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1" r:id="rId5"/>
    <p:sldId id="272" r:id="rId6"/>
    <p:sldId id="259" r:id="rId7"/>
    <p:sldId id="273" r:id="rId8"/>
    <p:sldId id="260" r:id="rId9"/>
    <p:sldId id="261" r:id="rId10"/>
    <p:sldId id="267" r:id="rId11"/>
    <p:sldId id="268" r:id="rId12"/>
    <p:sldId id="269" r:id="rId13"/>
    <p:sldId id="262" r:id="rId14"/>
    <p:sldId id="270" r:id="rId15"/>
    <p:sldId id="263" r:id="rId16"/>
    <p:sldId id="264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CE52"/>
    <a:srgbClr val="B9C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60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8CDB4-8BA1-4F55-8B32-06796435F97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E82BD-D04C-4DA6-A336-90089AEF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1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their logos!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82BD-D04C-4DA6-A336-90089AEF38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85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(this looks good, macroscopically and at the parcel level)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82BD-D04C-4DA6-A336-90089AEF38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32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n.b. the temperature differences you can find in large bottomland tracts are of the same magnitude of anticipated warmings here (3-5 degrees F).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82BD-D04C-4DA6-A336-90089AEF38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5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(walk thru the IBT slide -&gt; area, isolation effects</a:t>
            </a:r>
          </a:p>
          <a:p>
            <a:r>
              <a:rPr lang="en-US" dirty="0"/>
              <a:t>On click to reveal rules: (1) IBT doesn’t predict any of these things; (2) #2, SLOSS, is wrong.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82BD-D04C-4DA6-A336-90089AEF38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36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(walk thru the IBT slide -&gt; area, isolation effects</a:t>
            </a:r>
          </a:p>
          <a:p>
            <a:r>
              <a:rPr lang="en-US" dirty="0"/>
              <a:t>On click to reveal rules: (1) IBT doesn’t predict any of these things; (2) #2, SLOSS, is wrong.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82BD-D04C-4DA6-A336-90089AEF38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(walk thru the IBT slide -&gt; area, isolation effects</a:t>
            </a:r>
          </a:p>
          <a:p>
            <a:r>
              <a:rPr lang="en-US" dirty="0"/>
              <a:t>On click to reveal rules: (1) IBT doesn’t predict any of these things; (2) #2, SLOSS, is wrong.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82BD-D04C-4DA6-A336-90089AEF38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07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e.g., for longleaf, it’s first area and then degradation (especially from fire exclusion, encroaching other species).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82BD-D04C-4DA6-A336-90089AEF38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32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 thru the basics and how it’s been applied in conservation practice…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82BD-D04C-4DA6-A336-90089AEF38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9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n.b. the differences in the 2</a:t>
            </a:r>
            <a:r>
              <a:rPr lang="en-US" baseline="30000" dirty="0"/>
              <a:t>nd</a:t>
            </a:r>
            <a:r>
              <a:rPr lang="en-US" dirty="0"/>
              <a:t> case, where we an attribute the nodes and define the links more functionally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82BD-D04C-4DA6-A336-90089AEF38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bi step:  LCPs and corridors for the masses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82BD-D04C-4DA6-A336-90089AEF38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54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re: biology: what defines a “patch” or node? What counts as “habitat”? Habitat for what?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82BD-D04C-4DA6-A336-90089AEF38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8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2D77-36EF-E9DD-9475-82B59C7F2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37CA0-1AE8-5E4E-D22E-DA9C8C30F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B2E63-FC54-184F-2A07-7C0FC5316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888C6-7BE2-9458-3D2D-D0953AB74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3C71-FB52-F923-60FC-0292589B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2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0A379-CD3B-5CFA-269D-2B3CFA7A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56680-7A69-C23B-EEF4-5BE2B5FCB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38313-D558-1739-820C-ED448D346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F7CC2-DF15-AFDA-F1AB-C1F9D7F1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524F8-FC35-08D8-D053-FC38F0FA8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2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6AECAA-6E99-32A7-DA2F-7E4D6FD6FF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C0730-E5C7-56A3-BC3B-FADB85482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D641F-D9AF-4875-F8B1-B9B220443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CDFB5-BACD-50FA-4193-5C795E48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6CB74-492D-D401-E683-6931505F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3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6799-3191-7B66-05AC-DE2569E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BDB10-62E3-ECDE-690F-B2E0BAF7B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753EA-A13C-C148-27F4-E26BDED2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F092C-43AC-DD76-506B-452D55123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0A816-C1C0-E8A2-5295-7132BF8A2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99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4A75-5083-B5B9-B0B4-4ABC389D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86F01-47C3-03F8-3372-DB71B10C5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AFC55-FDED-C07F-74BE-D356AC48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11A6D-10CA-ABCC-4661-FEFD5E62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5E8DE-4FA7-FEAF-8F9E-249B7AE3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1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9E0F2-06F8-6C0D-032C-0DFECD0E2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CE819-62F4-4267-74E9-391C7D4FD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F0E4B-5AC2-7CBD-5093-0A980F9AB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B7F60-DED1-4C07-374D-0F06AF59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60729-2F9C-CCD0-31F7-CDB604E5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C21568-D0C1-5275-EF10-13AF4DB1A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46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F507E-0591-8776-0030-3DF51399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02E35-6D4C-0D46-3802-50B1C794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B1B7E-E5D0-F963-35BB-5DAEA4416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19D299-7E2F-E2ED-456D-9ACF837F6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EEF8CA-C973-EB8D-BE35-1A194A575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B41A4F-4E6F-1D2A-07E5-84FE720C9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DD9171-2D96-E8DE-0548-32F33095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98722-284C-B3E5-0368-C81DA3E9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8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D1F3-85B9-9419-F387-BF68A0115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A1025-4C70-C3BC-18F0-4B855BBB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C6CCC-AA78-2054-4883-64DB764F6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297E8-B661-A538-7859-BAE0ECBF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7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FBBA61-F063-3082-8A4B-ED31C3B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FDD992-EBAD-034D-EC3C-44CEB24F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B4165-FC05-075D-99AC-F294BDC9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4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BA26A-4864-6468-7F26-A59B066E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BACD5-0362-931D-9A2D-A66BC5050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82793-9DCF-3BC5-4AF8-A5F1161F7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79282-4B26-1EC9-5157-070BA5AA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6CB42-7200-5B92-7E1B-C47D874A8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CA970-6448-24C2-F047-55FE967B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9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B50B-729D-36C1-5915-9CF4D52A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03C175-C1EF-5DF8-B2B5-B00FD5E7B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59C5C-2967-986F-B2B5-DDC640745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56B0E-0D2C-9D0C-AF9C-FC9A4688E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3F7E5-A72D-1DAD-8651-C60FB3B43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D5A92-2BAA-2A4F-DA69-F0A4CACCF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6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98AC9-804E-871D-2170-CB9B42A7F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A2662-4488-1A15-1C56-18E600747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86850-EF55-E3B2-CD72-40246912B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C5BB4-E01F-4074-B044-9256CFD3039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28DE3-2E0C-9640-81EA-C2461DFA7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4B700-28AA-6EF9-CA71-3C3E883E5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91DA70-1710-4A04-84A1-11EFC71A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78A3-28C6-6E83-C1F0-143B183F86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Connecting 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26BD4-1F7D-3725-8984-21F65A3A9E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Sand Hills Conservation Partnership, Greater </a:t>
            </a:r>
            <a:r>
              <a:rPr lang="en-US" dirty="0" err="1"/>
              <a:t>Uwharries</a:t>
            </a:r>
            <a:r>
              <a:rPr lang="en-US" dirty="0"/>
              <a:t> Conservation Partnership, NC Longleaf Coalition</a:t>
            </a:r>
          </a:p>
          <a:p>
            <a:endParaRPr lang="en-US" dirty="0"/>
          </a:p>
          <a:p>
            <a:r>
              <a:rPr lang="en-US" dirty="0"/>
              <a:t>Dean Urban</a:t>
            </a:r>
          </a:p>
          <a:p>
            <a:r>
              <a:rPr lang="en-US" dirty="0"/>
              <a:t>12 June 2024</a:t>
            </a:r>
          </a:p>
        </p:txBody>
      </p:sp>
    </p:spTree>
    <p:extLst>
      <p:ext uri="{BB962C8B-B14F-4D97-AF65-F5344CB8AC3E}">
        <p14:creationId xmlns:p14="http://schemas.microsoft.com/office/powerpoint/2010/main" val="3907670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7DEF-A754-7FCE-0BDA-BA9A460C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Connectivity: Tools</a:t>
            </a:r>
          </a:p>
        </p:txBody>
      </p:sp>
      <p:pic>
        <p:nvPicPr>
          <p:cNvPr id="5" name="Picture 4" descr="A document with black text&#10;&#10;Description automatically generated">
            <a:extLst>
              <a:ext uri="{FF2B5EF4-FFF2-40B4-BE49-F238E27FC236}">
                <a16:creationId xmlns:a16="http://schemas.microsoft.com/office/drawing/2014/main" id="{692157E9-89A2-240E-741B-91DBD5CB0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26" y="1517797"/>
            <a:ext cx="6294474" cy="5049580"/>
          </a:xfrm>
          <a:prstGeom prst="rect">
            <a:avLst/>
          </a:prstGeom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0E797334-7223-DE3C-7E59-5CD0047F8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6" y="1517797"/>
            <a:ext cx="4007056" cy="933498"/>
          </a:xfrm>
          <a:prstGeom prst="rect">
            <a:avLst/>
          </a:prstGeom>
        </p:spPr>
      </p:pic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8F21733E-DB7F-117D-0057-CF8990033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" y="2755689"/>
            <a:ext cx="2940201" cy="4102311"/>
          </a:xfrm>
          <a:prstGeom prst="rect">
            <a:avLst/>
          </a:prstGeom>
        </p:spPr>
      </p:pic>
      <p:pic>
        <p:nvPicPr>
          <p:cNvPr id="11" name="Picture 10" descr="A blue background with white letters&#10;&#10;Description automatically generated">
            <a:extLst>
              <a:ext uri="{FF2B5EF4-FFF2-40B4-BE49-F238E27FC236}">
                <a16:creationId xmlns:a16="http://schemas.microsoft.com/office/drawing/2014/main" id="{2CC6FF61-2353-E431-47C5-8B12E2E39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58" y="2759021"/>
            <a:ext cx="3206915" cy="577880"/>
          </a:xfrm>
          <a:prstGeom prst="rect">
            <a:avLst/>
          </a:prstGeom>
        </p:spPr>
      </p:pic>
      <p:pic>
        <p:nvPicPr>
          <p:cNvPr id="13" name="Picture 12" descr="A dirt road through a field&#10;&#10;Description automatically generated">
            <a:extLst>
              <a:ext uri="{FF2B5EF4-FFF2-40B4-BE49-F238E27FC236}">
                <a16:creationId xmlns:a16="http://schemas.microsoft.com/office/drawing/2014/main" id="{FDBA2915-B6A7-5617-5A40-0F05FA9C32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30" y="5560994"/>
            <a:ext cx="5001286" cy="107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6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3FAF6-EB67-353D-2878-2782D9CD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Connectivity: Tools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9D15659-A8A2-FBDF-2C57-1E49B6815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42" y="1690688"/>
            <a:ext cx="9292856" cy="51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84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D007C-7857-17B6-3FA7-E13CEA79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Pause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B3CAC-C118-84C0-C859-69D26E781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really, really, easy (now) to construct a network model of regional connectivity</a:t>
            </a:r>
          </a:p>
          <a:p>
            <a:r>
              <a:rPr lang="en-US" dirty="0"/>
              <a:t>The tools are strictly BYOB:  bring your own biology</a:t>
            </a:r>
          </a:p>
          <a:p>
            <a:pPr lvl="1"/>
            <a:r>
              <a:rPr lang="en-US" dirty="0"/>
              <a:t>What constitutes usable “habitat”?</a:t>
            </a:r>
          </a:p>
          <a:p>
            <a:pPr lvl="1"/>
            <a:r>
              <a:rPr lang="en-US" dirty="0"/>
              <a:t>Is dispersal habitat the same as breeding habitat?</a:t>
            </a:r>
          </a:p>
          <a:p>
            <a:pPr lvl="1"/>
            <a:r>
              <a:rPr lang="en-US" dirty="0"/>
              <a:t>What defines “resistance” to dispersal? </a:t>
            </a:r>
          </a:p>
          <a:p>
            <a:pPr lvl="1"/>
            <a:r>
              <a:rPr lang="en-US" dirty="0"/>
              <a:t>Does the focal species behave in a way to “choose” LCPs? </a:t>
            </a:r>
          </a:p>
          <a:p>
            <a:pPr lvl="1"/>
            <a:r>
              <a:rPr lang="en-US" dirty="0"/>
              <a:t>At what (threshold) distance is connectivity defined? </a:t>
            </a:r>
          </a:p>
        </p:txBody>
      </p:sp>
    </p:spTree>
    <p:extLst>
      <p:ext uri="{BB962C8B-B14F-4D97-AF65-F5344CB8AC3E}">
        <p14:creationId xmlns:p14="http://schemas.microsoft.com/office/powerpoint/2010/main" val="3481986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75FEF-33BF-7A17-0A80-D75DBDF68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Connectivity: What to Connect?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EE8B4-BC15-FD9B-A27C-D81950E18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Structural vs functional connectivity</a:t>
            </a:r>
          </a:p>
          <a:p>
            <a:r>
              <a:rPr lang="en-US" dirty="0"/>
              <a:t>Habitat guild? </a:t>
            </a:r>
          </a:p>
          <a:p>
            <a:r>
              <a:rPr lang="en-US" dirty="0"/>
              <a:t>Focal species</a:t>
            </a:r>
          </a:p>
          <a:p>
            <a:r>
              <a:rPr lang="en-US" dirty="0"/>
              <a:t>Umbrella species</a:t>
            </a:r>
          </a:p>
          <a:p>
            <a:r>
              <a:rPr lang="en-US" dirty="0"/>
              <a:t>Most-limited species?</a:t>
            </a:r>
          </a:p>
        </p:txBody>
      </p:sp>
      <p:pic>
        <p:nvPicPr>
          <p:cNvPr id="7" name="Picture 6" descr="A green frog on a log&#10;&#10;Description automatically generated">
            <a:extLst>
              <a:ext uri="{FF2B5EF4-FFF2-40B4-BE49-F238E27FC236}">
                <a16:creationId xmlns:a16="http://schemas.microsoft.com/office/drawing/2014/main" id="{E77DBA0C-E2DE-B6A1-EF57-9F79FC2E7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97" y="4001294"/>
            <a:ext cx="4482597" cy="2856706"/>
          </a:xfrm>
          <a:prstGeom prst="rect">
            <a:avLst/>
          </a:prstGeom>
        </p:spPr>
      </p:pic>
      <p:pic>
        <p:nvPicPr>
          <p:cNvPr id="9" name="Picture 8" descr="A snake coiled up in the grass&#10;&#10;Description automatically generated">
            <a:extLst>
              <a:ext uri="{FF2B5EF4-FFF2-40B4-BE49-F238E27FC236}">
                <a16:creationId xmlns:a16="http://schemas.microsoft.com/office/drawing/2014/main" id="{93F97904-E77D-FC59-CDD6-1D597AC84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64" y="4776216"/>
            <a:ext cx="3121152" cy="2081784"/>
          </a:xfrm>
          <a:prstGeom prst="rect">
            <a:avLst/>
          </a:prstGeom>
        </p:spPr>
      </p:pic>
      <p:pic>
        <p:nvPicPr>
          <p:cNvPr id="11" name="Picture 10" descr="A bug on a green leaf&#10;&#10;Description automatically generated">
            <a:extLst>
              <a:ext uri="{FF2B5EF4-FFF2-40B4-BE49-F238E27FC236}">
                <a16:creationId xmlns:a16="http://schemas.microsoft.com/office/drawing/2014/main" id="{8CF8D5C4-2B48-89FD-22FD-2EA0F22A4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94" y="3418275"/>
            <a:ext cx="2657006" cy="3716905"/>
          </a:xfrm>
          <a:prstGeom prst="rect">
            <a:avLst/>
          </a:prstGeom>
        </p:spPr>
      </p:pic>
      <p:pic>
        <p:nvPicPr>
          <p:cNvPr id="5" name="Picture 4" descr="A bird on a tree&#10;&#10;Description automatically generated">
            <a:extLst>
              <a:ext uri="{FF2B5EF4-FFF2-40B4-BE49-F238E27FC236}">
                <a16:creationId xmlns:a16="http://schemas.microsoft.com/office/drawing/2014/main" id="{46A3A595-F9DF-E723-5918-A87FEA798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995" y="1378166"/>
            <a:ext cx="4197005" cy="26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90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7EDA-AEE2-9378-B75B-74C48DFD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Connectivity: Planning</a:t>
            </a:r>
          </a:p>
        </p:txBody>
      </p:sp>
      <p:pic>
        <p:nvPicPr>
          <p:cNvPr id="5" name="Picture 4" descr="A map of the uwharries to sandhills&#10;&#10;Description automatically generated">
            <a:extLst>
              <a:ext uri="{FF2B5EF4-FFF2-40B4-BE49-F238E27FC236}">
                <a16:creationId xmlns:a16="http://schemas.microsoft.com/office/drawing/2014/main" id="{F2594575-1101-C27D-F728-80957E279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8" y="3062176"/>
            <a:ext cx="4913482" cy="3795823"/>
          </a:xfrm>
          <a:prstGeom prst="rect">
            <a:avLst/>
          </a:prstGeom>
        </p:spPr>
      </p:pic>
      <p:pic>
        <p:nvPicPr>
          <p:cNvPr id="7" name="Picture 6" descr="A map of a forest&#10;&#10;Description automatically generated">
            <a:extLst>
              <a:ext uri="{FF2B5EF4-FFF2-40B4-BE49-F238E27FC236}">
                <a16:creationId xmlns:a16="http://schemas.microsoft.com/office/drawing/2014/main" id="{7CCB0B7C-EB56-60B4-1E5F-75D978EB0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202" y="1690688"/>
            <a:ext cx="6688797" cy="5167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489E0A-735C-CC71-94B4-A486C69B3954}"/>
              </a:ext>
            </a:extLst>
          </p:cNvPr>
          <p:cNvSpPr txBox="1"/>
          <p:nvPr/>
        </p:nvSpPr>
        <p:spPr>
          <a:xfrm>
            <a:off x="276448" y="2692844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Regional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906E51-120D-57BE-0434-ECEAFADC6852}"/>
              </a:ext>
            </a:extLst>
          </p:cNvPr>
          <p:cNvSpPr txBox="1"/>
          <p:nvPr/>
        </p:nvSpPr>
        <p:spPr>
          <a:xfrm>
            <a:off x="10103030" y="1321356"/>
            <a:ext cx="208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Parcel-level targets</a:t>
            </a:r>
          </a:p>
        </p:txBody>
      </p:sp>
    </p:spTree>
    <p:extLst>
      <p:ext uri="{BB962C8B-B14F-4D97-AF65-F5344CB8AC3E}">
        <p14:creationId xmlns:p14="http://schemas.microsoft.com/office/powerpoint/2010/main" val="1229019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7685C-B3F3-3B8D-5E16-9B05D44C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Connectivity: Network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2CBBC-CF32-E5F2-B5C0-B03F989F2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Prioritization:</a:t>
            </a:r>
          </a:p>
          <a:p>
            <a:pPr lvl="1"/>
            <a:r>
              <a:rPr lang="en-US" dirty="0"/>
              <a:t>Most crucial links/bottlenecks?</a:t>
            </a:r>
          </a:p>
          <a:p>
            <a:pPr lvl="1"/>
            <a:r>
              <a:rPr lang="en-US" dirty="0"/>
              <a:t>Roads? (and possible crossings?)</a:t>
            </a:r>
          </a:p>
          <a:p>
            <a:pPr lvl="1"/>
            <a:r>
              <a:rPr lang="en-US" dirty="0"/>
              <a:t>Biggest chunks of the puzzle?</a:t>
            </a:r>
          </a:p>
          <a:p>
            <a:pPr lvl="1"/>
            <a:r>
              <a:rPr lang="en-US" dirty="0"/>
              <a:t>Most threatened/vulnerable?</a:t>
            </a:r>
          </a:p>
          <a:p>
            <a:r>
              <a:rPr lang="en-US" dirty="0"/>
              <a:t>Practitioners understand all this but work opportunistically … and that’s fine (it works)</a:t>
            </a:r>
          </a:p>
          <a:p>
            <a:r>
              <a:rPr lang="en-US" dirty="0"/>
              <a:t>But:  keep the priorities top-of-mind and be persistent</a:t>
            </a:r>
          </a:p>
        </p:txBody>
      </p:sp>
    </p:spTree>
    <p:extLst>
      <p:ext uri="{BB962C8B-B14F-4D97-AF65-F5344CB8AC3E}">
        <p14:creationId xmlns:p14="http://schemas.microsoft.com/office/powerpoint/2010/main" val="2904070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B3CF-1191-29F0-6B60-96715F213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Connectivity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19A48-94AB-6B8E-D990-F66B20B29C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Motivate: the future is here</a:t>
            </a:r>
          </a:p>
          <a:p>
            <a:r>
              <a:rPr lang="en-US" dirty="0"/>
              <a:t>What resilience means in the southeast:</a:t>
            </a:r>
          </a:p>
          <a:p>
            <a:pPr lvl="1"/>
            <a:r>
              <a:rPr lang="en-US" dirty="0"/>
              <a:t>Bigger is better (cooler)</a:t>
            </a:r>
          </a:p>
          <a:p>
            <a:pPr lvl="1"/>
            <a:r>
              <a:rPr lang="en-US" dirty="0"/>
              <a:t>Bottomland/riparian/riverine is better (cooler)</a:t>
            </a:r>
          </a:p>
          <a:p>
            <a:pPr lvl="1"/>
            <a:r>
              <a:rPr lang="en-US" dirty="0"/>
              <a:t>Permeable is better (local movement)</a:t>
            </a:r>
          </a:p>
          <a:p>
            <a:pPr lvl="1"/>
            <a:r>
              <a:rPr lang="en-US" dirty="0"/>
              <a:t>Long-distance (northward) connectivity probably moot here</a:t>
            </a:r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215BEC39-AB7D-73EE-1140-3D988DB2F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05" y="0"/>
            <a:ext cx="5852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25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8792-2B8C-1671-39EA-308836F53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D7596-7981-E783-8AFF-2CD33823D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Parting advice:</a:t>
            </a:r>
          </a:p>
          <a:p>
            <a:r>
              <a:rPr lang="en-US" dirty="0"/>
              <a:t>Do what you’re doing (you got this)</a:t>
            </a:r>
          </a:p>
          <a:p>
            <a:r>
              <a:rPr lang="en-US" dirty="0"/>
              <a:t>Planning/routing is not the hard part</a:t>
            </a:r>
          </a:p>
          <a:p>
            <a:r>
              <a:rPr lang="en-US" dirty="0"/>
              <a:t>Be creative</a:t>
            </a:r>
          </a:p>
          <a:p>
            <a:r>
              <a:rPr lang="en-US" dirty="0"/>
              <a:t>Be persistent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map of a forest&#10;&#10;Description automatically generated">
            <a:extLst>
              <a:ext uri="{FF2B5EF4-FFF2-40B4-BE49-F238E27FC236}">
                <a16:creationId xmlns:a16="http://schemas.microsoft.com/office/drawing/2014/main" id="{FE6F0591-83D9-D991-9F7D-DB52F9A6B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93" y="2847857"/>
            <a:ext cx="5190906" cy="401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74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C8A6-09DE-2720-06D9-9A217273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F16EF-AB54-DE3A-4FCD-47EDF253F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6432"/>
          </a:xfrm>
        </p:spPr>
        <p:txBody>
          <a:bodyPr>
            <a:normAutofit/>
          </a:bodyPr>
          <a:lstStyle/>
          <a:p>
            <a:r>
              <a:rPr lang="en-US" dirty="0"/>
              <a:t>Connectivity: everybody’s doing it</a:t>
            </a:r>
          </a:p>
          <a:p>
            <a:r>
              <a:rPr lang="en-US" dirty="0"/>
              <a:t>Theory</a:t>
            </a:r>
          </a:p>
          <a:p>
            <a:r>
              <a:rPr lang="en-US" dirty="0"/>
              <a:t>Practice</a:t>
            </a:r>
          </a:p>
          <a:p>
            <a:pPr lvl="1"/>
            <a:r>
              <a:rPr lang="en-US" dirty="0"/>
              <a:t>LCPs and corridors</a:t>
            </a:r>
          </a:p>
          <a:p>
            <a:pPr lvl="1"/>
            <a:r>
              <a:rPr lang="en-US" dirty="0"/>
              <a:t>Cost surfaces and resistance</a:t>
            </a:r>
          </a:p>
          <a:p>
            <a:pPr lvl="1"/>
            <a:r>
              <a:rPr lang="en-US" dirty="0"/>
              <a:t>Implementation</a:t>
            </a:r>
          </a:p>
          <a:p>
            <a:r>
              <a:rPr lang="en-US" dirty="0"/>
              <a:t>Climate connectivity</a:t>
            </a:r>
          </a:p>
          <a:p>
            <a:r>
              <a:rPr lang="en-US" dirty="0"/>
              <a:t>Closing comments/advice</a:t>
            </a:r>
          </a:p>
        </p:txBody>
      </p:sp>
      <p:pic>
        <p:nvPicPr>
          <p:cNvPr id="1026" name="Picture 2" descr="Longleaf Pine stand on the Uwharrie">
            <a:extLst>
              <a:ext uri="{FF2B5EF4-FFF2-40B4-BE49-F238E27FC236}">
                <a16:creationId xmlns:a16="http://schemas.microsoft.com/office/drawing/2014/main" id="{9EC3E870-3D10-CB9C-E28E-0D45D952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62250"/>
            <a:ext cx="60960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60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EB61-162F-DFAA-07DA-022C8930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8BA23-9CA5-3AA5-4D8B-EA69FF6FDA0B}"/>
              </a:ext>
            </a:extLst>
          </p:cNvPr>
          <p:cNvSpPr txBox="1"/>
          <p:nvPr/>
        </p:nvSpPr>
        <p:spPr>
          <a:xfrm>
            <a:off x="982363" y="1612716"/>
            <a:ext cx="459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Island biogeography (1960’s-70’s)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1AD6C-C25E-DCDA-7101-CB290748B8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Immigration:  </a:t>
            </a:r>
          </a:p>
          <a:p>
            <a:pPr lvl="1"/>
            <a:r>
              <a:rPr lang="en-US" dirty="0"/>
              <a:t>decreases with increasing species N </a:t>
            </a:r>
            <a:r>
              <a:rPr lang="en-US" dirty="0" err="1"/>
              <a:t>cuz</a:t>
            </a:r>
            <a:r>
              <a:rPr lang="en-US" dirty="0"/>
              <a:t> there are fewer opportunities to introduce a new species</a:t>
            </a:r>
          </a:p>
          <a:p>
            <a:r>
              <a:rPr lang="en-US" dirty="0">
                <a:solidFill>
                  <a:srgbClr val="C00000"/>
                </a:solidFill>
              </a:rPr>
              <a:t>Extinction:</a:t>
            </a:r>
          </a:p>
          <a:p>
            <a:pPr lvl="1"/>
            <a:r>
              <a:rPr lang="en-US" dirty="0"/>
              <a:t>Increases with increasing N </a:t>
            </a:r>
            <a:r>
              <a:rPr lang="en-US" dirty="0" err="1"/>
              <a:t>cuz</a:t>
            </a:r>
            <a:r>
              <a:rPr lang="en-US" dirty="0"/>
              <a:t> there are more opportunities for one to go extinct by chance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1ED3106-6BDC-2228-DD50-A9F38CD502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248" y="2167128"/>
            <a:ext cx="5134233" cy="4114800"/>
          </a:xfrm>
        </p:spPr>
      </p:pic>
    </p:spTree>
    <p:extLst>
      <p:ext uri="{BB962C8B-B14F-4D97-AF65-F5344CB8AC3E}">
        <p14:creationId xmlns:p14="http://schemas.microsoft.com/office/powerpoint/2010/main" val="139434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EB61-162F-DFAA-07DA-022C8930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D08440-F62A-4CC2-A5A6-3F2CCA5C10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2166489"/>
            <a:ext cx="4862946" cy="41148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08BA23-9CA5-3AA5-4D8B-EA69FF6FDA0B}"/>
              </a:ext>
            </a:extLst>
          </p:cNvPr>
          <p:cNvSpPr txBox="1"/>
          <p:nvPr/>
        </p:nvSpPr>
        <p:spPr>
          <a:xfrm>
            <a:off x="982363" y="1612716"/>
            <a:ext cx="459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Island biogeography (1960’s-70’s)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D84CE-FDF4-F230-B905-5ACCF2061C5B}"/>
              </a:ext>
            </a:extLst>
          </p:cNvPr>
          <p:cNvSpPr txBox="1"/>
          <p:nvPr/>
        </p:nvSpPr>
        <p:spPr>
          <a:xfrm>
            <a:off x="1609060" y="2906233"/>
            <a:ext cx="137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BCE52"/>
                </a:solidFill>
              </a:rPr>
              <a:t>immigration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861A3-0C41-FEB2-3D83-DB40E9CC8EDF}"/>
              </a:ext>
            </a:extLst>
          </p:cNvPr>
          <p:cNvSpPr txBox="1"/>
          <p:nvPr/>
        </p:nvSpPr>
        <p:spPr>
          <a:xfrm>
            <a:off x="4026195" y="2906233"/>
            <a:ext cx="116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extinction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29F26-4A8F-32DA-993C-33F79C2934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Area effect:</a:t>
            </a:r>
          </a:p>
          <a:p>
            <a:pPr lvl="1"/>
            <a:r>
              <a:rPr lang="en-US" dirty="0"/>
              <a:t>larger islands have lower extinction rates </a:t>
            </a:r>
            <a:r>
              <a:rPr lang="en-US" dirty="0" err="1"/>
              <a:t>cuz</a:t>
            </a:r>
            <a:r>
              <a:rPr lang="en-US" dirty="0"/>
              <a:t> of larger populations (less vulnerable); small islands are more vulnerable</a:t>
            </a:r>
          </a:p>
          <a:p>
            <a:r>
              <a:rPr lang="en-US" dirty="0"/>
              <a:t>Isolation effect:</a:t>
            </a:r>
          </a:p>
          <a:p>
            <a:pPr lvl="1"/>
            <a:r>
              <a:rPr lang="en-US" dirty="0"/>
              <a:t>“far” islands have lower immigration rates; “near” islands have a stronger dispersal subsidy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971E955-0AEE-3CF7-E491-AB5AC21B1138}"/>
              </a:ext>
            </a:extLst>
          </p:cNvPr>
          <p:cNvCxnSpPr/>
          <p:nvPr/>
        </p:nvCxnSpPr>
        <p:spPr>
          <a:xfrm>
            <a:off x="2584351" y="5159038"/>
            <a:ext cx="0" cy="2840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DD4BF7-D31A-C534-AC71-3967EB937007}"/>
              </a:ext>
            </a:extLst>
          </p:cNvPr>
          <p:cNvCxnSpPr/>
          <p:nvPr/>
        </p:nvCxnSpPr>
        <p:spPr>
          <a:xfrm>
            <a:off x="4530040" y="5150160"/>
            <a:ext cx="0" cy="28402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254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EB61-162F-DFAA-07DA-022C8930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D08440-F62A-4CC2-A5A6-3F2CCA5C10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2166489"/>
            <a:ext cx="4862946" cy="41148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C82A915-596C-550A-C853-9D28E6635D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5802" y="1092559"/>
            <a:ext cx="2358103" cy="473707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08BA23-9CA5-3AA5-4D8B-EA69FF6FDA0B}"/>
              </a:ext>
            </a:extLst>
          </p:cNvPr>
          <p:cNvSpPr txBox="1"/>
          <p:nvPr/>
        </p:nvSpPr>
        <p:spPr>
          <a:xfrm>
            <a:off x="982363" y="1612716"/>
            <a:ext cx="459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Island biogeography (1960’s-70’s)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147287-33AA-1ACF-692B-E64A5F2C1A3A}"/>
              </a:ext>
            </a:extLst>
          </p:cNvPr>
          <p:cNvSpPr txBox="1"/>
          <p:nvPr/>
        </p:nvSpPr>
        <p:spPr>
          <a:xfrm>
            <a:off x="7742600" y="630894"/>
            <a:ext cx="224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Applied rules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72939C-9E88-D62E-D1D6-6206D2ED24EF}"/>
              </a:ext>
            </a:extLst>
          </p:cNvPr>
          <p:cNvSpPr txBox="1"/>
          <p:nvPr/>
        </p:nvSpPr>
        <p:spPr>
          <a:xfrm>
            <a:off x="7742600" y="5960879"/>
            <a:ext cx="226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better                   worse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4B655C-F9AA-1522-57EF-1748DA74DC4E}"/>
              </a:ext>
            </a:extLst>
          </p:cNvPr>
          <p:cNvSpPr txBox="1"/>
          <p:nvPr/>
        </p:nvSpPr>
        <p:spPr>
          <a:xfrm>
            <a:off x="10129277" y="2013098"/>
            <a:ext cx="1359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“SLOSS”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D84CE-FDF4-F230-B905-5ACCF2061C5B}"/>
              </a:ext>
            </a:extLst>
          </p:cNvPr>
          <p:cNvSpPr txBox="1"/>
          <p:nvPr/>
        </p:nvSpPr>
        <p:spPr>
          <a:xfrm>
            <a:off x="1609060" y="2906233"/>
            <a:ext cx="137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BCE52"/>
                </a:solidFill>
              </a:rPr>
              <a:t>immigration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861A3-0C41-FEB2-3D83-DB40E9CC8EDF}"/>
              </a:ext>
            </a:extLst>
          </p:cNvPr>
          <p:cNvSpPr txBox="1"/>
          <p:nvPr/>
        </p:nvSpPr>
        <p:spPr>
          <a:xfrm>
            <a:off x="4026195" y="2906233"/>
            <a:ext cx="116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extinction</a:t>
            </a:r>
          </a:p>
        </p:txBody>
      </p:sp>
    </p:spTree>
    <p:extLst>
      <p:ext uri="{BB962C8B-B14F-4D97-AF65-F5344CB8AC3E}">
        <p14:creationId xmlns:p14="http://schemas.microsoft.com/office/powerpoint/2010/main" val="1541985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71739-A3AF-6D7B-86AB-D66DBC3D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(take-aways)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A84DAB-796F-0AD0-510C-4295A717C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Habitat area is the most important driver of biodiversity    (habitat </a:t>
            </a:r>
            <a:r>
              <a:rPr lang="en-US" i="1" dirty="0"/>
              <a:t>loss</a:t>
            </a:r>
            <a:r>
              <a:rPr lang="en-US" dirty="0"/>
              <a:t> is the most important driver of biodiversity </a:t>
            </a:r>
            <a:r>
              <a:rPr lang="en-US" i="1" dirty="0"/>
              <a:t>loss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Habitat condition/degradation comes next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Habitat configuration/connectivity comes next</a:t>
            </a:r>
          </a:p>
          <a:p>
            <a:pPr lvl="1"/>
            <a:r>
              <a:rPr lang="en-US" dirty="0"/>
              <a:t>This is really hard to demonstrate from field observations:  you can only have fragmentation and isolation if you lose habitat (see #1 above)</a:t>
            </a:r>
          </a:p>
          <a:p>
            <a:pPr lvl="1"/>
            <a:r>
              <a:rPr lang="en-US" dirty="0"/>
              <a:t>Experiments show that constructed connections do work, and long-term</a:t>
            </a:r>
          </a:p>
        </p:txBody>
      </p:sp>
    </p:spTree>
    <p:extLst>
      <p:ext uri="{BB962C8B-B14F-4D97-AF65-F5344CB8AC3E}">
        <p14:creationId xmlns:p14="http://schemas.microsoft.com/office/powerpoint/2010/main" val="1113105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A06AB6-B762-56C2-DC75-C77BA5BC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Theory: Metapopulations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3FB003E-D107-7B9B-6AD2-D999988D37C1}"/>
              </a:ext>
            </a:extLst>
          </p:cNvPr>
          <p:cNvSpPr>
            <a:spLocks/>
          </p:cNvSpPr>
          <p:nvPr/>
        </p:nvSpPr>
        <p:spPr bwMode="auto">
          <a:xfrm rot="-1100481">
            <a:off x="2873375" y="2733675"/>
            <a:ext cx="2744788" cy="2000250"/>
          </a:xfrm>
          <a:custGeom>
            <a:avLst/>
            <a:gdLst>
              <a:gd name="T0" fmla="*/ 2147483646 w 1729"/>
              <a:gd name="T1" fmla="*/ 2147483646 h 1260"/>
              <a:gd name="T2" fmla="*/ 2147483646 w 1729"/>
              <a:gd name="T3" fmla="*/ 2147483646 h 1260"/>
              <a:gd name="T4" fmla="*/ 2147483646 w 1729"/>
              <a:gd name="T5" fmla="*/ 2147483646 h 1260"/>
              <a:gd name="T6" fmla="*/ 2147483646 w 1729"/>
              <a:gd name="T7" fmla="*/ 2147483646 h 1260"/>
              <a:gd name="T8" fmla="*/ 2147483646 w 1729"/>
              <a:gd name="T9" fmla="*/ 2147483646 h 1260"/>
              <a:gd name="T10" fmla="*/ 2147483646 w 1729"/>
              <a:gd name="T11" fmla="*/ 2147483646 h 1260"/>
              <a:gd name="T12" fmla="*/ 2147483646 w 1729"/>
              <a:gd name="T13" fmla="*/ 2147483646 h 1260"/>
              <a:gd name="T14" fmla="*/ 2147483646 w 1729"/>
              <a:gd name="T15" fmla="*/ 2147483646 h 1260"/>
              <a:gd name="T16" fmla="*/ 2147483646 w 1729"/>
              <a:gd name="T17" fmla="*/ 2147483646 h 1260"/>
              <a:gd name="T18" fmla="*/ 2147483646 w 1729"/>
              <a:gd name="T19" fmla="*/ 2147483646 h 1260"/>
              <a:gd name="T20" fmla="*/ 2147483646 w 1729"/>
              <a:gd name="T21" fmla="*/ 2147483646 h 1260"/>
              <a:gd name="T22" fmla="*/ 2147483646 w 1729"/>
              <a:gd name="T23" fmla="*/ 2147483646 h 1260"/>
              <a:gd name="T24" fmla="*/ 2147483646 w 1729"/>
              <a:gd name="T25" fmla="*/ 2147483646 h 1260"/>
              <a:gd name="T26" fmla="*/ 2147483646 w 1729"/>
              <a:gd name="T27" fmla="*/ 2147483646 h 1260"/>
              <a:gd name="T28" fmla="*/ 2147483646 w 1729"/>
              <a:gd name="T29" fmla="*/ 2147483646 h 1260"/>
              <a:gd name="T30" fmla="*/ 2147483646 w 1729"/>
              <a:gd name="T31" fmla="*/ 2147483646 h 1260"/>
              <a:gd name="T32" fmla="*/ 2147483646 w 1729"/>
              <a:gd name="T33" fmla="*/ 2147483646 h 1260"/>
              <a:gd name="T34" fmla="*/ 2147483646 w 1729"/>
              <a:gd name="T35" fmla="*/ 2147483646 h 1260"/>
              <a:gd name="T36" fmla="*/ 2147483646 w 1729"/>
              <a:gd name="T37" fmla="*/ 2147483646 h 1260"/>
              <a:gd name="T38" fmla="*/ 2147483646 w 1729"/>
              <a:gd name="T39" fmla="*/ 2147483646 h 1260"/>
              <a:gd name="T40" fmla="*/ 2147483646 w 1729"/>
              <a:gd name="T41" fmla="*/ 2147483646 h 1260"/>
              <a:gd name="T42" fmla="*/ 2147483646 w 1729"/>
              <a:gd name="T43" fmla="*/ 2147483646 h 1260"/>
              <a:gd name="T44" fmla="*/ 2147483646 w 1729"/>
              <a:gd name="T45" fmla="*/ 2147483646 h 1260"/>
              <a:gd name="T46" fmla="*/ 2147483646 w 1729"/>
              <a:gd name="T47" fmla="*/ 0 h 1260"/>
              <a:gd name="T48" fmla="*/ 2147483646 w 1729"/>
              <a:gd name="T49" fmla="*/ 2147483646 h 1260"/>
              <a:gd name="T50" fmla="*/ 2147483646 w 1729"/>
              <a:gd name="T51" fmla="*/ 2147483646 h 1260"/>
              <a:gd name="T52" fmla="*/ 2147483646 w 1729"/>
              <a:gd name="T53" fmla="*/ 2147483646 h 1260"/>
              <a:gd name="T54" fmla="*/ 2147483646 w 1729"/>
              <a:gd name="T55" fmla="*/ 2147483646 h 12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729"/>
              <a:gd name="T85" fmla="*/ 0 h 1260"/>
              <a:gd name="T86" fmla="*/ 1729 w 1729"/>
              <a:gd name="T87" fmla="*/ 1260 h 126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729" h="1260">
                <a:moveTo>
                  <a:pt x="86" y="241"/>
                </a:moveTo>
                <a:cubicBezTo>
                  <a:pt x="66" y="315"/>
                  <a:pt x="27" y="379"/>
                  <a:pt x="7" y="453"/>
                </a:cubicBezTo>
                <a:cubicBezTo>
                  <a:pt x="12" y="505"/>
                  <a:pt x="0" y="563"/>
                  <a:pt x="24" y="610"/>
                </a:cubicBezTo>
                <a:cubicBezTo>
                  <a:pt x="45" y="652"/>
                  <a:pt x="75" y="706"/>
                  <a:pt x="108" y="739"/>
                </a:cubicBezTo>
                <a:cubicBezTo>
                  <a:pt x="126" y="805"/>
                  <a:pt x="199" y="857"/>
                  <a:pt x="248" y="901"/>
                </a:cubicBezTo>
                <a:cubicBezTo>
                  <a:pt x="297" y="945"/>
                  <a:pt x="345" y="988"/>
                  <a:pt x="399" y="1024"/>
                </a:cubicBezTo>
                <a:cubicBezTo>
                  <a:pt x="415" y="1034"/>
                  <a:pt x="427" y="1050"/>
                  <a:pt x="444" y="1057"/>
                </a:cubicBezTo>
                <a:cubicBezTo>
                  <a:pt x="503" y="1082"/>
                  <a:pt x="568" y="1085"/>
                  <a:pt x="628" y="1108"/>
                </a:cubicBezTo>
                <a:cubicBezTo>
                  <a:pt x="693" y="1133"/>
                  <a:pt x="746" y="1177"/>
                  <a:pt x="807" y="1208"/>
                </a:cubicBezTo>
                <a:cubicBezTo>
                  <a:pt x="823" y="1225"/>
                  <a:pt x="834" y="1231"/>
                  <a:pt x="857" y="1236"/>
                </a:cubicBezTo>
                <a:cubicBezTo>
                  <a:pt x="906" y="1260"/>
                  <a:pt x="961" y="1248"/>
                  <a:pt x="1014" y="1259"/>
                </a:cubicBezTo>
                <a:cubicBezTo>
                  <a:pt x="1107" y="1254"/>
                  <a:pt x="1176" y="1238"/>
                  <a:pt x="1266" y="1225"/>
                </a:cubicBezTo>
                <a:cubicBezTo>
                  <a:pt x="1322" y="1206"/>
                  <a:pt x="1375" y="1179"/>
                  <a:pt x="1428" y="1152"/>
                </a:cubicBezTo>
                <a:cubicBezTo>
                  <a:pt x="1492" y="1119"/>
                  <a:pt x="1571" y="1089"/>
                  <a:pt x="1612" y="1024"/>
                </a:cubicBezTo>
                <a:cubicBezTo>
                  <a:pt x="1629" y="997"/>
                  <a:pt x="1640" y="967"/>
                  <a:pt x="1657" y="940"/>
                </a:cubicBezTo>
                <a:cubicBezTo>
                  <a:pt x="1666" y="909"/>
                  <a:pt x="1673" y="877"/>
                  <a:pt x="1680" y="845"/>
                </a:cubicBezTo>
                <a:cubicBezTo>
                  <a:pt x="1678" y="742"/>
                  <a:pt x="1729" y="525"/>
                  <a:pt x="1640" y="409"/>
                </a:cubicBezTo>
                <a:cubicBezTo>
                  <a:pt x="1623" y="352"/>
                  <a:pt x="1530" y="325"/>
                  <a:pt x="1478" y="314"/>
                </a:cubicBezTo>
                <a:cubicBezTo>
                  <a:pt x="1445" y="296"/>
                  <a:pt x="1408" y="291"/>
                  <a:pt x="1372" y="280"/>
                </a:cubicBezTo>
                <a:cubicBezTo>
                  <a:pt x="1341" y="271"/>
                  <a:pt x="1313" y="257"/>
                  <a:pt x="1283" y="246"/>
                </a:cubicBezTo>
                <a:cubicBezTo>
                  <a:pt x="1265" y="229"/>
                  <a:pt x="1253" y="210"/>
                  <a:pt x="1232" y="196"/>
                </a:cubicBezTo>
                <a:cubicBezTo>
                  <a:pt x="1213" y="167"/>
                  <a:pt x="1192" y="152"/>
                  <a:pt x="1165" y="135"/>
                </a:cubicBezTo>
                <a:cubicBezTo>
                  <a:pt x="1107" y="98"/>
                  <a:pt x="1050" y="50"/>
                  <a:pt x="981" y="40"/>
                </a:cubicBezTo>
                <a:cubicBezTo>
                  <a:pt x="897" y="10"/>
                  <a:pt x="806" y="6"/>
                  <a:pt x="718" y="0"/>
                </a:cubicBezTo>
                <a:cubicBezTo>
                  <a:pt x="643" y="2"/>
                  <a:pt x="569" y="2"/>
                  <a:pt x="494" y="6"/>
                </a:cubicBezTo>
                <a:cubicBezTo>
                  <a:pt x="401" y="11"/>
                  <a:pt x="312" y="57"/>
                  <a:pt x="226" y="84"/>
                </a:cubicBezTo>
                <a:cubicBezTo>
                  <a:pt x="192" y="116"/>
                  <a:pt x="148" y="135"/>
                  <a:pt x="125" y="179"/>
                </a:cubicBezTo>
                <a:cubicBezTo>
                  <a:pt x="116" y="197"/>
                  <a:pt x="114" y="254"/>
                  <a:pt x="86" y="241"/>
                </a:cubicBezTo>
                <a:close/>
              </a:path>
            </a:pathLst>
          </a:custGeom>
          <a:gradFill rotWithShape="0">
            <a:gsLst>
              <a:gs pos="0">
                <a:srgbClr val="00CC00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38100">
            <a:solidFill>
              <a:srgbClr val="FF0000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C1CD31A-E3A8-19BE-EEBC-04034FDBCD65}"/>
              </a:ext>
            </a:extLst>
          </p:cNvPr>
          <p:cNvSpPr>
            <a:spLocks/>
          </p:cNvSpPr>
          <p:nvPr/>
        </p:nvSpPr>
        <p:spPr bwMode="auto">
          <a:xfrm>
            <a:off x="1966913" y="4891088"/>
            <a:ext cx="611187" cy="693737"/>
          </a:xfrm>
          <a:custGeom>
            <a:avLst/>
            <a:gdLst>
              <a:gd name="T0" fmla="*/ 2147483646 w 385"/>
              <a:gd name="T1" fmla="*/ 2147483646 h 437"/>
              <a:gd name="T2" fmla="*/ 2147483646 w 385"/>
              <a:gd name="T3" fmla="*/ 2147483646 h 437"/>
              <a:gd name="T4" fmla="*/ 2147483646 w 385"/>
              <a:gd name="T5" fmla="*/ 2147483646 h 437"/>
              <a:gd name="T6" fmla="*/ 2147483646 w 385"/>
              <a:gd name="T7" fmla="*/ 2147483646 h 437"/>
              <a:gd name="T8" fmla="*/ 2147483646 w 385"/>
              <a:gd name="T9" fmla="*/ 2147483646 h 437"/>
              <a:gd name="T10" fmla="*/ 2147483646 w 385"/>
              <a:gd name="T11" fmla="*/ 2147483646 h 437"/>
              <a:gd name="T12" fmla="*/ 2147483646 w 385"/>
              <a:gd name="T13" fmla="*/ 2147483646 h 437"/>
              <a:gd name="T14" fmla="*/ 2147483646 w 385"/>
              <a:gd name="T15" fmla="*/ 2147483646 h 437"/>
              <a:gd name="T16" fmla="*/ 2147483646 w 385"/>
              <a:gd name="T17" fmla="*/ 2147483646 h 437"/>
              <a:gd name="T18" fmla="*/ 2147483646 w 385"/>
              <a:gd name="T19" fmla="*/ 2147483646 h 437"/>
              <a:gd name="T20" fmla="*/ 2147483646 w 385"/>
              <a:gd name="T21" fmla="*/ 2147483646 h 437"/>
              <a:gd name="T22" fmla="*/ 2147483646 w 385"/>
              <a:gd name="T23" fmla="*/ 2147483646 h 437"/>
              <a:gd name="T24" fmla="*/ 2147483646 w 385"/>
              <a:gd name="T25" fmla="*/ 0 h 437"/>
              <a:gd name="T26" fmla="*/ 2147483646 w 385"/>
              <a:gd name="T27" fmla="*/ 2147483646 h 4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85"/>
              <a:gd name="T43" fmla="*/ 0 h 437"/>
              <a:gd name="T44" fmla="*/ 385 w 385"/>
              <a:gd name="T45" fmla="*/ 437 h 4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85" h="437">
                <a:moveTo>
                  <a:pt x="114" y="23"/>
                </a:moveTo>
                <a:cubicBezTo>
                  <a:pt x="77" y="60"/>
                  <a:pt x="88" y="85"/>
                  <a:pt x="58" y="129"/>
                </a:cubicBezTo>
                <a:cubicBezTo>
                  <a:pt x="47" y="146"/>
                  <a:pt x="36" y="162"/>
                  <a:pt x="25" y="179"/>
                </a:cubicBezTo>
                <a:cubicBezTo>
                  <a:pt x="21" y="185"/>
                  <a:pt x="14" y="196"/>
                  <a:pt x="14" y="196"/>
                </a:cubicBezTo>
                <a:cubicBezTo>
                  <a:pt x="0" y="262"/>
                  <a:pt x="6" y="323"/>
                  <a:pt x="75" y="347"/>
                </a:cubicBezTo>
                <a:cubicBezTo>
                  <a:pt x="107" y="370"/>
                  <a:pt x="144" y="389"/>
                  <a:pt x="181" y="403"/>
                </a:cubicBezTo>
                <a:cubicBezTo>
                  <a:pt x="198" y="418"/>
                  <a:pt x="221" y="429"/>
                  <a:pt x="243" y="437"/>
                </a:cubicBezTo>
                <a:cubicBezTo>
                  <a:pt x="278" y="430"/>
                  <a:pt x="285" y="415"/>
                  <a:pt x="304" y="386"/>
                </a:cubicBezTo>
                <a:cubicBezTo>
                  <a:pt x="307" y="336"/>
                  <a:pt x="300" y="297"/>
                  <a:pt x="327" y="258"/>
                </a:cubicBezTo>
                <a:cubicBezTo>
                  <a:pt x="336" y="226"/>
                  <a:pt x="325" y="254"/>
                  <a:pt x="349" y="224"/>
                </a:cubicBezTo>
                <a:cubicBezTo>
                  <a:pt x="357" y="213"/>
                  <a:pt x="372" y="190"/>
                  <a:pt x="372" y="190"/>
                </a:cubicBezTo>
                <a:cubicBezTo>
                  <a:pt x="381" y="152"/>
                  <a:pt x="385" y="142"/>
                  <a:pt x="372" y="90"/>
                </a:cubicBezTo>
                <a:cubicBezTo>
                  <a:pt x="355" y="23"/>
                  <a:pt x="248" y="18"/>
                  <a:pt x="198" y="0"/>
                </a:cubicBezTo>
                <a:cubicBezTo>
                  <a:pt x="145" y="6"/>
                  <a:pt x="98" y="4"/>
                  <a:pt x="114" y="23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rgbClr val="FF0000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A85E195-F0F5-5EBA-4F89-620FE2B4FFB3}"/>
              </a:ext>
            </a:extLst>
          </p:cNvPr>
          <p:cNvSpPr>
            <a:spLocks/>
          </p:cNvSpPr>
          <p:nvPr/>
        </p:nvSpPr>
        <p:spPr bwMode="auto">
          <a:xfrm rot="-1196922">
            <a:off x="1668463" y="2363788"/>
            <a:ext cx="755650" cy="333375"/>
          </a:xfrm>
          <a:custGeom>
            <a:avLst/>
            <a:gdLst>
              <a:gd name="T0" fmla="*/ 2147483646 w 476"/>
              <a:gd name="T1" fmla="*/ 2147483646 h 389"/>
              <a:gd name="T2" fmla="*/ 2147483646 w 476"/>
              <a:gd name="T3" fmla="*/ 2147483646 h 389"/>
              <a:gd name="T4" fmla="*/ 2147483646 w 476"/>
              <a:gd name="T5" fmla="*/ 2147483646 h 389"/>
              <a:gd name="T6" fmla="*/ 0 w 476"/>
              <a:gd name="T7" fmla="*/ 2147483646 h 389"/>
              <a:gd name="T8" fmla="*/ 2147483646 w 476"/>
              <a:gd name="T9" fmla="*/ 2147483646 h 389"/>
              <a:gd name="T10" fmla="*/ 2147483646 w 476"/>
              <a:gd name="T11" fmla="*/ 2147483646 h 389"/>
              <a:gd name="T12" fmla="*/ 2147483646 w 476"/>
              <a:gd name="T13" fmla="*/ 2147483646 h 389"/>
              <a:gd name="T14" fmla="*/ 2147483646 w 476"/>
              <a:gd name="T15" fmla="*/ 2147483646 h 389"/>
              <a:gd name="T16" fmla="*/ 2147483646 w 476"/>
              <a:gd name="T17" fmla="*/ 2147483646 h 389"/>
              <a:gd name="T18" fmla="*/ 2147483646 w 476"/>
              <a:gd name="T19" fmla="*/ 2147483646 h 389"/>
              <a:gd name="T20" fmla="*/ 2147483646 w 476"/>
              <a:gd name="T21" fmla="*/ 2147483646 h 389"/>
              <a:gd name="T22" fmla="*/ 2147483646 w 476"/>
              <a:gd name="T23" fmla="*/ 2147483646 h 389"/>
              <a:gd name="T24" fmla="*/ 2147483646 w 476"/>
              <a:gd name="T25" fmla="*/ 2147483646 h 389"/>
              <a:gd name="T26" fmla="*/ 2147483646 w 476"/>
              <a:gd name="T27" fmla="*/ 2147483646 h 3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76"/>
              <a:gd name="T43" fmla="*/ 0 h 389"/>
              <a:gd name="T44" fmla="*/ 476 w 476"/>
              <a:gd name="T45" fmla="*/ 389 h 3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76" h="389">
                <a:moveTo>
                  <a:pt x="185" y="10"/>
                </a:moveTo>
                <a:cubicBezTo>
                  <a:pt x="139" y="18"/>
                  <a:pt x="137" y="36"/>
                  <a:pt x="101" y="49"/>
                </a:cubicBezTo>
                <a:cubicBezTo>
                  <a:pt x="83" y="67"/>
                  <a:pt x="68" y="77"/>
                  <a:pt x="45" y="88"/>
                </a:cubicBezTo>
                <a:cubicBezTo>
                  <a:pt x="30" y="107"/>
                  <a:pt x="15" y="125"/>
                  <a:pt x="0" y="144"/>
                </a:cubicBezTo>
                <a:cubicBezTo>
                  <a:pt x="2" y="163"/>
                  <a:pt x="1" y="182"/>
                  <a:pt x="6" y="200"/>
                </a:cubicBezTo>
                <a:cubicBezTo>
                  <a:pt x="12" y="220"/>
                  <a:pt x="43" y="246"/>
                  <a:pt x="56" y="261"/>
                </a:cubicBezTo>
                <a:cubicBezTo>
                  <a:pt x="67" y="273"/>
                  <a:pt x="72" y="289"/>
                  <a:pt x="84" y="301"/>
                </a:cubicBezTo>
                <a:cubicBezTo>
                  <a:pt x="126" y="343"/>
                  <a:pt x="184" y="364"/>
                  <a:pt x="241" y="379"/>
                </a:cubicBezTo>
                <a:cubicBezTo>
                  <a:pt x="308" y="375"/>
                  <a:pt x="343" y="389"/>
                  <a:pt x="386" y="345"/>
                </a:cubicBezTo>
                <a:cubicBezTo>
                  <a:pt x="402" y="328"/>
                  <a:pt x="419" y="302"/>
                  <a:pt x="431" y="284"/>
                </a:cubicBezTo>
                <a:cubicBezTo>
                  <a:pt x="435" y="278"/>
                  <a:pt x="442" y="267"/>
                  <a:pt x="442" y="267"/>
                </a:cubicBezTo>
                <a:cubicBezTo>
                  <a:pt x="452" y="232"/>
                  <a:pt x="463" y="195"/>
                  <a:pt x="476" y="161"/>
                </a:cubicBezTo>
                <a:cubicBezTo>
                  <a:pt x="471" y="105"/>
                  <a:pt x="469" y="57"/>
                  <a:pt x="409" y="38"/>
                </a:cubicBezTo>
                <a:cubicBezTo>
                  <a:pt x="363" y="6"/>
                  <a:pt x="239" y="0"/>
                  <a:pt x="185" y="1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rgbClr val="FF0000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8CDF981-CFB6-92D6-22FA-7A129065086D}"/>
              </a:ext>
            </a:extLst>
          </p:cNvPr>
          <p:cNvSpPr>
            <a:spLocks/>
          </p:cNvSpPr>
          <p:nvPr/>
        </p:nvSpPr>
        <p:spPr bwMode="auto">
          <a:xfrm>
            <a:off x="5349875" y="1838325"/>
            <a:ext cx="958850" cy="611188"/>
          </a:xfrm>
          <a:custGeom>
            <a:avLst/>
            <a:gdLst>
              <a:gd name="T0" fmla="*/ 2147483646 w 604"/>
              <a:gd name="T1" fmla="*/ 2147483646 h 385"/>
              <a:gd name="T2" fmla="*/ 2147483646 w 604"/>
              <a:gd name="T3" fmla="*/ 2147483646 h 385"/>
              <a:gd name="T4" fmla="*/ 2147483646 w 604"/>
              <a:gd name="T5" fmla="*/ 2147483646 h 385"/>
              <a:gd name="T6" fmla="*/ 2147483646 w 604"/>
              <a:gd name="T7" fmla="*/ 2147483646 h 385"/>
              <a:gd name="T8" fmla="*/ 2147483646 w 604"/>
              <a:gd name="T9" fmla="*/ 2147483646 h 385"/>
              <a:gd name="T10" fmla="*/ 2147483646 w 604"/>
              <a:gd name="T11" fmla="*/ 2147483646 h 385"/>
              <a:gd name="T12" fmla="*/ 2147483646 w 604"/>
              <a:gd name="T13" fmla="*/ 2147483646 h 385"/>
              <a:gd name="T14" fmla="*/ 2147483646 w 604"/>
              <a:gd name="T15" fmla="*/ 2147483646 h 385"/>
              <a:gd name="T16" fmla="*/ 2147483646 w 604"/>
              <a:gd name="T17" fmla="*/ 2147483646 h 385"/>
              <a:gd name="T18" fmla="*/ 2147483646 w 604"/>
              <a:gd name="T19" fmla="*/ 0 h 385"/>
              <a:gd name="T20" fmla="*/ 2147483646 w 604"/>
              <a:gd name="T21" fmla="*/ 2147483646 h 385"/>
              <a:gd name="T22" fmla="*/ 2147483646 w 604"/>
              <a:gd name="T23" fmla="*/ 2147483646 h 385"/>
              <a:gd name="T24" fmla="*/ 2147483646 w 604"/>
              <a:gd name="T25" fmla="*/ 2147483646 h 385"/>
              <a:gd name="T26" fmla="*/ 2147483646 w 604"/>
              <a:gd name="T27" fmla="*/ 2147483646 h 38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04"/>
              <a:gd name="T43" fmla="*/ 0 h 385"/>
              <a:gd name="T44" fmla="*/ 604 w 604"/>
              <a:gd name="T45" fmla="*/ 385 h 38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04" h="385">
                <a:moveTo>
                  <a:pt x="92" y="279"/>
                </a:moveTo>
                <a:cubicBezTo>
                  <a:pt x="179" y="291"/>
                  <a:pt x="264" y="301"/>
                  <a:pt x="349" y="324"/>
                </a:cubicBezTo>
                <a:cubicBezTo>
                  <a:pt x="378" y="332"/>
                  <a:pt x="401" y="363"/>
                  <a:pt x="427" y="369"/>
                </a:cubicBezTo>
                <a:cubicBezTo>
                  <a:pt x="459" y="376"/>
                  <a:pt x="442" y="371"/>
                  <a:pt x="477" y="385"/>
                </a:cubicBezTo>
                <a:cubicBezTo>
                  <a:pt x="509" y="372"/>
                  <a:pt x="524" y="358"/>
                  <a:pt x="545" y="330"/>
                </a:cubicBezTo>
                <a:cubicBezTo>
                  <a:pt x="551" y="296"/>
                  <a:pt x="559" y="266"/>
                  <a:pt x="573" y="234"/>
                </a:cubicBezTo>
                <a:cubicBezTo>
                  <a:pt x="581" y="173"/>
                  <a:pt x="604" y="119"/>
                  <a:pt x="545" y="78"/>
                </a:cubicBezTo>
                <a:cubicBezTo>
                  <a:pt x="522" y="62"/>
                  <a:pt x="476" y="45"/>
                  <a:pt x="449" y="39"/>
                </a:cubicBezTo>
                <a:cubicBezTo>
                  <a:pt x="432" y="35"/>
                  <a:pt x="399" y="28"/>
                  <a:pt x="399" y="28"/>
                </a:cubicBezTo>
                <a:cubicBezTo>
                  <a:pt x="371" y="13"/>
                  <a:pt x="341" y="7"/>
                  <a:pt x="310" y="0"/>
                </a:cubicBezTo>
                <a:cubicBezTo>
                  <a:pt x="179" y="4"/>
                  <a:pt x="162" y="3"/>
                  <a:pt x="64" y="33"/>
                </a:cubicBezTo>
                <a:cubicBezTo>
                  <a:pt x="28" y="66"/>
                  <a:pt x="32" y="106"/>
                  <a:pt x="19" y="151"/>
                </a:cubicBezTo>
                <a:cubicBezTo>
                  <a:pt x="24" y="253"/>
                  <a:pt x="0" y="256"/>
                  <a:pt x="80" y="268"/>
                </a:cubicBezTo>
                <a:cubicBezTo>
                  <a:pt x="99" y="275"/>
                  <a:pt x="101" y="270"/>
                  <a:pt x="92" y="279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rgbClr val="FF0000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B8237640-DC0A-ACD8-7340-2187F4232B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20950" y="4367213"/>
            <a:ext cx="587375" cy="5429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5AEA14D8-76F1-7B71-190C-8D0AA9670B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43150" y="2619375"/>
            <a:ext cx="711200" cy="4524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4C7D091A-4115-3F37-E3A0-40C1DFEB3E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9225" y="2379663"/>
            <a:ext cx="371475" cy="5238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DCB31381-3FFD-21E8-FFA8-57CED23245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65263" y="2166938"/>
            <a:ext cx="346075" cy="2206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2118AB61-BE6A-D308-A689-1A576A450B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90663" y="5326063"/>
            <a:ext cx="417512" cy="12541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828341A0-018D-2975-4EA1-44AAFACC99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1900" y="1838325"/>
            <a:ext cx="514350" cy="793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046A8855-B6E0-2AC7-D27A-FFB64242B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838" y="2641600"/>
            <a:ext cx="35179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125000"/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2500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2500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CC00"/>
                </a:solidFill>
                <a:latin typeface="+mn-lt"/>
              </a:rPr>
              <a:t>Source patches</a:t>
            </a:r>
            <a:r>
              <a:rPr lang="en-US" altLang="en-US" sz="2400" dirty="0">
                <a:latin typeface="+mn-lt"/>
              </a:rPr>
              <a:t> have positive net reproduction and subsidize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sink patches</a:t>
            </a:r>
            <a:r>
              <a:rPr lang="en-US" altLang="en-US" sz="2400" dirty="0">
                <a:latin typeface="+mn-lt"/>
              </a:rPr>
              <a:t>, which have negative net reproduction in the absence of dispersal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+mn-lt"/>
              </a:rPr>
              <a:t>(Pulliam 1988)</a:t>
            </a:r>
          </a:p>
        </p:txBody>
      </p:sp>
    </p:spTree>
    <p:extLst>
      <p:ext uri="{BB962C8B-B14F-4D97-AF65-F5344CB8AC3E}">
        <p14:creationId xmlns:p14="http://schemas.microsoft.com/office/powerpoint/2010/main" val="667738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802C8-90A2-2C09-C408-9D48DE96A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1875-22D1-B788-0D89-6D0198FD2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“Protect / Connect / Restore” clicks all the boxes</a:t>
            </a:r>
          </a:p>
          <a:p>
            <a:r>
              <a:rPr lang="en-US" dirty="0"/>
              <a:t>Connectivity is now almost universally based on network models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D25BAF0-D1C3-171E-FE56-EADD366D2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3334" y="3018760"/>
            <a:ext cx="6055944" cy="3839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11A8D0-3AFA-CABC-989E-3EAF6AF331E4}"/>
              </a:ext>
            </a:extLst>
          </p:cNvPr>
          <p:cNvSpPr txBox="1"/>
          <p:nvPr/>
        </p:nvSpPr>
        <p:spPr>
          <a:xfrm>
            <a:off x="1602722" y="3771014"/>
            <a:ext cx="2450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Dots (</a:t>
            </a:r>
            <a:r>
              <a:rPr lang="en-US" sz="2400" i="1" dirty="0"/>
              <a:t>nodes</a:t>
            </a:r>
            <a:r>
              <a:rPr lang="en-US" sz="2400" dirty="0"/>
              <a:t>):  habitat patches</a:t>
            </a:r>
          </a:p>
          <a:p>
            <a:endParaRPr lang="en-US" sz="2400" dirty="0"/>
          </a:p>
          <a:p>
            <a:r>
              <a:rPr lang="en-US" sz="2400" dirty="0"/>
              <a:t>Lines (</a:t>
            </a:r>
            <a:r>
              <a:rPr lang="en-US" sz="2400" i="1" dirty="0"/>
              <a:t>links</a:t>
            </a:r>
            <a:r>
              <a:rPr lang="en-US" sz="2400" dirty="0"/>
              <a:t>):  connections between patches (dispersal)</a:t>
            </a:r>
          </a:p>
        </p:txBody>
      </p:sp>
    </p:spTree>
    <p:extLst>
      <p:ext uri="{BB962C8B-B14F-4D97-AF65-F5344CB8AC3E}">
        <p14:creationId xmlns:p14="http://schemas.microsoft.com/office/powerpoint/2010/main" val="850044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FF32E-07E0-5452-BF8B-279B3989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Connectivity: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A10CD-DA9C-9623-3570-4B9FF1855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49949" cy="4351338"/>
          </a:xfrm>
        </p:spPr>
        <p:txBody>
          <a:bodyPr>
            <a:normAutofit/>
          </a:bodyPr>
          <a:lstStyle/>
          <a:p>
            <a:r>
              <a:rPr lang="en-US" dirty="0"/>
              <a:t>Cost surface:</a:t>
            </a:r>
          </a:p>
          <a:p>
            <a:pPr lvl="1"/>
            <a:r>
              <a:rPr lang="en-US" dirty="0"/>
              <a:t>Resistance to dispersal</a:t>
            </a:r>
          </a:p>
          <a:p>
            <a:pPr lvl="1"/>
            <a:r>
              <a:rPr lang="en-US" dirty="0"/>
              <a:t>Typically, cross-walked to land cover</a:t>
            </a:r>
          </a:p>
          <a:p>
            <a:r>
              <a:rPr lang="en-US" dirty="0"/>
              <a:t>Least-cost paths:</a:t>
            </a:r>
          </a:p>
          <a:p>
            <a:pPr lvl="1"/>
            <a:r>
              <a:rPr lang="en-US" dirty="0"/>
              <a:t>Routes with the minimum total cost (resistance) between two points (source, target)</a:t>
            </a:r>
          </a:p>
          <a:p>
            <a:r>
              <a:rPr lang="en-US" dirty="0"/>
              <a:t>Note:  </a:t>
            </a:r>
          </a:p>
          <a:p>
            <a:pPr lvl="1"/>
            <a:r>
              <a:rPr lang="en-US" dirty="0"/>
              <a:t>these assume a </a:t>
            </a:r>
            <a:r>
              <a:rPr lang="en-US" i="1" dirty="0"/>
              <a:t>lot</a:t>
            </a:r>
            <a:r>
              <a:rPr lang="en-US" dirty="0"/>
              <a:t> of the species</a:t>
            </a:r>
          </a:p>
        </p:txBody>
      </p:sp>
      <p:pic>
        <p:nvPicPr>
          <p:cNvPr id="6" name="Picture 5" descr="A map of different colors&#10;&#10;Description automatically generated">
            <a:extLst>
              <a:ext uri="{FF2B5EF4-FFF2-40B4-BE49-F238E27FC236}">
                <a16:creationId xmlns:a16="http://schemas.microsoft.com/office/drawing/2014/main" id="{CF726EB1-4E84-D89B-11E5-99385572B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87" y="-1"/>
            <a:ext cx="4990214" cy="68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95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835</Words>
  <Application>Microsoft Office PowerPoint</Application>
  <PresentationFormat>Widescreen</PresentationFormat>
  <Paragraphs>123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Connecting …</vt:lpstr>
      <vt:lpstr>Agenda</vt:lpstr>
      <vt:lpstr>Theory</vt:lpstr>
      <vt:lpstr>Theory</vt:lpstr>
      <vt:lpstr>Theory</vt:lpstr>
      <vt:lpstr>Theory (take-aways)</vt:lpstr>
      <vt:lpstr>Theory: Metapopulations</vt:lpstr>
      <vt:lpstr>Practice</vt:lpstr>
      <vt:lpstr>Connectivity: Tools</vt:lpstr>
      <vt:lpstr>Connectivity: Tools</vt:lpstr>
      <vt:lpstr>Connectivity: Tools</vt:lpstr>
      <vt:lpstr>Pause …</vt:lpstr>
      <vt:lpstr>Connectivity: What to Connect?</vt:lpstr>
      <vt:lpstr>Connectivity: Planning</vt:lpstr>
      <vt:lpstr>Connectivity: Network Assembly</vt:lpstr>
      <vt:lpstr>Climate Connectivity</vt:lpstr>
      <vt:lpstr>Conclusions</vt:lpstr>
    </vt:vector>
  </TitlesOfParts>
  <Company>Duke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 …</dc:title>
  <dc:creator>Dean L Urban</dc:creator>
  <cp:lastModifiedBy>Dean L Urban</cp:lastModifiedBy>
  <cp:revision>40</cp:revision>
  <dcterms:created xsi:type="dcterms:W3CDTF">2024-05-17T22:44:33Z</dcterms:created>
  <dcterms:modified xsi:type="dcterms:W3CDTF">2024-06-11T21:01:59Z</dcterms:modified>
</cp:coreProperties>
</file>