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9" r:id="rId3"/>
    <p:sldId id="263" r:id="rId4"/>
    <p:sldId id="266" r:id="rId5"/>
    <p:sldId id="262" r:id="rId6"/>
    <p:sldId id="258" r:id="rId7"/>
    <p:sldId id="257" r:id="rId8"/>
    <p:sldId id="264" r:id="rId9"/>
    <p:sldId id="265" r:id="rId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7362" autoAdjust="0"/>
  </p:normalViewPr>
  <p:slideViewPr>
    <p:cSldViewPr snapToGrid="0">
      <p:cViewPr varScale="1">
        <p:scale>
          <a:sx n="52" d="100"/>
          <a:sy n="52" d="100"/>
        </p:scale>
        <p:origin x="11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B80651-C899-46CF-9C09-AA97C82875F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A36AEFA-F3E9-491E-9880-874F91262062}">
      <dgm:prSet/>
      <dgm:spPr/>
      <dgm:t>
        <a:bodyPr/>
        <a:lstStyle/>
        <a:p>
          <a:r>
            <a:rPr lang="en-US"/>
            <a:t>Annual PM2.5 NAAQS was strengthened from 12 µg/m</a:t>
          </a:r>
          <a:r>
            <a:rPr lang="en-US" baseline="30000"/>
            <a:t>3</a:t>
          </a:r>
          <a:r>
            <a:rPr lang="en-US"/>
            <a:t> to 9 (25% lower)</a:t>
          </a:r>
        </a:p>
      </dgm:t>
    </dgm:pt>
    <dgm:pt modelId="{4EF85E9C-F2AE-4D28-BDB9-5934E0B8D993}" type="parTrans" cxnId="{E5E66C81-78EE-4B81-9DF4-1D041E439AE8}">
      <dgm:prSet/>
      <dgm:spPr/>
      <dgm:t>
        <a:bodyPr/>
        <a:lstStyle/>
        <a:p>
          <a:endParaRPr lang="en-US"/>
        </a:p>
      </dgm:t>
    </dgm:pt>
    <dgm:pt modelId="{669E446E-CEA7-4ABC-8785-129D64B2A55F}" type="sibTrans" cxnId="{E5E66C81-78EE-4B81-9DF4-1D041E439AE8}">
      <dgm:prSet/>
      <dgm:spPr/>
      <dgm:t>
        <a:bodyPr/>
        <a:lstStyle/>
        <a:p>
          <a:endParaRPr lang="en-US"/>
        </a:p>
      </dgm:t>
    </dgm:pt>
    <dgm:pt modelId="{56CECEC5-9353-4DA0-9684-0DABA2687820}">
      <dgm:prSet/>
      <dgm:spPr/>
      <dgm:t>
        <a:bodyPr/>
        <a:lstStyle/>
        <a:p>
          <a:r>
            <a:rPr lang="en-US"/>
            <a:t>This is a rolling 3-year average of 98</a:t>
          </a:r>
          <a:r>
            <a:rPr lang="en-US" baseline="30000"/>
            <a:t>th</a:t>
          </a:r>
          <a:r>
            <a:rPr lang="en-US"/>
            <a:t> percentile 24-hr concentrations</a:t>
          </a:r>
        </a:p>
      </dgm:t>
    </dgm:pt>
    <dgm:pt modelId="{B09290EF-78F0-4226-9522-EC57A0FE7C2B}" type="parTrans" cxnId="{4A6B99B7-2647-4F49-8658-E02A73224A4A}">
      <dgm:prSet/>
      <dgm:spPr/>
      <dgm:t>
        <a:bodyPr/>
        <a:lstStyle/>
        <a:p>
          <a:endParaRPr lang="en-US"/>
        </a:p>
      </dgm:t>
    </dgm:pt>
    <dgm:pt modelId="{DBCB062D-BE27-4A41-85FD-32837168616F}" type="sibTrans" cxnId="{4A6B99B7-2647-4F49-8658-E02A73224A4A}">
      <dgm:prSet/>
      <dgm:spPr/>
      <dgm:t>
        <a:bodyPr/>
        <a:lstStyle/>
        <a:p>
          <a:endParaRPr lang="en-US"/>
        </a:p>
      </dgm:t>
    </dgm:pt>
    <dgm:pt modelId="{650D59CA-2258-4CF7-B506-69AA5BD052E7}">
      <dgm:prSet/>
      <dgm:spPr/>
      <dgm:t>
        <a:bodyPr/>
        <a:lstStyle/>
        <a:p>
          <a:r>
            <a:rPr lang="en-US"/>
            <a:t>No changes were made to the 24-hour standard of 35 µg/m</a:t>
          </a:r>
          <a:r>
            <a:rPr lang="en-US" baseline="30000"/>
            <a:t>3</a:t>
          </a:r>
          <a:r>
            <a:rPr lang="en-US"/>
            <a:t>, however the Air Quality Index (AQI) thresholds did change</a:t>
          </a:r>
        </a:p>
      </dgm:t>
    </dgm:pt>
    <dgm:pt modelId="{0EC4A1AE-0674-46AA-9378-215026FFDB38}" type="parTrans" cxnId="{29A1A037-792F-4A2F-AE16-F79592ABC4C4}">
      <dgm:prSet/>
      <dgm:spPr/>
      <dgm:t>
        <a:bodyPr/>
        <a:lstStyle/>
        <a:p>
          <a:endParaRPr lang="en-US"/>
        </a:p>
      </dgm:t>
    </dgm:pt>
    <dgm:pt modelId="{241353FC-CD51-4102-A767-55621A11E0F5}" type="sibTrans" cxnId="{29A1A037-792F-4A2F-AE16-F79592ABC4C4}">
      <dgm:prSet/>
      <dgm:spPr/>
      <dgm:t>
        <a:bodyPr/>
        <a:lstStyle/>
        <a:p>
          <a:endParaRPr lang="en-US"/>
        </a:p>
      </dgm:t>
    </dgm:pt>
    <dgm:pt modelId="{B8FBD26F-240F-4E78-8271-3D014344ED3C}">
      <dgm:prSet/>
      <dgm:spPr/>
      <dgm:t>
        <a:bodyPr/>
        <a:lstStyle/>
        <a:p>
          <a:r>
            <a:rPr lang="en-US" dirty="0"/>
            <a:t>Green portions of AQI chart shrank and yellow portions expanded</a:t>
          </a:r>
        </a:p>
      </dgm:t>
    </dgm:pt>
    <dgm:pt modelId="{C258C6BC-9E8A-477C-901C-0277F82A359E}" type="parTrans" cxnId="{EB06D1A3-6169-40D8-BB04-B45DD826C676}">
      <dgm:prSet/>
      <dgm:spPr/>
      <dgm:t>
        <a:bodyPr/>
        <a:lstStyle/>
        <a:p>
          <a:endParaRPr lang="en-US"/>
        </a:p>
      </dgm:t>
    </dgm:pt>
    <dgm:pt modelId="{3E437172-7E7E-46A8-8A9E-4F3296480211}" type="sibTrans" cxnId="{EB06D1A3-6169-40D8-BB04-B45DD826C676}">
      <dgm:prSet/>
      <dgm:spPr/>
      <dgm:t>
        <a:bodyPr/>
        <a:lstStyle/>
        <a:p>
          <a:endParaRPr lang="en-US"/>
        </a:p>
      </dgm:t>
    </dgm:pt>
    <dgm:pt modelId="{0BAD9AEC-06B1-4F63-9B61-E4ABE524D09B}" type="pres">
      <dgm:prSet presAssocID="{ECB80651-C899-46CF-9C09-AA97C82875F4}" presName="vert0" presStyleCnt="0">
        <dgm:presLayoutVars>
          <dgm:dir/>
          <dgm:animOne val="branch"/>
          <dgm:animLvl val="lvl"/>
        </dgm:presLayoutVars>
      </dgm:prSet>
      <dgm:spPr/>
    </dgm:pt>
    <dgm:pt modelId="{16D6AF2E-D346-435D-AAAA-6AFC0E1AF76C}" type="pres">
      <dgm:prSet presAssocID="{9A36AEFA-F3E9-491E-9880-874F91262062}" presName="thickLine" presStyleLbl="alignNode1" presStyleIdx="0" presStyleCnt="4"/>
      <dgm:spPr/>
    </dgm:pt>
    <dgm:pt modelId="{94361CB7-FDEF-44C5-9850-6CF845864B95}" type="pres">
      <dgm:prSet presAssocID="{9A36AEFA-F3E9-491E-9880-874F91262062}" presName="horz1" presStyleCnt="0"/>
      <dgm:spPr/>
    </dgm:pt>
    <dgm:pt modelId="{4F55589A-FF8B-46CA-BF2C-769308159E1A}" type="pres">
      <dgm:prSet presAssocID="{9A36AEFA-F3E9-491E-9880-874F91262062}" presName="tx1" presStyleLbl="revTx" presStyleIdx="0" presStyleCnt="4"/>
      <dgm:spPr/>
    </dgm:pt>
    <dgm:pt modelId="{8DAB620E-5A6A-4B94-B67C-F047D45C14F7}" type="pres">
      <dgm:prSet presAssocID="{9A36AEFA-F3E9-491E-9880-874F91262062}" presName="vert1" presStyleCnt="0"/>
      <dgm:spPr/>
    </dgm:pt>
    <dgm:pt modelId="{6C024C12-D509-4152-9B12-87A604E4AF3D}" type="pres">
      <dgm:prSet presAssocID="{56CECEC5-9353-4DA0-9684-0DABA2687820}" presName="thickLine" presStyleLbl="alignNode1" presStyleIdx="1" presStyleCnt="4"/>
      <dgm:spPr/>
    </dgm:pt>
    <dgm:pt modelId="{8B9F86C3-94E4-4DAF-BE84-F63E73D4FDA8}" type="pres">
      <dgm:prSet presAssocID="{56CECEC5-9353-4DA0-9684-0DABA2687820}" presName="horz1" presStyleCnt="0"/>
      <dgm:spPr/>
    </dgm:pt>
    <dgm:pt modelId="{CF3F59A1-6465-4D5B-B15A-7DAE94ED8539}" type="pres">
      <dgm:prSet presAssocID="{56CECEC5-9353-4DA0-9684-0DABA2687820}" presName="tx1" presStyleLbl="revTx" presStyleIdx="1" presStyleCnt="4"/>
      <dgm:spPr/>
    </dgm:pt>
    <dgm:pt modelId="{21641D9E-B00E-44B9-A8A9-FC962669D702}" type="pres">
      <dgm:prSet presAssocID="{56CECEC5-9353-4DA0-9684-0DABA2687820}" presName="vert1" presStyleCnt="0"/>
      <dgm:spPr/>
    </dgm:pt>
    <dgm:pt modelId="{FE0FECCB-4AC7-4867-A518-A344220E246E}" type="pres">
      <dgm:prSet presAssocID="{650D59CA-2258-4CF7-B506-69AA5BD052E7}" presName="thickLine" presStyleLbl="alignNode1" presStyleIdx="2" presStyleCnt="4"/>
      <dgm:spPr/>
    </dgm:pt>
    <dgm:pt modelId="{32CC3155-FFBE-42AC-BF0E-7EA2A6D7EC92}" type="pres">
      <dgm:prSet presAssocID="{650D59CA-2258-4CF7-B506-69AA5BD052E7}" presName="horz1" presStyleCnt="0"/>
      <dgm:spPr/>
    </dgm:pt>
    <dgm:pt modelId="{B4FC050F-AEAC-4A28-B3D0-BFE5FEFB5BF8}" type="pres">
      <dgm:prSet presAssocID="{650D59CA-2258-4CF7-B506-69AA5BD052E7}" presName="tx1" presStyleLbl="revTx" presStyleIdx="2" presStyleCnt="4"/>
      <dgm:spPr/>
    </dgm:pt>
    <dgm:pt modelId="{43FA0395-8A74-45DD-B808-8B5813EA5DBD}" type="pres">
      <dgm:prSet presAssocID="{650D59CA-2258-4CF7-B506-69AA5BD052E7}" presName="vert1" presStyleCnt="0"/>
      <dgm:spPr/>
    </dgm:pt>
    <dgm:pt modelId="{95663013-0C2E-48B2-B03D-74ED071569A7}" type="pres">
      <dgm:prSet presAssocID="{B8FBD26F-240F-4E78-8271-3D014344ED3C}" presName="thickLine" presStyleLbl="alignNode1" presStyleIdx="3" presStyleCnt="4"/>
      <dgm:spPr/>
    </dgm:pt>
    <dgm:pt modelId="{3C08E1F6-E6DD-4851-9232-686C565E846E}" type="pres">
      <dgm:prSet presAssocID="{B8FBD26F-240F-4E78-8271-3D014344ED3C}" presName="horz1" presStyleCnt="0"/>
      <dgm:spPr/>
    </dgm:pt>
    <dgm:pt modelId="{732DD6BD-9C0A-41A4-9E45-B0D698EB2253}" type="pres">
      <dgm:prSet presAssocID="{B8FBD26F-240F-4E78-8271-3D014344ED3C}" presName="tx1" presStyleLbl="revTx" presStyleIdx="3" presStyleCnt="4"/>
      <dgm:spPr/>
    </dgm:pt>
    <dgm:pt modelId="{F56C9941-52E3-4108-895A-27778C7A94E1}" type="pres">
      <dgm:prSet presAssocID="{B8FBD26F-240F-4E78-8271-3D014344ED3C}" presName="vert1" presStyleCnt="0"/>
      <dgm:spPr/>
    </dgm:pt>
  </dgm:ptLst>
  <dgm:cxnLst>
    <dgm:cxn modelId="{29A1A037-792F-4A2F-AE16-F79592ABC4C4}" srcId="{ECB80651-C899-46CF-9C09-AA97C82875F4}" destId="{650D59CA-2258-4CF7-B506-69AA5BD052E7}" srcOrd="2" destOrd="0" parTransId="{0EC4A1AE-0674-46AA-9378-215026FFDB38}" sibTransId="{241353FC-CD51-4102-A767-55621A11E0F5}"/>
    <dgm:cxn modelId="{AE6E5376-CD6D-49C2-9E12-5C487327275A}" type="presOf" srcId="{650D59CA-2258-4CF7-B506-69AA5BD052E7}" destId="{B4FC050F-AEAC-4A28-B3D0-BFE5FEFB5BF8}" srcOrd="0" destOrd="0" presId="urn:microsoft.com/office/officeart/2008/layout/LinedList"/>
    <dgm:cxn modelId="{E5E66C81-78EE-4B81-9DF4-1D041E439AE8}" srcId="{ECB80651-C899-46CF-9C09-AA97C82875F4}" destId="{9A36AEFA-F3E9-491E-9880-874F91262062}" srcOrd="0" destOrd="0" parTransId="{4EF85E9C-F2AE-4D28-BDB9-5934E0B8D993}" sibTransId="{669E446E-CEA7-4ABC-8785-129D64B2A55F}"/>
    <dgm:cxn modelId="{ED8E56A1-9F09-4D59-98D8-745F4D8981AC}" type="presOf" srcId="{9A36AEFA-F3E9-491E-9880-874F91262062}" destId="{4F55589A-FF8B-46CA-BF2C-769308159E1A}" srcOrd="0" destOrd="0" presId="urn:microsoft.com/office/officeart/2008/layout/LinedList"/>
    <dgm:cxn modelId="{EB06D1A3-6169-40D8-BB04-B45DD826C676}" srcId="{ECB80651-C899-46CF-9C09-AA97C82875F4}" destId="{B8FBD26F-240F-4E78-8271-3D014344ED3C}" srcOrd="3" destOrd="0" parTransId="{C258C6BC-9E8A-477C-901C-0277F82A359E}" sibTransId="{3E437172-7E7E-46A8-8A9E-4F3296480211}"/>
    <dgm:cxn modelId="{51E63DB7-9352-4646-B5FE-C6168910DC33}" type="presOf" srcId="{ECB80651-C899-46CF-9C09-AA97C82875F4}" destId="{0BAD9AEC-06B1-4F63-9B61-E4ABE524D09B}" srcOrd="0" destOrd="0" presId="urn:microsoft.com/office/officeart/2008/layout/LinedList"/>
    <dgm:cxn modelId="{4A6B99B7-2647-4F49-8658-E02A73224A4A}" srcId="{ECB80651-C899-46CF-9C09-AA97C82875F4}" destId="{56CECEC5-9353-4DA0-9684-0DABA2687820}" srcOrd="1" destOrd="0" parTransId="{B09290EF-78F0-4226-9522-EC57A0FE7C2B}" sibTransId="{DBCB062D-BE27-4A41-85FD-32837168616F}"/>
    <dgm:cxn modelId="{122CD4C3-EAC5-476A-8651-999B63E53ED5}" type="presOf" srcId="{56CECEC5-9353-4DA0-9684-0DABA2687820}" destId="{CF3F59A1-6465-4D5B-B15A-7DAE94ED8539}" srcOrd="0" destOrd="0" presId="urn:microsoft.com/office/officeart/2008/layout/LinedList"/>
    <dgm:cxn modelId="{338DDEF2-0ECF-410E-9C02-E2FB18C9F05F}" type="presOf" srcId="{B8FBD26F-240F-4E78-8271-3D014344ED3C}" destId="{732DD6BD-9C0A-41A4-9E45-B0D698EB2253}" srcOrd="0" destOrd="0" presId="urn:microsoft.com/office/officeart/2008/layout/LinedList"/>
    <dgm:cxn modelId="{65D02FDE-8481-456F-BB16-E64C0E286F82}" type="presParOf" srcId="{0BAD9AEC-06B1-4F63-9B61-E4ABE524D09B}" destId="{16D6AF2E-D346-435D-AAAA-6AFC0E1AF76C}" srcOrd="0" destOrd="0" presId="urn:microsoft.com/office/officeart/2008/layout/LinedList"/>
    <dgm:cxn modelId="{100CA885-DE9C-4A3A-A82A-8A432C1A83AD}" type="presParOf" srcId="{0BAD9AEC-06B1-4F63-9B61-E4ABE524D09B}" destId="{94361CB7-FDEF-44C5-9850-6CF845864B95}" srcOrd="1" destOrd="0" presId="urn:microsoft.com/office/officeart/2008/layout/LinedList"/>
    <dgm:cxn modelId="{98F96732-B76A-4547-A9CB-71232B1C60BE}" type="presParOf" srcId="{94361CB7-FDEF-44C5-9850-6CF845864B95}" destId="{4F55589A-FF8B-46CA-BF2C-769308159E1A}" srcOrd="0" destOrd="0" presId="urn:microsoft.com/office/officeart/2008/layout/LinedList"/>
    <dgm:cxn modelId="{59B63C00-CE3D-4117-8994-9CDFE9FE1B21}" type="presParOf" srcId="{94361CB7-FDEF-44C5-9850-6CF845864B95}" destId="{8DAB620E-5A6A-4B94-B67C-F047D45C14F7}" srcOrd="1" destOrd="0" presId="urn:microsoft.com/office/officeart/2008/layout/LinedList"/>
    <dgm:cxn modelId="{FE254C58-5124-4C3E-BAF9-776DC94A02C6}" type="presParOf" srcId="{0BAD9AEC-06B1-4F63-9B61-E4ABE524D09B}" destId="{6C024C12-D509-4152-9B12-87A604E4AF3D}" srcOrd="2" destOrd="0" presId="urn:microsoft.com/office/officeart/2008/layout/LinedList"/>
    <dgm:cxn modelId="{E287BED7-8E08-4D7E-BA27-269598D581AB}" type="presParOf" srcId="{0BAD9AEC-06B1-4F63-9B61-E4ABE524D09B}" destId="{8B9F86C3-94E4-4DAF-BE84-F63E73D4FDA8}" srcOrd="3" destOrd="0" presId="urn:microsoft.com/office/officeart/2008/layout/LinedList"/>
    <dgm:cxn modelId="{800709DD-7680-4ABB-8597-4FD04914EF55}" type="presParOf" srcId="{8B9F86C3-94E4-4DAF-BE84-F63E73D4FDA8}" destId="{CF3F59A1-6465-4D5B-B15A-7DAE94ED8539}" srcOrd="0" destOrd="0" presId="urn:microsoft.com/office/officeart/2008/layout/LinedList"/>
    <dgm:cxn modelId="{4BF0FD17-381B-49CD-BAB3-BECA90313E9E}" type="presParOf" srcId="{8B9F86C3-94E4-4DAF-BE84-F63E73D4FDA8}" destId="{21641D9E-B00E-44B9-A8A9-FC962669D702}" srcOrd="1" destOrd="0" presId="urn:microsoft.com/office/officeart/2008/layout/LinedList"/>
    <dgm:cxn modelId="{94B32B14-7C53-42ED-AFDC-2F6FC363FABB}" type="presParOf" srcId="{0BAD9AEC-06B1-4F63-9B61-E4ABE524D09B}" destId="{FE0FECCB-4AC7-4867-A518-A344220E246E}" srcOrd="4" destOrd="0" presId="urn:microsoft.com/office/officeart/2008/layout/LinedList"/>
    <dgm:cxn modelId="{0F2F1829-35FA-40BB-AF71-5D73F29D7ED7}" type="presParOf" srcId="{0BAD9AEC-06B1-4F63-9B61-E4ABE524D09B}" destId="{32CC3155-FFBE-42AC-BF0E-7EA2A6D7EC92}" srcOrd="5" destOrd="0" presId="urn:microsoft.com/office/officeart/2008/layout/LinedList"/>
    <dgm:cxn modelId="{5F7009A2-D6C1-4A99-8C80-D8CBD02FD3A0}" type="presParOf" srcId="{32CC3155-FFBE-42AC-BF0E-7EA2A6D7EC92}" destId="{B4FC050F-AEAC-4A28-B3D0-BFE5FEFB5BF8}" srcOrd="0" destOrd="0" presId="urn:microsoft.com/office/officeart/2008/layout/LinedList"/>
    <dgm:cxn modelId="{DAAE3675-1C39-4952-A985-529866288DC3}" type="presParOf" srcId="{32CC3155-FFBE-42AC-BF0E-7EA2A6D7EC92}" destId="{43FA0395-8A74-45DD-B808-8B5813EA5DBD}" srcOrd="1" destOrd="0" presId="urn:microsoft.com/office/officeart/2008/layout/LinedList"/>
    <dgm:cxn modelId="{9AE6888A-B97D-4ECB-9BF6-3D111AFEB307}" type="presParOf" srcId="{0BAD9AEC-06B1-4F63-9B61-E4ABE524D09B}" destId="{95663013-0C2E-48B2-B03D-74ED071569A7}" srcOrd="6" destOrd="0" presId="urn:microsoft.com/office/officeart/2008/layout/LinedList"/>
    <dgm:cxn modelId="{A946B4B8-CE29-415F-9451-025778F69087}" type="presParOf" srcId="{0BAD9AEC-06B1-4F63-9B61-E4ABE524D09B}" destId="{3C08E1F6-E6DD-4851-9232-686C565E846E}" srcOrd="7" destOrd="0" presId="urn:microsoft.com/office/officeart/2008/layout/LinedList"/>
    <dgm:cxn modelId="{0F4F413D-6AA9-4C53-B4BE-09515DE3D149}" type="presParOf" srcId="{3C08E1F6-E6DD-4851-9232-686C565E846E}" destId="{732DD6BD-9C0A-41A4-9E45-B0D698EB2253}" srcOrd="0" destOrd="0" presId="urn:microsoft.com/office/officeart/2008/layout/LinedList"/>
    <dgm:cxn modelId="{99408ED2-45F7-43A7-90BF-EFE25D4E8EFA}" type="presParOf" srcId="{3C08E1F6-E6DD-4851-9232-686C565E846E}" destId="{F56C9941-52E3-4108-895A-27778C7A94E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6AF2E-D346-435D-AAAA-6AFC0E1AF76C}">
      <dsp:nvSpPr>
        <dsp:cNvPr id="0" name=""/>
        <dsp:cNvSpPr/>
      </dsp:nvSpPr>
      <dsp:spPr>
        <a:xfrm>
          <a:off x="0" y="0"/>
          <a:ext cx="61721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55589A-FF8B-46CA-BF2C-769308159E1A}">
      <dsp:nvSpPr>
        <dsp:cNvPr id="0" name=""/>
        <dsp:cNvSpPr/>
      </dsp:nvSpPr>
      <dsp:spPr>
        <a:xfrm>
          <a:off x="0" y="0"/>
          <a:ext cx="6172199"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Annual PM2.5 NAAQS was strengthened from 12 µg/m</a:t>
          </a:r>
          <a:r>
            <a:rPr lang="en-US" sz="2400" kern="1200" baseline="30000"/>
            <a:t>3</a:t>
          </a:r>
          <a:r>
            <a:rPr lang="en-US" sz="2400" kern="1200"/>
            <a:t> to 9 (25% lower)</a:t>
          </a:r>
        </a:p>
      </dsp:txBody>
      <dsp:txXfrm>
        <a:off x="0" y="0"/>
        <a:ext cx="6172199" cy="1218406"/>
      </dsp:txXfrm>
    </dsp:sp>
    <dsp:sp modelId="{6C024C12-D509-4152-9B12-87A604E4AF3D}">
      <dsp:nvSpPr>
        <dsp:cNvPr id="0" name=""/>
        <dsp:cNvSpPr/>
      </dsp:nvSpPr>
      <dsp:spPr>
        <a:xfrm>
          <a:off x="0" y="1218406"/>
          <a:ext cx="61721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3F59A1-6465-4D5B-B15A-7DAE94ED8539}">
      <dsp:nvSpPr>
        <dsp:cNvPr id="0" name=""/>
        <dsp:cNvSpPr/>
      </dsp:nvSpPr>
      <dsp:spPr>
        <a:xfrm>
          <a:off x="0" y="1218406"/>
          <a:ext cx="6172199"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This is a rolling 3-year average of 98</a:t>
          </a:r>
          <a:r>
            <a:rPr lang="en-US" sz="2400" kern="1200" baseline="30000"/>
            <a:t>th</a:t>
          </a:r>
          <a:r>
            <a:rPr lang="en-US" sz="2400" kern="1200"/>
            <a:t> percentile 24-hr concentrations</a:t>
          </a:r>
        </a:p>
      </dsp:txBody>
      <dsp:txXfrm>
        <a:off x="0" y="1218406"/>
        <a:ext cx="6172199" cy="1218406"/>
      </dsp:txXfrm>
    </dsp:sp>
    <dsp:sp modelId="{FE0FECCB-4AC7-4867-A518-A344220E246E}">
      <dsp:nvSpPr>
        <dsp:cNvPr id="0" name=""/>
        <dsp:cNvSpPr/>
      </dsp:nvSpPr>
      <dsp:spPr>
        <a:xfrm>
          <a:off x="0" y="2436812"/>
          <a:ext cx="61721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C050F-AEAC-4A28-B3D0-BFE5FEFB5BF8}">
      <dsp:nvSpPr>
        <dsp:cNvPr id="0" name=""/>
        <dsp:cNvSpPr/>
      </dsp:nvSpPr>
      <dsp:spPr>
        <a:xfrm>
          <a:off x="0" y="2436812"/>
          <a:ext cx="6172199"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No changes were made to the 24-hour standard of 35 µg/m</a:t>
          </a:r>
          <a:r>
            <a:rPr lang="en-US" sz="2400" kern="1200" baseline="30000"/>
            <a:t>3</a:t>
          </a:r>
          <a:r>
            <a:rPr lang="en-US" sz="2400" kern="1200"/>
            <a:t>, however the Air Quality Index (AQI) thresholds did change</a:t>
          </a:r>
        </a:p>
      </dsp:txBody>
      <dsp:txXfrm>
        <a:off x="0" y="2436812"/>
        <a:ext cx="6172199" cy="1218406"/>
      </dsp:txXfrm>
    </dsp:sp>
    <dsp:sp modelId="{95663013-0C2E-48B2-B03D-74ED071569A7}">
      <dsp:nvSpPr>
        <dsp:cNvPr id="0" name=""/>
        <dsp:cNvSpPr/>
      </dsp:nvSpPr>
      <dsp:spPr>
        <a:xfrm>
          <a:off x="0" y="3655218"/>
          <a:ext cx="61721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2DD6BD-9C0A-41A4-9E45-B0D698EB2253}">
      <dsp:nvSpPr>
        <dsp:cNvPr id="0" name=""/>
        <dsp:cNvSpPr/>
      </dsp:nvSpPr>
      <dsp:spPr>
        <a:xfrm>
          <a:off x="0" y="3655218"/>
          <a:ext cx="6172199"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Green portions of AQI chart shrank and yellow portions expanded</a:t>
          </a:r>
        </a:p>
      </dsp:txBody>
      <dsp:txXfrm>
        <a:off x="0" y="3655218"/>
        <a:ext cx="6172199" cy="12184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982AD61-7045-438C-B394-EC700576C78E}" type="datetimeFigureOut">
              <a:rPr lang="en-US" smtClean="0"/>
              <a:t>6/5/2024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79DC608-628F-4FF9-80DE-A3FAC2B15E39}" type="slidenum">
              <a:rPr lang="en-US" smtClean="0"/>
              <a:t>‹#›</a:t>
            </a:fld>
            <a:endParaRPr lang="en-US"/>
          </a:p>
        </p:txBody>
      </p:sp>
    </p:spTree>
    <p:extLst>
      <p:ext uri="{BB962C8B-B14F-4D97-AF65-F5344CB8AC3E}">
        <p14:creationId xmlns:p14="http://schemas.microsoft.com/office/powerpoint/2010/main" val="3909079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DC608-628F-4FF9-80DE-A3FAC2B15E39}" type="slidenum">
              <a:rPr lang="en-US" smtClean="0"/>
              <a:t>1</a:t>
            </a:fld>
            <a:endParaRPr lang="en-US"/>
          </a:p>
        </p:txBody>
      </p:sp>
    </p:spTree>
    <p:extLst>
      <p:ext uri="{BB962C8B-B14F-4D97-AF65-F5344CB8AC3E}">
        <p14:creationId xmlns:p14="http://schemas.microsoft.com/office/powerpoint/2010/main" val="2266787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DC608-628F-4FF9-80DE-A3FAC2B15E39}" type="slidenum">
              <a:rPr lang="en-US" smtClean="0"/>
              <a:t>2</a:t>
            </a:fld>
            <a:endParaRPr lang="en-US"/>
          </a:p>
        </p:txBody>
      </p:sp>
    </p:spTree>
    <p:extLst>
      <p:ext uri="{BB962C8B-B14F-4D97-AF65-F5344CB8AC3E}">
        <p14:creationId xmlns:p14="http://schemas.microsoft.com/office/powerpoint/2010/main" val="3798665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DC608-628F-4FF9-80DE-A3FAC2B15E39}" type="slidenum">
              <a:rPr lang="en-US" smtClean="0"/>
              <a:t>3</a:t>
            </a:fld>
            <a:endParaRPr lang="en-US"/>
          </a:p>
        </p:txBody>
      </p:sp>
    </p:spTree>
    <p:extLst>
      <p:ext uri="{BB962C8B-B14F-4D97-AF65-F5344CB8AC3E}">
        <p14:creationId xmlns:p14="http://schemas.microsoft.com/office/powerpoint/2010/main" val="248746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Helvetica" panose="020B0604020202020204" pitchFamily="34" charset="0"/>
                <a:cs typeface="Helvetica" panose="020B0604020202020204" pitchFamily="34" charset="0"/>
              </a:rPr>
              <a:t>21 Regulatory monitors are set to meet EPA standards, typically located around larger metropolitan statistical areas (MSAs). </a:t>
            </a:r>
          </a:p>
          <a:p>
            <a:endParaRPr lang="en-US" dirty="0">
              <a:solidFill>
                <a:srgbClr val="000000"/>
              </a:solidFill>
              <a:latin typeface="Helvetica" panose="020B0604020202020204" pitchFamily="34" charset="0"/>
              <a:cs typeface="Helvetica" panose="020B0604020202020204" pitchFamily="34" charset="0"/>
            </a:endParaRPr>
          </a:p>
          <a:p>
            <a:r>
              <a:rPr lang="en-US" dirty="0">
                <a:solidFill>
                  <a:srgbClr val="000000"/>
                </a:solidFill>
                <a:latin typeface="Helvetica" panose="020B0604020202020204" pitchFamily="34" charset="0"/>
                <a:cs typeface="Helvetica" panose="020B0604020202020204" pitchFamily="34" charset="0"/>
              </a:rPr>
              <a:t>Based on certified monitoring data from 2020-2022, all areas of North Carolina would have been meeting the new annual </a:t>
            </a:r>
            <a:r>
              <a:rPr lang="en-US" dirty="0">
                <a:solidFill>
                  <a:srgbClr val="202429"/>
                </a:solidFill>
                <a:latin typeface="Helvetica" panose="020B0604020202020204" pitchFamily="34" charset="0"/>
                <a:cs typeface="Helvetica" panose="020B0604020202020204" pitchFamily="34" charset="0"/>
              </a:rPr>
              <a:t>PM2.5 </a:t>
            </a:r>
            <a:r>
              <a:rPr lang="en-US" dirty="0">
                <a:solidFill>
                  <a:srgbClr val="000000"/>
                </a:solidFill>
                <a:latin typeface="Helvetica" panose="020B0604020202020204" pitchFamily="34" charset="0"/>
                <a:cs typeface="Helvetica" panose="020B0604020202020204" pitchFamily="34" charset="0"/>
              </a:rPr>
              <a:t>standard (9.0 </a:t>
            </a:r>
            <a:r>
              <a:rPr lang="en-US" dirty="0" err="1">
                <a:solidFill>
                  <a:srgbClr val="000000"/>
                </a:solidFill>
                <a:latin typeface="Helvetica" panose="020B0604020202020204" pitchFamily="34" charset="0"/>
                <a:cs typeface="Helvetica" panose="020B0604020202020204" pitchFamily="34" charset="0"/>
              </a:rPr>
              <a:t>μg</a:t>
            </a:r>
            <a:r>
              <a:rPr lang="en-US" dirty="0">
                <a:solidFill>
                  <a:srgbClr val="000000"/>
                </a:solidFill>
                <a:latin typeface="Helvetica" panose="020B0604020202020204" pitchFamily="34" charset="0"/>
                <a:cs typeface="Helvetica" panose="020B0604020202020204" pitchFamily="34" charset="0"/>
              </a:rPr>
              <a:t>/m3) during this time. Based on certified monitoring data for 2021-2023, Design Values for 19 of the 21 PM2.5 regulatory monitors are below the new annual standard (Fig. 2). The other two monitors (Mecklenburg, and Davidson counties) are slightly above the new standard due to the influences of Canadian wildfire smoke. Without the influence from Canadian wildfire smoke, none of North Carolina's monitors would have exceeded the new standard in 2023. </a:t>
            </a:r>
          </a:p>
          <a:p>
            <a:endParaRPr lang="en-US" dirty="0"/>
          </a:p>
        </p:txBody>
      </p:sp>
      <p:sp>
        <p:nvSpPr>
          <p:cNvPr id="4" name="Slide Number Placeholder 3"/>
          <p:cNvSpPr>
            <a:spLocks noGrp="1"/>
          </p:cNvSpPr>
          <p:nvPr>
            <p:ph type="sldNum" sz="quarter" idx="5"/>
          </p:nvPr>
        </p:nvSpPr>
        <p:spPr/>
        <p:txBody>
          <a:bodyPr/>
          <a:lstStyle/>
          <a:p>
            <a:fld id="{079DC608-628F-4FF9-80DE-A3FAC2B15E39}" type="slidenum">
              <a:rPr lang="en-US" smtClean="0"/>
              <a:t>4</a:t>
            </a:fld>
            <a:endParaRPr lang="en-US"/>
          </a:p>
        </p:txBody>
      </p:sp>
    </p:spTree>
    <p:extLst>
      <p:ext uri="{BB962C8B-B14F-4D97-AF65-F5344CB8AC3E}">
        <p14:creationId xmlns:p14="http://schemas.microsoft.com/office/powerpoint/2010/main" val="65745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changes in AQI breakpoints </a:t>
            </a:r>
          </a:p>
        </p:txBody>
      </p:sp>
      <p:sp>
        <p:nvSpPr>
          <p:cNvPr id="4" name="Slide Number Placeholder 3"/>
          <p:cNvSpPr>
            <a:spLocks noGrp="1"/>
          </p:cNvSpPr>
          <p:nvPr>
            <p:ph type="sldNum" sz="quarter" idx="5"/>
          </p:nvPr>
        </p:nvSpPr>
        <p:spPr/>
        <p:txBody>
          <a:bodyPr/>
          <a:lstStyle/>
          <a:p>
            <a:fld id="{079DC608-628F-4FF9-80DE-A3FAC2B15E39}" type="slidenum">
              <a:rPr lang="en-US" smtClean="0"/>
              <a:t>5</a:t>
            </a:fld>
            <a:endParaRPr lang="en-US"/>
          </a:p>
        </p:txBody>
      </p:sp>
    </p:spTree>
    <p:extLst>
      <p:ext uri="{BB962C8B-B14F-4D97-AF65-F5344CB8AC3E}">
        <p14:creationId xmlns:p14="http://schemas.microsoft.com/office/powerpoint/2010/main" val="4088356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32943">
              <a:buFont typeface="Arial" panose="020B0604020202020204" pitchFamily="34" charset="0"/>
              <a:buChar char="•"/>
            </a:pPr>
            <a:r>
              <a:rPr lang="en-US" dirty="0">
                <a:latin typeface="Helvetica" panose="020B0604020202020204" pitchFamily="34" charset="0"/>
                <a:cs typeface="Helvetica" panose="020B0604020202020204" pitchFamily="34" charset="0"/>
              </a:rPr>
              <a:t>Check AQI every morning prior to Ignition</a:t>
            </a:r>
          </a:p>
          <a:p>
            <a:pPr indent="-232943">
              <a:buFont typeface="Arial" panose="020B0604020202020204" pitchFamily="34" charset="0"/>
              <a:buChar char="•"/>
            </a:pPr>
            <a:r>
              <a:rPr lang="en-US" dirty="0">
                <a:latin typeface="Helvetica" panose="020B0604020202020204" pitchFamily="34" charset="0"/>
                <a:cs typeface="Helvetica" panose="020B0604020202020204" pitchFamily="34" charset="0"/>
              </a:rPr>
              <a:t>If the AQI forecast for a given area is code Orange, Red, or Purple, it is highly recommended that burning not be done that day in that area. </a:t>
            </a:r>
          </a:p>
          <a:p>
            <a:pPr indent="-232943">
              <a:buFont typeface="Arial" panose="020B0604020202020204" pitchFamily="34" charset="0"/>
              <a:buChar char="•"/>
            </a:pPr>
            <a:r>
              <a:rPr lang="en-US" dirty="0">
                <a:latin typeface="Helvetica" panose="020B0604020202020204" pitchFamily="34" charset="0"/>
                <a:cs typeface="Helvetica" panose="020B0604020202020204" pitchFamily="34" charset="0"/>
              </a:rPr>
              <a:t>DO NOT send smoke towards areas that are </a:t>
            </a:r>
            <a:r>
              <a:rPr lang="en-US" dirty="0">
                <a:solidFill>
                  <a:srgbClr val="FFC000"/>
                </a:solidFill>
                <a:latin typeface="Helvetica" panose="020B0604020202020204" pitchFamily="34" charset="0"/>
                <a:cs typeface="Helvetica" panose="020B0604020202020204" pitchFamily="34" charset="0"/>
              </a:rPr>
              <a:t>ORANGE</a:t>
            </a:r>
            <a:r>
              <a:rPr lang="en-US" dirty="0">
                <a:latin typeface="Helvetica" panose="020B0604020202020204" pitchFamily="34" charset="0"/>
                <a:cs typeface="Helvetica" panose="020B0604020202020204" pitchFamily="34" charset="0"/>
              </a:rPr>
              <a:t>, </a:t>
            </a:r>
            <a:r>
              <a:rPr lang="en-US" dirty="0">
                <a:solidFill>
                  <a:srgbClr val="FF0000"/>
                </a:solidFill>
                <a:latin typeface="Helvetica" panose="020B0604020202020204" pitchFamily="34" charset="0"/>
                <a:cs typeface="Helvetica" panose="020B0604020202020204" pitchFamily="34" charset="0"/>
              </a:rPr>
              <a:t>RED</a:t>
            </a:r>
            <a:r>
              <a:rPr lang="en-US" dirty="0">
                <a:latin typeface="Helvetica" panose="020B0604020202020204" pitchFamily="34" charset="0"/>
                <a:cs typeface="Helvetica" panose="020B0604020202020204" pitchFamily="34" charset="0"/>
              </a:rPr>
              <a:t>, or </a:t>
            </a:r>
            <a:r>
              <a:rPr lang="en-US" dirty="0">
                <a:solidFill>
                  <a:srgbClr val="C00000"/>
                </a:solidFill>
                <a:latin typeface="Helvetica" panose="020B0604020202020204" pitchFamily="34" charset="0"/>
                <a:cs typeface="Helvetica" panose="020B0604020202020204" pitchFamily="34" charset="0"/>
              </a:rPr>
              <a:t>WORSE</a:t>
            </a:r>
            <a:r>
              <a:rPr lang="en-US" dirty="0">
                <a:latin typeface="Helvetica" panose="020B0604020202020204" pitchFamily="34" charset="0"/>
                <a:cs typeface="Helvetica" panose="020B0604020202020204" pitchFamily="34" charset="0"/>
              </a:rPr>
              <a:t> – even if burn location is </a:t>
            </a:r>
            <a:r>
              <a:rPr lang="en-US" dirty="0">
                <a:solidFill>
                  <a:srgbClr val="00B050"/>
                </a:solidFill>
                <a:latin typeface="Helvetica" panose="020B0604020202020204" pitchFamily="34" charset="0"/>
                <a:cs typeface="Helvetica" panose="020B0604020202020204" pitchFamily="34" charset="0"/>
              </a:rPr>
              <a:t>GREEN</a:t>
            </a:r>
          </a:p>
          <a:p>
            <a:endParaRPr lang="en-US" dirty="0"/>
          </a:p>
        </p:txBody>
      </p:sp>
      <p:sp>
        <p:nvSpPr>
          <p:cNvPr id="4" name="Slide Number Placeholder 3"/>
          <p:cNvSpPr>
            <a:spLocks noGrp="1"/>
          </p:cNvSpPr>
          <p:nvPr>
            <p:ph type="sldNum" sz="quarter" idx="5"/>
          </p:nvPr>
        </p:nvSpPr>
        <p:spPr/>
        <p:txBody>
          <a:bodyPr/>
          <a:lstStyle/>
          <a:p>
            <a:fld id="{079DC608-628F-4FF9-80DE-A3FAC2B15E39}" type="slidenum">
              <a:rPr lang="en-US" smtClean="0"/>
              <a:t>6</a:t>
            </a:fld>
            <a:endParaRPr lang="en-US"/>
          </a:p>
        </p:txBody>
      </p:sp>
    </p:spTree>
    <p:extLst>
      <p:ext uri="{BB962C8B-B14F-4D97-AF65-F5344CB8AC3E}">
        <p14:creationId xmlns:p14="http://schemas.microsoft.com/office/powerpoint/2010/main" val="236672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000" dirty="0">
                <a:latin typeface="Helvetica" panose="020B0604020202020204" pitchFamily="34" charset="0"/>
                <a:cs typeface="Helvetica" panose="020B0604020202020204" pitchFamily="34" charset="0"/>
              </a:rPr>
              <a:t>The North Carolina Fire Environment Committee is looking at the gaps in PM2.5 monitoring across the state. </a:t>
            </a:r>
          </a:p>
          <a:p>
            <a:endParaRPr lang="en-US" sz="1000" dirty="0">
              <a:latin typeface="Helvetica" panose="020B0604020202020204" pitchFamily="34" charset="0"/>
              <a:cs typeface="Helvetica" panose="020B0604020202020204" pitchFamily="34" charset="0"/>
            </a:endParaRPr>
          </a:p>
          <a:p>
            <a:pPr algn="l">
              <a:buFont typeface="Arial" panose="020B0604020202020204" pitchFamily="34" charset="0"/>
              <a:buNone/>
            </a:pPr>
            <a:r>
              <a:rPr lang="en-US" sz="1000" dirty="0">
                <a:solidFill>
                  <a:srgbClr val="69727B"/>
                </a:solidFill>
                <a:latin typeface="Helvetica" panose="020B0604020202020204" pitchFamily="34" charset="0"/>
                <a:cs typeface="Helvetica" panose="020B0604020202020204" pitchFamily="34" charset="0"/>
              </a:rPr>
              <a:t>Pros</a:t>
            </a:r>
          </a:p>
          <a:p>
            <a:pPr algn="l">
              <a:buFont typeface="Arial" panose="020B0604020202020204" pitchFamily="34" charset="0"/>
              <a:buChar char="•"/>
            </a:pPr>
            <a:r>
              <a:rPr lang="en-US" sz="1000" dirty="0">
                <a:solidFill>
                  <a:srgbClr val="69727B"/>
                </a:solidFill>
                <a:latin typeface="Helvetica" panose="020B0604020202020204" pitchFamily="34" charset="0"/>
                <a:cs typeface="Helvetica" panose="020B0604020202020204" pitchFamily="34" charset="0"/>
              </a:rPr>
              <a:t>Having a monitor like the </a:t>
            </a:r>
            <a:r>
              <a:rPr lang="en-US" sz="1000" dirty="0" err="1">
                <a:solidFill>
                  <a:srgbClr val="69727B"/>
                </a:solidFill>
                <a:latin typeface="Helvetica" panose="020B0604020202020204" pitchFamily="34" charset="0"/>
                <a:cs typeface="Helvetica" panose="020B0604020202020204" pitchFamily="34" charset="0"/>
              </a:rPr>
              <a:t>PurpleAir</a:t>
            </a:r>
            <a:r>
              <a:rPr lang="en-US" sz="1000" dirty="0">
                <a:solidFill>
                  <a:srgbClr val="69727B"/>
                </a:solidFill>
                <a:latin typeface="Helvetica" panose="020B0604020202020204" pitchFamily="34" charset="0"/>
                <a:cs typeface="Helvetica" panose="020B0604020202020204" pitchFamily="34" charset="0"/>
              </a:rPr>
              <a:t> is a proactive step towards increasing public awareness of air quality. </a:t>
            </a:r>
          </a:p>
          <a:p>
            <a:pPr algn="l">
              <a:buFont typeface="Arial" panose="020B0604020202020204" pitchFamily="34" charset="0"/>
              <a:buChar char="•"/>
            </a:pPr>
            <a:r>
              <a:rPr lang="en-US" sz="1000" dirty="0">
                <a:solidFill>
                  <a:srgbClr val="69727B"/>
                </a:solidFill>
                <a:latin typeface="Helvetica" panose="020B0604020202020204" pitchFamily="34" charset="0"/>
                <a:cs typeface="Helvetica" panose="020B0604020202020204" pitchFamily="34" charset="0"/>
              </a:rPr>
              <a:t>Shows the EPA and public health staff that we are committed to caring about public health and where our smoke goes. </a:t>
            </a:r>
          </a:p>
          <a:p>
            <a:pPr algn="l">
              <a:buFont typeface="Arial" panose="020B0604020202020204" pitchFamily="34" charset="0"/>
              <a:buChar char="•"/>
            </a:pPr>
            <a:r>
              <a:rPr lang="en-US" sz="1000" dirty="0">
                <a:solidFill>
                  <a:srgbClr val="69727B"/>
                </a:solidFill>
                <a:latin typeface="Helvetica" panose="020B0604020202020204" pitchFamily="34" charset="0"/>
                <a:cs typeface="Helvetica" panose="020B0604020202020204" pitchFamily="34" charset="0"/>
              </a:rPr>
              <a:t>If burn bosses are following the NC Smoke Management Program, they should already be focusing on the air quality charts prior to their burn and not dumping smoke on population centers.</a:t>
            </a:r>
          </a:p>
          <a:p>
            <a:pPr algn="l">
              <a:buFont typeface="Arial" panose="020B0604020202020204" pitchFamily="34" charset="0"/>
              <a:buChar char="•"/>
            </a:pPr>
            <a:r>
              <a:rPr lang="en-US" sz="1000" dirty="0">
                <a:solidFill>
                  <a:srgbClr val="69727B"/>
                </a:solidFill>
                <a:latin typeface="Helvetica" panose="020B0604020202020204" pitchFamily="34" charset="0"/>
                <a:cs typeface="Helvetica" panose="020B0604020202020204" pitchFamily="34" charset="0"/>
              </a:rPr>
              <a:t>Fairly cheap to operate </a:t>
            </a:r>
          </a:p>
          <a:p>
            <a:pPr defTabSz="931774">
              <a:buFont typeface="Arial" panose="020B0604020202020204" pitchFamily="34" charset="0"/>
              <a:buChar char="•"/>
            </a:pPr>
            <a:r>
              <a:rPr lang="en-US" sz="1000" dirty="0">
                <a:solidFill>
                  <a:srgbClr val="69727B"/>
                </a:solidFill>
                <a:latin typeface="Helvetica" panose="020B0604020202020204" pitchFamily="34" charset="0"/>
                <a:cs typeface="Helvetica" panose="020B0604020202020204" pitchFamily="34" charset="0"/>
              </a:rPr>
              <a:t>Further engagement with PBAs to make sure they are aware of the sensor and the NC Smoke Management Program </a:t>
            </a:r>
          </a:p>
          <a:p>
            <a:pPr defTabSz="931774">
              <a:buFont typeface="Arial" panose="020B0604020202020204" pitchFamily="34" charset="0"/>
              <a:buChar char="•"/>
            </a:pPr>
            <a:r>
              <a:rPr lang="en-US" sz="1000" dirty="0">
                <a:solidFill>
                  <a:srgbClr val="69727B"/>
                </a:solidFill>
                <a:latin typeface="Helvetica" panose="020B0604020202020204" pitchFamily="34" charset="0"/>
                <a:cs typeface="Helvetica" panose="020B0604020202020204" pitchFamily="34" charset="0"/>
              </a:rPr>
              <a:t>Remember -- o</a:t>
            </a:r>
            <a:r>
              <a:rPr lang="en-US" sz="1000" dirty="0">
                <a:solidFill>
                  <a:srgbClr val="000000"/>
                </a:solidFill>
                <a:latin typeface="Helvetica" panose="020B0604020202020204" pitchFamily="34" charset="0"/>
                <a:cs typeface="Helvetica" panose="020B0604020202020204" pitchFamily="34" charset="0"/>
              </a:rPr>
              <a:t>nly regulatory monitors are used for regulatory decisions, such as calculation of exceedances. </a:t>
            </a:r>
            <a:endParaRPr lang="en-US" sz="1000" dirty="0">
              <a:solidFill>
                <a:srgbClr val="69727B"/>
              </a:solidFill>
              <a:latin typeface="Helvetica" panose="020B0604020202020204" pitchFamily="34" charset="0"/>
              <a:cs typeface="Helvetica" panose="020B0604020202020204" pitchFamily="34" charset="0"/>
            </a:endParaRPr>
          </a:p>
          <a:p>
            <a:pPr algn="l">
              <a:buFont typeface="Arial" panose="020B0604020202020204" pitchFamily="34" charset="0"/>
              <a:buNone/>
            </a:pPr>
            <a:endParaRPr lang="en-US" sz="1000" dirty="0">
              <a:solidFill>
                <a:srgbClr val="69727B"/>
              </a:solidFill>
              <a:latin typeface="Helvetica" panose="020B0604020202020204" pitchFamily="34" charset="0"/>
              <a:cs typeface="Helvetica" panose="020B0604020202020204" pitchFamily="34" charset="0"/>
            </a:endParaRPr>
          </a:p>
          <a:p>
            <a:pPr algn="l">
              <a:buFont typeface="Arial" panose="020B0604020202020204" pitchFamily="34" charset="0"/>
              <a:buNone/>
            </a:pPr>
            <a:r>
              <a:rPr lang="en-US" sz="1000" dirty="0">
                <a:solidFill>
                  <a:srgbClr val="69727B"/>
                </a:solidFill>
                <a:latin typeface="Helvetica" panose="020B0604020202020204" pitchFamily="34" charset="0"/>
                <a:cs typeface="Helvetica" panose="020B0604020202020204" pitchFamily="34" charset="0"/>
              </a:rPr>
              <a:t>Cons</a:t>
            </a:r>
          </a:p>
          <a:p>
            <a:pPr algn="l">
              <a:buFont typeface="Arial" panose="020B0604020202020204" pitchFamily="34" charset="0"/>
              <a:buChar char="•"/>
            </a:pPr>
            <a:r>
              <a:rPr lang="en-US" sz="1000" dirty="0">
                <a:solidFill>
                  <a:srgbClr val="69727B"/>
                </a:solidFill>
                <a:latin typeface="Helvetica" panose="020B0604020202020204" pitchFamily="34" charset="0"/>
                <a:cs typeface="Helvetica" panose="020B0604020202020204" pitchFamily="34" charset="0"/>
              </a:rPr>
              <a:t>We put a </a:t>
            </a:r>
            <a:r>
              <a:rPr lang="en-US" sz="1000" dirty="0" err="1">
                <a:solidFill>
                  <a:srgbClr val="69727B"/>
                </a:solidFill>
                <a:latin typeface="Helvetica" panose="020B0604020202020204" pitchFamily="34" charset="0"/>
                <a:cs typeface="Helvetica" panose="020B0604020202020204" pitchFamily="34" charset="0"/>
              </a:rPr>
              <a:t>PurpleAir</a:t>
            </a:r>
            <a:r>
              <a:rPr lang="en-US" sz="1000" dirty="0">
                <a:solidFill>
                  <a:srgbClr val="69727B"/>
                </a:solidFill>
                <a:latin typeface="Helvetica" panose="020B0604020202020204" pitchFamily="34" charset="0"/>
                <a:cs typeface="Helvetica" panose="020B0604020202020204" pitchFamily="34" charset="0"/>
              </a:rPr>
              <a:t> in Southern Pines and learn that our air is starting out an unhealthy point.</a:t>
            </a:r>
          </a:p>
          <a:p>
            <a:pPr algn="l">
              <a:buFont typeface="Arial" panose="020B0604020202020204" pitchFamily="34" charset="0"/>
              <a:buChar char="•"/>
            </a:pPr>
            <a:r>
              <a:rPr lang="en-US" sz="1000" dirty="0">
                <a:solidFill>
                  <a:srgbClr val="69727B"/>
                </a:solidFill>
                <a:latin typeface="Helvetica" panose="020B0604020202020204" pitchFamily="34" charset="0"/>
                <a:cs typeface="Helvetica" panose="020B0604020202020204" pitchFamily="34" charset="0"/>
              </a:rPr>
              <a:t>We unintentionally smoke out the monitor and put this area in non-attainment </a:t>
            </a:r>
          </a:p>
          <a:p>
            <a:pPr algn="l">
              <a:buFont typeface="Arial" panose="020B0604020202020204" pitchFamily="34" charset="0"/>
              <a:buChar char="•"/>
            </a:pPr>
            <a:r>
              <a:rPr lang="en-US" sz="1000" dirty="0">
                <a:solidFill>
                  <a:srgbClr val="69727B"/>
                </a:solidFill>
                <a:latin typeface="Helvetica" panose="020B0604020202020204" pitchFamily="34" charset="0"/>
                <a:cs typeface="Helvetica" panose="020B0604020202020204" pitchFamily="34" charset="0"/>
              </a:rPr>
              <a:t>We add additional burden to our burn programs to ensure we aren’t impacting the monitor</a:t>
            </a:r>
          </a:p>
          <a:p>
            <a:pPr algn="l">
              <a:buFont typeface="Arial" panose="020B0604020202020204" pitchFamily="34" charset="0"/>
              <a:buNone/>
            </a:pPr>
            <a:endParaRPr lang="en-US" b="0" i="0" dirty="0">
              <a:solidFill>
                <a:srgbClr val="69727B"/>
              </a:solidFill>
              <a:effectLst/>
              <a:latin typeface="Helvetica" panose="020B0604020202020204" pitchFamily="34" charset="0"/>
            </a:endParaRPr>
          </a:p>
        </p:txBody>
      </p:sp>
      <p:sp>
        <p:nvSpPr>
          <p:cNvPr id="4" name="Slide Number Placeholder 3"/>
          <p:cNvSpPr>
            <a:spLocks noGrp="1"/>
          </p:cNvSpPr>
          <p:nvPr>
            <p:ph type="sldNum" sz="quarter" idx="5"/>
          </p:nvPr>
        </p:nvSpPr>
        <p:spPr/>
        <p:txBody>
          <a:bodyPr/>
          <a:lstStyle/>
          <a:p>
            <a:fld id="{079DC608-628F-4FF9-80DE-A3FAC2B15E39}" type="slidenum">
              <a:rPr lang="en-US" smtClean="0"/>
              <a:t>7</a:t>
            </a:fld>
            <a:endParaRPr lang="en-US"/>
          </a:p>
        </p:txBody>
      </p:sp>
    </p:spTree>
    <p:extLst>
      <p:ext uri="{BB962C8B-B14F-4D97-AF65-F5344CB8AC3E}">
        <p14:creationId xmlns:p14="http://schemas.microsoft.com/office/powerpoint/2010/main" val="57946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9727B"/>
                </a:solidFill>
                <a:effectLst/>
                <a:latin typeface="Helvetica" panose="020B0604020202020204" pitchFamily="34" charset="0"/>
              </a:rPr>
              <a:t>~$300 to purchase a monitor and power adapter. Needs </a:t>
            </a:r>
            <a:r>
              <a:rPr lang="en-US" b="0" i="0" dirty="0" err="1">
                <a:solidFill>
                  <a:srgbClr val="69727B"/>
                </a:solidFill>
                <a:effectLst/>
                <a:latin typeface="Helvetica" panose="020B0604020202020204" pitchFamily="34" charset="0"/>
              </a:rPr>
              <a:t>WiFi</a:t>
            </a:r>
            <a:r>
              <a:rPr lang="en-US" b="0" i="0" dirty="0">
                <a:solidFill>
                  <a:srgbClr val="69727B"/>
                </a:solidFill>
                <a:effectLst/>
                <a:latin typeface="Helvetica" panose="020B0604020202020204" pitchFamily="34" charset="0"/>
              </a:rPr>
              <a:t> to be stored in the cloud and on the </a:t>
            </a:r>
            <a:r>
              <a:rPr lang="en-US" b="0" i="0" dirty="0" err="1">
                <a:solidFill>
                  <a:srgbClr val="69727B"/>
                </a:solidFill>
                <a:effectLst/>
                <a:latin typeface="Helvetica" panose="020B0604020202020204" pitchFamily="34" charset="0"/>
              </a:rPr>
              <a:t>PurpleAir</a:t>
            </a:r>
            <a:r>
              <a:rPr lang="en-US" b="0" i="0" dirty="0">
                <a:solidFill>
                  <a:srgbClr val="69727B"/>
                </a:solidFill>
                <a:effectLst/>
                <a:latin typeface="Helvetica" panose="020B0604020202020204" pitchFamily="34" charset="0"/>
              </a:rPr>
              <a:t> database, can also have data saved to an SD card and information call be pulled at a later time. </a:t>
            </a:r>
          </a:p>
          <a:p>
            <a:pPr algn="l">
              <a:buFont typeface="Arial" panose="020B0604020202020204" pitchFamily="34" charset="0"/>
              <a:buChar char="•"/>
            </a:pPr>
            <a:r>
              <a:rPr lang="en-US" b="0" i="0" dirty="0">
                <a:solidFill>
                  <a:srgbClr val="69727B"/>
                </a:solidFill>
                <a:effectLst/>
                <a:latin typeface="Helvetica" panose="020B0604020202020204" pitchFamily="34" charset="0"/>
              </a:rPr>
              <a:t>Classic </a:t>
            </a:r>
            <a:r>
              <a:rPr lang="en-US" b="0" i="0" dirty="0" err="1">
                <a:solidFill>
                  <a:srgbClr val="69727B"/>
                </a:solidFill>
                <a:effectLst/>
                <a:latin typeface="Helvetica" panose="020B0604020202020204" pitchFamily="34" charset="0"/>
              </a:rPr>
              <a:t>PurpleAir</a:t>
            </a:r>
            <a:r>
              <a:rPr lang="en-US" b="0" i="0" dirty="0">
                <a:solidFill>
                  <a:srgbClr val="69727B"/>
                </a:solidFill>
                <a:effectLst/>
                <a:latin typeface="Helvetica" panose="020B0604020202020204" pitchFamily="34" charset="0"/>
              </a:rPr>
              <a:t> PA-II particulate sensor</a:t>
            </a:r>
          </a:p>
          <a:p>
            <a:pPr algn="l">
              <a:buFont typeface="Arial" panose="020B0604020202020204" pitchFamily="34" charset="0"/>
              <a:buChar char="•"/>
            </a:pPr>
            <a:r>
              <a:rPr lang="en-US" b="0" i="0" dirty="0">
                <a:solidFill>
                  <a:srgbClr val="69727B"/>
                </a:solidFill>
                <a:effectLst/>
                <a:latin typeface="Helvetica" panose="020B0604020202020204" pitchFamily="34" charset="0"/>
              </a:rPr>
              <a:t>Pressure, Temperature &amp; Humidity Sensor (BME280)</a:t>
            </a:r>
          </a:p>
          <a:p>
            <a:pPr algn="l">
              <a:buFont typeface="Arial" panose="020B0604020202020204" pitchFamily="34" charset="0"/>
              <a:buChar char="•"/>
            </a:pPr>
            <a:r>
              <a:rPr lang="en-US" b="0" i="0" dirty="0" err="1">
                <a:solidFill>
                  <a:srgbClr val="69727B"/>
                </a:solidFill>
                <a:effectLst/>
                <a:latin typeface="Helvetica" panose="020B0604020202020204" pitchFamily="34" charset="0"/>
              </a:rPr>
              <a:t>WiFi</a:t>
            </a:r>
            <a:r>
              <a:rPr lang="en-US" b="0" i="0" dirty="0">
                <a:solidFill>
                  <a:srgbClr val="69727B"/>
                </a:solidFill>
                <a:effectLst/>
                <a:latin typeface="Helvetica" panose="020B0604020202020204" pitchFamily="34" charset="0"/>
              </a:rPr>
              <a:t> connectivity with data stored in the cloud</a:t>
            </a:r>
          </a:p>
          <a:p>
            <a:pPr algn="l">
              <a:buFont typeface="Arial" panose="020B0604020202020204" pitchFamily="34" charset="0"/>
              <a:buNone/>
            </a:pPr>
            <a:endParaRPr lang="en-US" b="0" i="0" dirty="0">
              <a:solidFill>
                <a:srgbClr val="69727B"/>
              </a:solidFill>
              <a:effectLst/>
              <a:latin typeface="Helvetica" panose="020B0604020202020204" pitchFamily="34" charset="0"/>
            </a:endParaRPr>
          </a:p>
        </p:txBody>
      </p:sp>
      <p:sp>
        <p:nvSpPr>
          <p:cNvPr id="4" name="Slide Number Placeholder 3"/>
          <p:cNvSpPr>
            <a:spLocks noGrp="1"/>
          </p:cNvSpPr>
          <p:nvPr>
            <p:ph type="sldNum" sz="quarter" idx="5"/>
          </p:nvPr>
        </p:nvSpPr>
        <p:spPr/>
        <p:txBody>
          <a:bodyPr/>
          <a:lstStyle/>
          <a:p>
            <a:fld id="{079DC608-628F-4FF9-80DE-A3FAC2B15E39}" type="slidenum">
              <a:rPr lang="en-US" smtClean="0"/>
              <a:t>8</a:t>
            </a:fld>
            <a:endParaRPr lang="en-US"/>
          </a:p>
        </p:txBody>
      </p:sp>
    </p:spTree>
    <p:extLst>
      <p:ext uri="{BB962C8B-B14F-4D97-AF65-F5344CB8AC3E}">
        <p14:creationId xmlns:p14="http://schemas.microsoft.com/office/powerpoint/2010/main" val="1596370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9727B"/>
                </a:solidFill>
                <a:effectLst/>
                <a:latin typeface="Helvetica" panose="020B0604020202020204" pitchFamily="34" charset="0"/>
              </a:rPr>
              <a:t>The data does not have to be shared on the </a:t>
            </a:r>
            <a:r>
              <a:rPr lang="en-US" b="0" i="0" dirty="0" err="1">
                <a:solidFill>
                  <a:srgbClr val="69727B"/>
                </a:solidFill>
                <a:effectLst/>
                <a:latin typeface="Helvetica" panose="020B0604020202020204" pitchFamily="34" charset="0"/>
              </a:rPr>
              <a:t>PurpleAir</a:t>
            </a:r>
            <a:r>
              <a:rPr lang="en-US" b="0" i="0" dirty="0">
                <a:solidFill>
                  <a:srgbClr val="69727B"/>
                </a:solidFill>
                <a:effectLst/>
                <a:latin typeface="Helvetica" panose="020B0604020202020204" pitchFamily="34" charset="0"/>
              </a:rPr>
              <a:t> website, but it would make the information available to all partners doing RX work and private </a:t>
            </a:r>
            <a:r>
              <a:rPr lang="en-US" b="0" i="0" dirty="0" err="1">
                <a:solidFill>
                  <a:srgbClr val="69727B"/>
                </a:solidFill>
                <a:effectLst/>
                <a:latin typeface="Helvetica" panose="020B0604020202020204" pitchFamily="34" charset="0"/>
              </a:rPr>
              <a:t>landowers</a:t>
            </a:r>
            <a:r>
              <a:rPr lang="en-US" b="0" i="0" dirty="0">
                <a:solidFill>
                  <a:srgbClr val="69727B"/>
                </a:solidFill>
                <a:effectLst/>
                <a:latin typeface="Helvetica" panose="020B0604020202020204" pitchFamily="34" charset="0"/>
              </a:rPr>
              <a:t>. </a:t>
            </a:r>
          </a:p>
          <a:p>
            <a:pPr algn="l">
              <a:buFont typeface="Arial" panose="020B0604020202020204" pitchFamily="34" charset="0"/>
              <a:buChar char="•"/>
            </a:pPr>
            <a:r>
              <a:rPr lang="en-US" b="0" i="0" dirty="0">
                <a:solidFill>
                  <a:srgbClr val="69727B"/>
                </a:solidFill>
                <a:effectLst/>
                <a:latin typeface="Helvetica" panose="020B0604020202020204" pitchFamily="34" charset="0"/>
              </a:rPr>
              <a:t>Anyone have any feedback they would like to share with the group? </a:t>
            </a:r>
          </a:p>
          <a:p>
            <a:pPr algn="l">
              <a:buFont typeface="Arial" panose="020B0604020202020204" pitchFamily="34" charset="0"/>
              <a:buNone/>
            </a:pPr>
            <a:endParaRPr lang="en-US" b="0" i="0" dirty="0">
              <a:solidFill>
                <a:srgbClr val="69727B"/>
              </a:solidFill>
              <a:effectLst/>
              <a:latin typeface="Helvetica" panose="020B0604020202020204" pitchFamily="34" charset="0"/>
            </a:endParaRPr>
          </a:p>
        </p:txBody>
      </p:sp>
      <p:sp>
        <p:nvSpPr>
          <p:cNvPr id="4" name="Slide Number Placeholder 3"/>
          <p:cNvSpPr>
            <a:spLocks noGrp="1"/>
          </p:cNvSpPr>
          <p:nvPr>
            <p:ph type="sldNum" sz="quarter" idx="5"/>
          </p:nvPr>
        </p:nvSpPr>
        <p:spPr/>
        <p:txBody>
          <a:bodyPr/>
          <a:lstStyle/>
          <a:p>
            <a:fld id="{079DC608-628F-4FF9-80DE-A3FAC2B15E39}" type="slidenum">
              <a:rPr lang="en-US" smtClean="0"/>
              <a:t>9</a:t>
            </a:fld>
            <a:endParaRPr lang="en-US"/>
          </a:p>
        </p:txBody>
      </p:sp>
    </p:spTree>
    <p:extLst>
      <p:ext uri="{BB962C8B-B14F-4D97-AF65-F5344CB8AC3E}">
        <p14:creationId xmlns:p14="http://schemas.microsoft.com/office/powerpoint/2010/main" val="308547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524C6-3952-15D1-81A7-F298E4A15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96B3A2-34B8-863C-37DC-1544B096F8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1CA177-A0DD-344F-137D-4868C0C35ABC}"/>
              </a:ext>
            </a:extLst>
          </p:cNvPr>
          <p:cNvSpPr>
            <a:spLocks noGrp="1"/>
          </p:cNvSpPr>
          <p:nvPr>
            <p:ph type="dt" sz="half" idx="10"/>
          </p:nvPr>
        </p:nvSpPr>
        <p:spPr/>
        <p:txBody>
          <a:bodyPr/>
          <a:lstStyle/>
          <a:p>
            <a:fld id="{1C08FEEC-AF60-4675-934F-57509F183B4D}" type="datetimeFigureOut">
              <a:rPr lang="en-US" smtClean="0"/>
              <a:t>6/5/2024</a:t>
            </a:fld>
            <a:endParaRPr lang="en-US"/>
          </a:p>
        </p:txBody>
      </p:sp>
      <p:sp>
        <p:nvSpPr>
          <p:cNvPr id="5" name="Footer Placeholder 4">
            <a:extLst>
              <a:ext uri="{FF2B5EF4-FFF2-40B4-BE49-F238E27FC236}">
                <a16:creationId xmlns:a16="http://schemas.microsoft.com/office/drawing/2014/main" id="{2DA8A86D-4807-799A-CC8A-722376830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E090E-409B-2CF6-8701-17585A7A9667}"/>
              </a:ext>
            </a:extLst>
          </p:cNvPr>
          <p:cNvSpPr>
            <a:spLocks noGrp="1"/>
          </p:cNvSpPr>
          <p:nvPr>
            <p:ph type="sldNum" sz="quarter" idx="12"/>
          </p:nvPr>
        </p:nvSpPr>
        <p:spPr/>
        <p:txBody>
          <a:bodyPr/>
          <a:lstStyle/>
          <a:p>
            <a:fld id="{F58C0DEB-AD5B-43A7-98AD-79C101C44AFE}" type="slidenum">
              <a:rPr lang="en-US" smtClean="0"/>
              <a:t>‹#›</a:t>
            </a:fld>
            <a:endParaRPr lang="en-US"/>
          </a:p>
        </p:txBody>
      </p:sp>
    </p:spTree>
    <p:extLst>
      <p:ext uri="{BB962C8B-B14F-4D97-AF65-F5344CB8AC3E}">
        <p14:creationId xmlns:p14="http://schemas.microsoft.com/office/powerpoint/2010/main" val="4124853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7031-58EA-9A5C-278E-E6E2BCB916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440DB9-1804-FCBE-B8C3-5C3ED7649E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5B027-DDCA-3369-F9DE-C196DEC51FA6}"/>
              </a:ext>
            </a:extLst>
          </p:cNvPr>
          <p:cNvSpPr>
            <a:spLocks noGrp="1"/>
          </p:cNvSpPr>
          <p:nvPr>
            <p:ph type="dt" sz="half" idx="10"/>
          </p:nvPr>
        </p:nvSpPr>
        <p:spPr/>
        <p:txBody>
          <a:bodyPr/>
          <a:lstStyle/>
          <a:p>
            <a:fld id="{1C08FEEC-AF60-4675-934F-57509F183B4D}" type="datetimeFigureOut">
              <a:rPr lang="en-US" smtClean="0"/>
              <a:t>6/5/2024</a:t>
            </a:fld>
            <a:endParaRPr lang="en-US"/>
          </a:p>
        </p:txBody>
      </p:sp>
      <p:sp>
        <p:nvSpPr>
          <p:cNvPr id="5" name="Footer Placeholder 4">
            <a:extLst>
              <a:ext uri="{FF2B5EF4-FFF2-40B4-BE49-F238E27FC236}">
                <a16:creationId xmlns:a16="http://schemas.microsoft.com/office/drawing/2014/main" id="{DDF64596-A654-B9D1-1F20-68558B125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2D160-8E87-3DA2-2766-F564685B27F4}"/>
              </a:ext>
            </a:extLst>
          </p:cNvPr>
          <p:cNvSpPr>
            <a:spLocks noGrp="1"/>
          </p:cNvSpPr>
          <p:nvPr>
            <p:ph type="sldNum" sz="quarter" idx="12"/>
          </p:nvPr>
        </p:nvSpPr>
        <p:spPr/>
        <p:txBody>
          <a:bodyPr/>
          <a:lstStyle/>
          <a:p>
            <a:fld id="{F58C0DEB-AD5B-43A7-98AD-79C101C44AFE}" type="slidenum">
              <a:rPr lang="en-US" smtClean="0"/>
              <a:t>‹#›</a:t>
            </a:fld>
            <a:endParaRPr lang="en-US"/>
          </a:p>
        </p:txBody>
      </p:sp>
    </p:spTree>
    <p:extLst>
      <p:ext uri="{BB962C8B-B14F-4D97-AF65-F5344CB8AC3E}">
        <p14:creationId xmlns:p14="http://schemas.microsoft.com/office/powerpoint/2010/main" val="1150276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11507E-0725-0335-DB07-833C19E203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1C3357-0393-3729-CDC1-419B9DB9A4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102C5-322B-EB1D-FF4A-CD9DC063BA57}"/>
              </a:ext>
            </a:extLst>
          </p:cNvPr>
          <p:cNvSpPr>
            <a:spLocks noGrp="1"/>
          </p:cNvSpPr>
          <p:nvPr>
            <p:ph type="dt" sz="half" idx="10"/>
          </p:nvPr>
        </p:nvSpPr>
        <p:spPr/>
        <p:txBody>
          <a:bodyPr/>
          <a:lstStyle/>
          <a:p>
            <a:fld id="{1C08FEEC-AF60-4675-934F-57509F183B4D}" type="datetimeFigureOut">
              <a:rPr lang="en-US" smtClean="0"/>
              <a:t>6/5/2024</a:t>
            </a:fld>
            <a:endParaRPr lang="en-US"/>
          </a:p>
        </p:txBody>
      </p:sp>
      <p:sp>
        <p:nvSpPr>
          <p:cNvPr id="5" name="Footer Placeholder 4">
            <a:extLst>
              <a:ext uri="{FF2B5EF4-FFF2-40B4-BE49-F238E27FC236}">
                <a16:creationId xmlns:a16="http://schemas.microsoft.com/office/drawing/2014/main" id="{059EFB7B-20FE-B662-2CFA-53486C9C9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76D74-8822-1389-8E58-7F103290F54C}"/>
              </a:ext>
            </a:extLst>
          </p:cNvPr>
          <p:cNvSpPr>
            <a:spLocks noGrp="1"/>
          </p:cNvSpPr>
          <p:nvPr>
            <p:ph type="sldNum" sz="quarter" idx="12"/>
          </p:nvPr>
        </p:nvSpPr>
        <p:spPr/>
        <p:txBody>
          <a:bodyPr/>
          <a:lstStyle/>
          <a:p>
            <a:fld id="{F58C0DEB-AD5B-43A7-98AD-79C101C44AFE}" type="slidenum">
              <a:rPr lang="en-US" smtClean="0"/>
              <a:t>‹#›</a:t>
            </a:fld>
            <a:endParaRPr lang="en-US"/>
          </a:p>
        </p:txBody>
      </p:sp>
    </p:spTree>
    <p:extLst>
      <p:ext uri="{BB962C8B-B14F-4D97-AF65-F5344CB8AC3E}">
        <p14:creationId xmlns:p14="http://schemas.microsoft.com/office/powerpoint/2010/main" val="259105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D39A-6001-87D4-F72D-C66F30C05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AA37A-4D14-4C30-AD99-D7291069B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A6B76-0800-72A3-7CE8-963B8ADB5524}"/>
              </a:ext>
            </a:extLst>
          </p:cNvPr>
          <p:cNvSpPr>
            <a:spLocks noGrp="1"/>
          </p:cNvSpPr>
          <p:nvPr>
            <p:ph type="dt" sz="half" idx="10"/>
          </p:nvPr>
        </p:nvSpPr>
        <p:spPr/>
        <p:txBody>
          <a:bodyPr/>
          <a:lstStyle/>
          <a:p>
            <a:fld id="{1C08FEEC-AF60-4675-934F-57509F183B4D}" type="datetimeFigureOut">
              <a:rPr lang="en-US" smtClean="0"/>
              <a:t>6/5/2024</a:t>
            </a:fld>
            <a:endParaRPr lang="en-US"/>
          </a:p>
        </p:txBody>
      </p:sp>
      <p:sp>
        <p:nvSpPr>
          <p:cNvPr id="5" name="Footer Placeholder 4">
            <a:extLst>
              <a:ext uri="{FF2B5EF4-FFF2-40B4-BE49-F238E27FC236}">
                <a16:creationId xmlns:a16="http://schemas.microsoft.com/office/drawing/2014/main" id="{81F0098A-FAB0-57A7-5C22-8F9846A19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869A4-C9EA-B02C-83D4-084BF91A1F3A}"/>
              </a:ext>
            </a:extLst>
          </p:cNvPr>
          <p:cNvSpPr>
            <a:spLocks noGrp="1"/>
          </p:cNvSpPr>
          <p:nvPr>
            <p:ph type="sldNum" sz="quarter" idx="12"/>
          </p:nvPr>
        </p:nvSpPr>
        <p:spPr/>
        <p:txBody>
          <a:bodyPr/>
          <a:lstStyle/>
          <a:p>
            <a:fld id="{F58C0DEB-AD5B-43A7-98AD-79C101C44AFE}" type="slidenum">
              <a:rPr lang="en-US" smtClean="0"/>
              <a:t>‹#›</a:t>
            </a:fld>
            <a:endParaRPr lang="en-US"/>
          </a:p>
        </p:txBody>
      </p:sp>
    </p:spTree>
    <p:extLst>
      <p:ext uri="{BB962C8B-B14F-4D97-AF65-F5344CB8AC3E}">
        <p14:creationId xmlns:p14="http://schemas.microsoft.com/office/powerpoint/2010/main" val="3725221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C6CC-6250-AF43-82C7-EB6F6035B6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A99659-0123-B4FD-CB64-81CE1A32E5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5C4E3D-E51F-29A0-BAAE-EDC168333CCC}"/>
              </a:ext>
            </a:extLst>
          </p:cNvPr>
          <p:cNvSpPr>
            <a:spLocks noGrp="1"/>
          </p:cNvSpPr>
          <p:nvPr>
            <p:ph type="dt" sz="half" idx="10"/>
          </p:nvPr>
        </p:nvSpPr>
        <p:spPr/>
        <p:txBody>
          <a:bodyPr/>
          <a:lstStyle/>
          <a:p>
            <a:fld id="{1C08FEEC-AF60-4675-934F-57509F183B4D}" type="datetimeFigureOut">
              <a:rPr lang="en-US" smtClean="0"/>
              <a:t>6/5/2024</a:t>
            </a:fld>
            <a:endParaRPr lang="en-US"/>
          </a:p>
        </p:txBody>
      </p:sp>
      <p:sp>
        <p:nvSpPr>
          <p:cNvPr id="5" name="Footer Placeholder 4">
            <a:extLst>
              <a:ext uri="{FF2B5EF4-FFF2-40B4-BE49-F238E27FC236}">
                <a16:creationId xmlns:a16="http://schemas.microsoft.com/office/drawing/2014/main" id="{042BCB9F-AC54-F7F5-F858-274038FEA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9E2A6-A8DE-DDA8-3DAB-453015BAAA65}"/>
              </a:ext>
            </a:extLst>
          </p:cNvPr>
          <p:cNvSpPr>
            <a:spLocks noGrp="1"/>
          </p:cNvSpPr>
          <p:nvPr>
            <p:ph type="sldNum" sz="quarter" idx="12"/>
          </p:nvPr>
        </p:nvSpPr>
        <p:spPr/>
        <p:txBody>
          <a:bodyPr/>
          <a:lstStyle/>
          <a:p>
            <a:fld id="{F58C0DEB-AD5B-43A7-98AD-79C101C44AFE}" type="slidenum">
              <a:rPr lang="en-US" smtClean="0"/>
              <a:t>‹#›</a:t>
            </a:fld>
            <a:endParaRPr lang="en-US"/>
          </a:p>
        </p:txBody>
      </p:sp>
    </p:spTree>
    <p:extLst>
      <p:ext uri="{BB962C8B-B14F-4D97-AF65-F5344CB8AC3E}">
        <p14:creationId xmlns:p14="http://schemas.microsoft.com/office/powerpoint/2010/main" val="1735879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176F-ED63-B21C-CB87-16D7E3E164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E2A405-1237-0C77-A6C1-FA2666E98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753A92-D4FA-E07E-213E-52FC9917FB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2FC417-B196-E520-6990-9F07A8A30C67}"/>
              </a:ext>
            </a:extLst>
          </p:cNvPr>
          <p:cNvSpPr>
            <a:spLocks noGrp="1"/>
          </p:cNvSpPr>
          <p:nvPr>
            <p:ph type="dt" sz="half" idx="10"/>
          </p:nvPr>
        </p:nvSpPr>
        <p:spPr/>
        <p:txBody>
          <a:bodyPr/>
          <a:lstStyle/>
          <a:p>
            <a:fld id="{1C08FEEC-AF60-4675-934F-57509F183B4D}" type="datetimeFigureOut">
              <a:rPr lang="en-US" smtClean="0"/>
              <a:t>6/5/2024</a:t>
            </a:fld>
            <a:endParaRPr lang="en-US"/>
          </a:p>
        </p:txBody>
      </p:sp>
      <p:sp>
        <p:nvSpPr>
          <p:cNvPr id="6" name="Footer Placeholder 5">
            <a:extLst>
              <a:ext uri="{FF2B5EF4-FFF2-40B4-BE49-F238E27FC236}">
                <a16:creationId xmlns:a16="http://schemas.microsoft.com/office/drawing/2014/main" id="{5EDD76EF-94EA-8531-9C94-CECD62101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4FBEF-3733-5738-5625-60D81E1AA7E2}"/>
              </a:ext>
            </a:extLst>
          </p:cNvPr>
          <p:cNvSpPr>
            <a:spLocks noGrp="1"/>
          </p:cNvSpPr>
          <p:nvPr>
            <p:ph type="sldNum" sz="quarter" idx="12"/>
          </p:nvPr>
        </p:nvSpPr>
        <p:spPr/>
        <p:txBody>
          <a:bodyPr/>
          <a:lstStyle/>
          <a:p>
            <a:fld id="{F58C0DEB-AD5B-43A7-98AD-79C101C44AFE}" type="slidenum">
              <a:rPr lang="en-US" smtClean="0"/>
              <a:t>‹#›</a:t>
            </a:fld>
            <a:endParaRPr lang="en-US"/>
          </a:p>
        </p:txBody>
      </p:sp>
    </p:spTree>
    <p:extLst>
      <p:ext uri="{BB962C8B-B14F-4D97-AF65-F5344CB8AC3E}">
        <p14:creationId xmlns:p14="http://schemas.microsoft.com/office/powerpoint/2010/main" val="50591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54AE-78F7-EDFE-F1E1-0CCCE37047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431AB2-864F-C2A4-76CC-421EA50963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69C1B5-5F2E-6E46-7E67-5BF68DE3D8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747010-DD92-75FA-C47B-A378E4DAFB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A6C7D-A746-4F9D-01C3-A338F9C081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84585-20EB-8257-3D06-7EF5492BC0BF}"/>
              </a:ext>
            </a:extLst>
          </p:cNvPr>
          <p:cNvSpPr>
            <a:spLocks noGrp="1"/>
          </p:cNvSpPr>
          <p:nvPr>
            <p:ph type="dt" sz="half" idx="10"/>
          </p:nvPr>
        </p:nvSpPr>
        <p:spPr/>
        <p:txBody>
          <a:bodyPr/>
          <a:lstStyle/>
          <a:p>
            <a:fld id="{1C08FEEC-AF60-4675-934F-57509F183B4D}" type="datetimeFigureOut">
              <a:rPr lang="en-US" smtClean="0"/>
              <a:t>6/5/2024</a:t>
            </a:fld>
            <a:endParaRPr lang="en-US"/>
          </a:p>
        </p:txBody>
      </p:sp>
      <p:sp>
        <p:nvSpPr>
          <p:cNvPr id="8" name="Footer Placeholder 7">
            <a:extLst>
              <a:ext uri="{FF2B5EF4-FFF2-40B4-BE49-F238E27FC236}">
                <a16:creationId xmlns:a16="http://schemas.microsoft.com/office/drawing/2014/main" id="{D7295DC2-0E85-D6A0-6230-A54F78A014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5CB167-F1BC-42D7-1AD3-B04DBD6BCDEC}"/>
              </a:ext>
            </a:extLst>
          </p:cNvPr>
          <p:cNvSpPr>
            <a:spLocks noGrp="1"/>
          </p:cNvSpPr>
          <p:nvPr>
            <p:ph type="sldNum" sz="quarter" idx="12"/>
          </p:nvPr>
        </p:nvSpPr>
        <p:spPr/>
        <p:txBody>
          <a:bodyPr/>
          <a:lstStyle/>
          <a:p>
            <a:fld id="{F58C0DEB-AD5B-43A7-98AD-79C101C44AFE}" type="slidenum">
              <a:rPr lang="en-US" smtClean="0"/>
              <a:t>‹#›</a:t>
            </a:fld>
            <a:endParaRPr lang="en-US"/>
          </a:p>
        </p:txBody>
      </p:sp>
    </p:spTree>
    <p:extLst>
      <p:ext uri="{BB962C8B-B14F-4D97-AF65-F5344CB8AC3E}">
        <p14:creationId xmlns:p14="http://schemas.microsoft.com/office/powerpoint/2010/main" val="947122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545A7-91EE-7D60-6FBF-F431FE6B3B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85537C-459E-215C-E271-357C9E6B0F38}"/>
              </a:ext>
            </a:extLst>
          </p:cNvPr>
          <p:cNvSpPr>
            <a:spLocks noGrp="1"/>
          </p:cNvSpPr>
          <p:nvPr>
            <p:ph type="dt" sz="half" idx="10"/>
          </p:nvPr>
        </p:nvSpPr>
        <p:spPr/>
        <p:txBody>
          <a:bodyPr/>
          <a:lstStyle/>
          <a:p>
            <a:fld id="{1C08FEEC-AF60-4675-934F-57509F183B4D}" type="datetimeFigureOut">
              <a:rPr lang="en-US" smtClean="0"/>
              <a:t>6/5/2024</a:t>
            </a:fld>
            <a:endParaRPr lang="en-US"/>
          </a:p>
        </p:txBody>
      </p:sp>
      <p:sp>
        <p:nvSpPr>
          <p:cNvPr id="4" name="Footer Placeholder 3">
            <a:extLst>
              <a:ext uri="{FF2B5EF4-FFF2-40B4-BE49-F238E27FC236}">
                <a16:creationId xmlns:a16="http://schemas.microsoft.com/office/drawing/2014/main" id="{F7612A54-2370-AF05-0616-D3FC5AC8DC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86AD4-73EC-B320-7301-AD9CE9D364EF}"/>
              </a:ext>
            </a:extLst>
          </p:cNvPr>
          <p:cNvSpPr>
            <a:spLocks noGrp="1"/>
          </p:cNvSpPr>
          <p:nvPr>
            <p:ph type="sldNum" sz="quarter" idx="12"/>
          </p:nvPr>
        </p:nvSpPr>
        <p:spPr/>
        <p:txBody>
          <a:bodyPr/>
          <a:lstStyle/>
          <a:p>
            <a:fld id="{F58C0DEB-AD5B-43A7-98AD-79C101C44AFE}" type="slidenum">
              <a:rPr lang="en-US" smtClean="0"/>
              <a:t>‹#›</a:t>
            </a:fld>
            <a:endParaRPr lang="en-US"/>
          </a:p>
        </p:txBody>
      </p:sp>
    </p:spTree>
    <p:extLst>
      <p:ext uri="{BB962C8B-B14F-4D97-AF65-F5344CB8AC3E}">
        <p14:creationId xmlns:p14="http://schemas.microsoft.com/office/powerpoint/2010/main" val="4224114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5E6EB-096B-BE25-B700-8E929B03DE39}"/>
              </a:ext>
            </a:extLst>
          </p:cNvPr>
          <p:cNvSpPr>
            <a:spLocks noGrp="1"/>
          </p:cNvSpPr>
          <p:nvPr>
            <p:ph type="dt" sz="half" idx="10"/>
          </p:nvPr>
        </p:nvSpPr>
        <p:spPr/>
        <p:txBody>
          <a:bodyPr/>
          <a:lstStyle/>
          <a:p>
            <a:fld id="{1C08FEEC-AF60-4675-934F-57509F183B4D}" type="datetimeFigureOut">
              <a:rPr lang="en-US" smtClean="0"/>
              <a:t>6/5/2024</a:t>
            </a:fld>
            <a:endParaRPr lang="en-US"/>
          </a:p>
        </p:txBody>
      </p:sp>
      <p:sp>
        <p:nvSpPr>
          <p:cNvPr id="3" name="Footer Placeholder 2">
            <a:extLst>
              <a:ext uri="{FF2B5EF4-FFF2-40B4-BE49-F238E27FC236}">
                <a16:creationId xmlns:a16="http://schemas.microsoft.com/office/drawing/2014/main" id="{402C280D-EBCF-BB1C-DFAB-3253288A3C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456B04-79EC-6139-1CE9-04A0A5B02CEB}"/>
              </a:ext>
            </a:extLst>
          </p:cNvPr>
          <p:cNvSpPr>
            <a:spLocks noGrp="1"/>
          </p:cNvSpPr>
          <p:nvPr>
            <p:ph type="sldNum" sz="quarter" idx="12"/>
          </p:nvPr>
        </p:nvSpPr>
        <p:spPr/>
        <p:txBody>
          <a:bodyPr/>
          <a:lstStyle/>
          <a:p>
            <a:fld id="{F58C0DEB-AD5B-43A7-98AD-79C101C44AFE}" type="slidenum">
              <a:rPr lang="en-US" smtClean="0"/>
              <a:t>‹#›</a:t>
            </a:fld>
            <a:endParaRPr lang="en-US"/>
          </a:p>
        </p:txBody>
      </p:sp>
    </p:spTree>
    <p:extLst>
      <p:ext uri="{BB962C8B-B14F-4D97-AF65-F5344CB8AC3E}">
        <p14:creationId xmlns:p14="http://schemas.microsoft.com/office/powerpoint/2010/main" val="377849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9A45-A339-EDA7-AEA6-A9CEBAEBD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440C15-691D-CE6D-2241-A50298C02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863D90-21A0-27AE-20B1-5AE4BF310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7543C8-F5F6-FD98-3FB7-D6ABFCAF3261}"/>
              </a:ext>
            </a:extLst>
          </p:cNvPr>
          <p:cNvSpPr>
            <a:spLocks noGrp="1"/>
          </p:cNvSpPr>
          <p:nvPr>
            <p:ph type="dt" sz="half" idx="10"/>
          </p:nvPr>
        </p:nvSpPr>
        <p:spPr/>
        <p:txBody>
          <a:bodyPr/>
          <a:lstStyle/>
          <a:p>
            <a:fld id="{1C08FEEC-AF60-4675-934F-57509F183B4D}" type="datetimeFigureOut">
              <a:rPr lang="en-US" smtClean="0"/>
              <a:t>6/5/2024</a:t>
            </a:fld>
            <a:endParaRPr lang="en-US"/>
          </a:p>
        </p:txBody>
      </p:sp>
      <p:sp>
        <p:nvSpPr>
          <p:cNvPr id="6" name="Footer Placeholder 5">
            <a:extLst>
              <a:ext uri="{FF2B5EF4-FFF2-40B4-BE49-F238E27FC236}">
                <a16:creationId xmlns:a16="http://schemas.microsoft.com/office/drawing/2014/main" id="{012C0720-F9C3-80A1-193C-9A4460300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F10C6-6467-3C73-69B9-62F5423948C4}"/>
              </a:ext>
            </a:extLst>
          </p:cNvPr>
          <p:cNvSpPr>
            <a:spLocks noGrp="1"/>
          </p:cNvSpPr>
          <p:nvPr>
            <p:ph type="sldNum" sz="quarter" idx="12"/>
          </p:nvPr>
        </p:nvSpPr>
        <p:spPr/>
        <p:txBody>
          <a:bodyPr/>
          <a:lstStyle/>
          <a:p>
            <a:fld id="{F58C0DEB-AD5B-43A7-98AD-79C101C44AFE}" type="slidenum">
              <a:rPr lang="en-US" smtClean="0"/>
              <a:t>‹#›</a:t>
            </a:fld>
            <a:endParaRPr lang="en-US"/>
          </a:p>
        </p:txBody>
      </p:sp>
    </p:spTree>
    <p:extLst>
      <p:ext uri="{BB962C8B-B14F-4D97-AF65-F5344CB8AC3E}">
        <p14:creationId xmlns:p14="http://schemas.microsoft.com/office/powerpoint/2010/main" val="2162208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EFB7D-67B4-20AC-6B54-5E07D9280F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035226-0F09-B85C-A5B5-D35A944198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2F10DB-F08F-5C1E-1C7E-EB16E4D28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5256F0-1E58-37F8-85FD-7CB9273BFF0B}"/>
              </a:ext>
            </a:extLst>
          </p:cNvPr>
          <p:cNvSpPr>
            <a:spLocks noGrp="1"/>
          </p:cNvSpPr>
          <p:nvPr>
            <p:ph type="dt" sz="half" idx="10"/>
          </p:nvPr>
        </p:nvSpPr>
        <p:spPr/>
        <p:txBody>
          <a:bodyPr/>
          <a:lstStyle/>
          <a:p>
            <a:fld id="{1C08FEEC-AF60-4675-934F-57509F183B4D}" type="datetimeFigureOut">
              <a:rPr lang="en-US" smtClean="0"/>
              <a:t>6/5/2024</a:t>
            </a:fld>
            <a:endParaRPr lang="en-US"/>
          </a:p>
        </p:txBody>
      </p:sp>
      <p:sp>
        <p:nvSpPr>
          <p:cNvPr id="6" name="Footer Placeholder 5">
            <a:extLst>
              <a:ext uri="{FF2B5EF4-FFF2-40B4-BE49-F238E27FC236}">
                <a16:creationId xmlns:a16="http://schemas.microsoft.com/office/drawing/2014/main" id="{CD397866-74DE-8867-AF7A-04F081564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18285-9AE2-FA8E-100A-CA33CF73B5B7}"/>
              </a:ext>
            </a:extLst>
          </p:cNvPr>
          <p:cNvSpPr>
            <a:spLocks noGrp="1"/>
          </p:cNvSpPr>
          <p:nvPr>
            <p:ph type="sldNum" sz="quarter" idx="12"/>
          </p:nvPr>
        </p:nvSpPr>
        <p:spPr/>
        <p:txBody>
          <a:bodyPr/>
          <a:lstStyle/>
          <a:p>
            <a:fld id="{F58C0DEB-AD5B-43A7-98AD-79C101C44AFE}" type="slidenum">
              <a:rPr lang="en-US" smtClean="0"/>
              <a:t>‹#›</a:t>
            </a:fld>
            <a:endParaRPr lang="en-US"/>
          </a:p>
        </p:txBody>
      </p:sp>
    </p:spTree>
    <p:extLst>
      <p:ext uri="{BB962C8B-B14F-4D97-AF65-F5344CB8AC3E}">
        <p14:creationId xmlns:p14="http://schemas.microsoft.com/office/powerpoint/2010/main" val="1396198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AAD59E-E41F-0A0D-E406-763E848A87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84E2BE-E409-67A5-FAB4-A3C45052FA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C240E-8276-C5A0-6AAA-B97C781DB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8FEEC-AF60-4675-934F-57509F183B4D}" type="datetimeFigureOut">
              <a:rPr lang="en-US" smtClean="0"/>
              <a:t>6/5/2024</a:t>
            </a:fld>
            <a:endParaRPr lang="en-US"/>
          </a:p>
        </p:txBody>
      </p:sp>
      <p:sp>
        <p:nvSpPr>
          <p:cNvPr id="5" name="Footer Placeholder 4">
            <a:extLst>
              <a:ext uri="{FF2B5EF4-FFF2-40B4-BE49-F238E27FC236}">
                <a16:creationId xmlns:a16="http://schemas.microsoft.com/office/drawing/2014/main" id="{2A07A647-C1C1-0DC1-4890-5F3D7473B3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01A45-3742-FED8-F52A-8CD6EAFC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C0DEB-AD5B-43A7-98AD-79C101C44AFE}" type="slidenum">
              <a:rPr lang="en-US" smtClean="0"/>
              <a:t>‹#›</a:t>
            </a:fld>
            <a:endParaRPr lang="en-US"/>
          </a:p>
        </p:txBody>
      </p:sp>
    </p:spTree>
    <p:extLst>
      <p:ext uri="{BB962C8B-B14F-4D97-AF65-F5344CB8AC3E}">
        <p14:creationId xmlns:p14="http://schemas.microsoft.com/office/powerpoint/2010/main" val="1490458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fire.airnow.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s://map.purpleair.com/1/mAQI/a10/p604800/cC0#11/35.7251/-81.6616"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Carmella.Stirrat@tnc.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orest fire with smoke&#10;&#10;Description automatically generated">
            <a:extLst>
              <a:ext uri="{FF2B5EF4-FFF2-40B4-BE49-F238E27FC236}">
                <a16:creationId xmlns:a16="http://schemas.microsoft.com/office/drawing/2014/main" id="{CF997050-A22B-E2C8-3031-CC9154CBA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90C1B4-A2F7-E55D-26B3-21459FDC71F0}"/>
              </a:ext>
            </a:extLst>
          </p:cNvPr>
          <p:cNvSpPr>
            <a:spLocks noGrp="1"/>
          </p:cNvSpPr>
          <p:nvPr>
            <p:ph type="ctrTitle"/>
          </p:nvPr>
        </p:nvSpPr>
        <p:spPr>
          <a:xfrm>
            <a:off x="633663" y="5357311"/>
            <a:ext cx="3473116" cy="863016"/>
          </a:xfrm>
        </p:spPr>
        <p:style>
          <a:lnRef idx="2">
            <a:schemeClr val="dk1"/>
          </a:lnRef>
          <a:fillRef idx="1">
            <a:schemeClr val="lt1"/>
          </a:fillRef>
          <a:effectRef idx="0">
            <a:schemeClr val="dk1"/>
          </a:effectRef>
          <a:fontRef idx="minor">
            <a:schemeClr val="dk1"/>
          </a:fontRef>
        </p:style>
        <p:txBody>
          <a:bodyPr>
            <a:normAutofit fontScale="90000"/>
          </a:bodyPr>
          <a:lstStyle/>
          <a:p>
            <a:r>
              <a:rPr lang="en-US" b="1" dirty="0"/>
              <a:t>Air Quality</a:t>
            </a:r>
          </a:p>
        </p:txBody>
      </p:sp>
    </p:spTree>
    <p:extLst>
      <p:ext uri="{BB962C8B-B14F-4D97-AF65-F5344CB8AC3E}">
        <p14:creationId xmlns:p14="http://schemas.microsoft.com/office/powerpoint/2010/main" val="359294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8106FC-CB4D-5F5C-EC5A-D0B6297FA4B6}"/>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kern="1200" dirty="0">
                <a:latin typeface="+mj-lt"/>
                <a:ea typeface="+mj-ea"/>
                <a:cs typeface="+mj-cs"/>
              </a:rPr>
              <a:t>The Clean Air Act and National Ambient Air Quality Standards </a:t>
            </a:r>
            <a:br>
              <a:rPr lang="en-US" kern="1200" dirty="0">
                <a:latin typeface="+mj-lt"/>
                <a:ea typeface="+mj-ea"/>
                <a:cs typeface="+mj-cs"/>
              </a:rPr>
            </a:br>
            <a:r>
              <a:rPr lang="en-US" kern="1200" dirty="0">
                <a:latin typeface="+mj-lt"/>
                <a:ea typeface="+mj-ea"/>
                <a:cs typeface="+mj-cs"/>
              </a:rPr>
              <a:t>(NAAQS) </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936480-BEB0-9E5E-D78D-ED45E3AADA8E}"/>
              </a:ext>
            </a:extLst>
          </p:cNvPr>
          <p:cNvSpPr>
            <a:spLocks noGrp="1"/>
          </p:cNvSpPr>
          <p:nvPr>
            <p:ph idx="1"/>
          </p:nvPr>
        </p:nvSpPr>
        <p:spPr>
          <a:xfrm>
            <a:off x="4976030" y="963507"/>
            <a:ext cx="6250940" cy="4234135"/>
          </a:xfrm>
        </p:spPr>
        <p:txBody>
          <a:bodyPr vert="horz" lIns="91440" tIns="45720" rIns="91440" bIns="45720" rtlCol="0" anchor="b">
            <a:normAutofit/>
          </a:bodyPr>
          <a:lstStyle/>
          <a:p>
            <a:endParaRPr lang="en-US" sz="2000" dirty="0"/>
          </a:p>
          <a:p>
            <a:r>
              <a:rPr lang="en-US" dirty="0"/>
              <a:t>6 Criteria Air Pollutants</a:t>
            </a:r>
          </a:p>
          <a:p>
            <a:r>
              <a:rPr lang="en-US" dirty="0"/>
              <a:t>Revised every 5 Years</a:t>
            </a:r>
          </a:p>
          <a:p>
            <a:r>
              <a:rPr lang="en-US" dirty="0"/>
              <a:t>Protect Sensitive Populations, No Economic Considerations</a:t>
            </a:r>
          </a:p>
          <a:p>
            <a:r>
              <a:rPr lang="en-US" dirty="0"/>
              <a:t>Most Critical for Smoke: PM2.5</a:t>
            </a:r>
          </a:p>
          <a:p>
            <a:pPr lvl="1"/>
            <a:r>
              <a:rPr lang="en-US" sz="2800" dirty="0"/>
              <a:t>24 Hour Standard</a:t>
            </a:r>
          </a:p>
          <a:p>
            <a:pPr lvl="1"/>
            <a:r>
              <a:rPr lang="en-US" sz="2800" dirty="0"/>
              <a:t>Annual Standard</a:t>
            </a:r>
          </a:p>
          <a:p>
            <a:endParaRPr lang="en-US" sz="1600" dirty="0"/>
          </a:p>
        </p:txBody>
      </p:sp>
      <p:sp>
        <p:nvSpPr>
          <p:cNvPr id="4" name="TextBox 3">
            <a:extLst>
              <a:ext uri="{FF2B5EF4-FFF2-40B4-BE49-F238E27FC236}">
                <a16:creationId xmlns:a16="http://schemas.microsoft.com/office/drawing/2014/main" id="{45A86E0E-1D1A-FED3-CFF0-149E23FD3333}"/>
              </a:ext>
            </a:extLst>
          </p:cNvPr>
          <p:cNvSpPr txBox="1"/>
          <p:nvPr/>
        </p:nvSpPr>
        <p:spPr>
          <a:xfrm>
            <a:off x="8582527" y="5841108"/>
            <a:ext cx="3287910" cy="696851"/>
          </a:xfrm>
          <a:prstGeom prst="rect">
            <a:avLst/>
          </a:prstGeom>
        </p:spPr>
        <p:txBody>
          <a:bodyPr vert="horz" lIns="91440" tIns="45720" rIns="91440" bIns="45720" rtlCol="0">
            <a:normAutofit fontScale="77500" lnSpcReduction="20000"/>
          </a:bodyPr>
          <a:lstStyle/>
          <a:p>
            <a:pPr>
              <a:lnSpc>
                <a:spcPct val="90000"/>
              </a:lnSpc>
              <a:spcAft>
                <a:spcPts val="600"/>
              </a:spcAft>
            </a:pPr>
            <a:r>
              <a:rPr lang="en-US" sz="2000" dirty="0"/>
              <a:t>Slide from Melanie Pitrolo</a:t>
            </a:r>
          </a:p>
          <a:p>
            <a:pPr>
              <a:lnSpc>
                <a:spcPct val="90000"/>
              </a:lnSpc>
              <a:spcAft>
                <a:spcPts val="600"/>
              </a:spcAft>
            </a:pPr>
            <a:r>
              <a:rPr lang="en-US" sz="2000" dirty="0"/>
              <a:t>USFS Regional Air Program Manager</a:t>
            </a:r>
          </a:p>
        </p:txBody>
      </p:sp>
    </p:spTree>
    <p:extLst>
      <p:ext uri="{BB962C8B-B14F-4D97-AF65-F5344CB8AC3E}">
        <p14:creationId xmlns:p14="http://schemas.microsoft.com/office/powerpoint/2010/main" val="406258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0E1BF1-1CAC-3A6D-CB25-56E98F6932EB}"/>
              </a:ext>
            </a:extLst>
          </p:cNvPr>
          <p:cNvSpPr/>
          <p:nvPr/>
        </p:nvSpPr>
        <p:spPr>
          <a:xfrm>
            <a:off x="288758" y="344360"/>
            <a:ext cx="11598442" cy="6137196"/>
          </a:xfrm>
          <a:prstGeom prst="rect">
            <a:avLst/>
          </a:prstGeom>
          <a:solidFill>
            <a:schemeClr val="bg2"/>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8F55CD-421E-4E95-B78A-3649E0344C7B}"/>
              </a:ext>
            </a:extLst>
          </p:cNvPr>
          <p:cNvSpPr>
            <a:spLocks noGrp="1"/>
          </p:cNvSpPr>
          <p:nvPr>
            <p:ph type="title"/>
          </p:nvPr>
        </p:nvSpPr>
        <p:spPr>
          <a:xfrm>
            <a:off x="839788" y="457200"/>
            <a:ext cx="3932237" cy="3242930"/>
          </a:xfrm>
        </p:spPr>
        <p:txBody>
          <a:bodyPr>
            <a:normAutofit/>
          </a:bodyPr>
          <a:lstStyle/>
          <a:p>
            <a:r>
              <a:rPr lang="en-US" sz="4000" dirty="0"/>
              <a:t>In February EPA Announced Revisions</a:t>
            </a:r>
          </a:p>
        </p:txBody>
      </p:sp>
      <p:graphicFrame>
        <p:nvGraphicFramePr>
          <p:cNvPr id="7" name="Content Placeholder 2">
            <a:extLst>
              <a:ext uri="{FF2B5EF4-FFF2-40B4-BE49-F238E27FC236}">
                <a16:creationId xmlns:a16="http://schemas.microsoft.com/office/drawing/2014/main" id="{6252B9E6-A5D4-05F1-2B66-09E84409D5BE}"/>
              </a:ext>
            </a:extLst>
          </p:cNvPr>
          <p:cNvGraphicFramePr>
            <a:graphicFrameLocks noGrp="1"/>
          </p:cNvGraphicFramePr>
          <p:nvPr>
            <p:ph idx="1"/>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1D1D45C-29D5-9613-557D-CB64C3C258D9}"/>
              </a:ext>
            </a:extLst>
          </p:cNvPr>
          <p:cNvSpPr txBox="1"/>
          <p:nvPr/>
        </p:nvSpPr>
        <p:spPr>
          <a:xfrm>
            <a:off x="8543632" y="5861050"/>
            <a:ext cx="3609474" cy="861774"/>
          </a:xfrm>
          <a:prstGeom prst="rect">
            <a:avLst/>
          </a:prstGeom>
          <a:noFill/>
        </p:spPr>
        <p:txBody>
          <a:bodyPr wrap="square" rtlCol="0">
            <a:spAutoFit/>
          </a:bodyPr>
          <a:lstStyle/>
          <a:p>
            <a:r>
              <a:rPr lang="en-US" sz="1600" dirty="0"/>
              <a:t>Slide from Melanie Pitrolo</a:t>
            </a:r>
          </a:p>
          <a:p>
            <a:r>
              <a:rPr lang="en-US" sz="1600" dirty="0"/>
              <a:t>USFS Regional Air Program Manager</a:t>
            </a:r>
          </a:p>
          <a:p>
            <a:endParaRPr lang="en-US" dirty="0"/>
          </a:p>
        </p:txBody>
      </p:sp>
    </p:spTree>
    <p:extLst>
      <p:ext uri="{BB962C8B-B14F-4D97-AF65-F5344CB8AC3E}">
        <p14:creationId xmlns:p14="http://schemas.microsoft.com/office/powerpoint/2010/main" val="3079340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25865-7317-59D3-CAFD-4AF0D0F4262C}"/>
              </a:ext>
            </a:extLst>
          </p:cNvPr>
          <p:cNvPicPr>
            <a:picLocks noChangeAspect="1"/>
          </p:cNvPicPr>
          <p:nvPr/>
        </p:nvPicPr>
        <p:blipFill>
          <a:blip r:embed="rId3"/>
          <a:stretch>
            <a:fillRect/>
          </a:stretch>
        </p:blipFill>
        <p:spPr>
          <a:xfrm>
            <a:off x="413766" y="288758"/>
            <a:ext cx="11329055" cy="6260914"/>
          </a:xfrm>
          <a:prstGeom prst="rect">
            <a:avLst/>
          </a:prstGeom>
        </p:spPr>
      </p:pic>
    </p:spTree>
    <p:extLst>
      <p:ext uri="{BB962C8B-B14F-4D97-AF65-F5344CB8AC3E}">
        <p14:creationId xmlns:p14="http://schemas.microsoft.com/office/powerpoint/2010/main" val="78667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41C9A3-7C65-5B59-249F-C573A5E297CF}"/>
              </a:ext>
            </a:extLst>
          </p:cNvPr>
          <p:cNvPicPr>
            <a:picLocks noChangeAspect="1"/>
          </p:cNvPicPr>
          <p:nvPr/>
        </p:nvPicPr>
        <p:blipFill>
          <a:blip r:embed="rId3"/>
          <a:stretch>
            <a:fillRect/>
          </a:stretch>
        </p:blipFill>
        <p:spPr>
          <a:xfrm>
            <a:off x="726665" y="0"/>
            <a:ext cx="8364437" cy="6651312"/>
          </a:xfrm>
          <a:prstGeom prst="rect">
            <a:avLst/>
          </a:prstGeom>
        </p:spPr>
      </p:pic>
      <p:sp>
        <p:nvSpPr>
          <p:cNvPr id="6" name="TextBox 5">
            <a:extLst>
              <a:ext uri="{FF2B5EF4-FFF2-40B4-BE49-F238E27FC236}">
                <a16:creationId xmlns:a16="http://schemas.microsoft.com/office/drawing/2014/main" id="{EDFF2AAD-D20B-AD22-A141-EE73E5A5B7DB}"/>
              </a:ext>
            </a:extLst>
          </p:cNvPr>
          <p:cNvSpPr txBox="1"/>
          <p:nvPr/>
        </p:nvSpPr>
        <p:spPr>
          <a:xfrm>
            <a:off x="8598568" y="5934670"/>
            <a:ext cx="3593432" cy="861774"/>
          </a:xfrm>
          <a:prstGeom prst="rect">
            <a:avLst/>
          </a:prstGeom>
          <a:noFill/>
        </p:spPr>
        <p:txBody>
          <a:bodyPr wrap="square" rtlCol="0">
            <a:spAutoFit/>
          </a:bodyPr>
          <a:lstStyle/>
          <a:p>
            <a:pPr algn="r"/>
            <a:r>
              <a:rPr lang="en-US" sz="1600" dirty="0"/>
              <a:t>Slide from Melanie Pitrolo</a:t>
            </a:r>
          </a:p>
          <a:p>
            <a:pPr algn="r"/>
            <a:r>
              <a:rPr lang="en-US" sz="1600" dirty="0"/>
              <a:t>USFS Regional Air Program Manager</a:t>
            </a:r>
          </a:p>
          <a:p>
            <a:pPr algn="r"/>
            <a:endParaRPr lang="en-US" dirty="0"/>
          </a:p>
        </p:txBody>
      </p:sp>
    </p:spTree>
    <p:extLst>
      <p:ext uri="{BB962C8B-B14F-4D97-AF65-F5344CB8AC3E}">
        <p14:creationId xmlns:p14="http://schemas.microsoft.com/office/powerpoint/2010/main" val="1630257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9C92-0566-036B-B0AA-E80276AD6383}"/>
              </a:ext>
            </a:extLst>
          </p:cNvPr>
          <p:cNvSpPr>
            <a:spLocks noGrp="1"/>
          </p:cNvSpPr>
          <p:nvPr>
            <p:ph type="title"/>
          </p:nvPr>
        </p:nvSpPr>
        <p:spPr/>
        <p:txBody>
          <a:bodyPr>
            <a:normAutofit/>
          </a:bodyPr>
          <a:lstStyle/>
          <a:p>
            <a:r>
              <a:rPr lang="en-US" sz="2400" dirty="0">
                <a:hlinkClick r:id="rId3"/>
              </a:rPr>
              <a:t>https://fire.airnow.gov/#</a:t>
            </a:r>
            <a:r>
              <a:rPr lang="en-US" sz="2400" dirty="0"/>
              <a:t> </a:t>
            </a:r>
          </a:p>
        </p:txBody>
      </p:sp>
      <p:pic>
        <p:nvPicPr>
          <p:cNvPr id="5" name="Content Placeholder 4">
            <a:extLst>
              <a:ext uri="{FF2B5EF4-FFF2-40B4-BE49-F238E27FC236}">
                <a16:creationId xmlns:a16="http://schemas.microsoft.com/office/drawing/2014/main" id="{05B845E6-4798-B7A1-FF42-7E61AFAC1C10}"/>
              </a:ext>
            </a:extLst>
          </p:cNvPr>
          <p:cNvPicPr>
            <a:picLocks noGrp="1" noChangeAspect="1"/>
          </p:cNvPicPr>
          <p:nvPr>
            <p:ph idx="1"/>
          </p:nvPr>
        </p:nvPicPr>
        <p:blipFill rotWithShape="1">
          <a:blip r:embed="rId4"/>
          <a:srcRect l="45749" t="18590" r="1014" b="7440"/>
          <a:stretch/>
        </p:blipFill>
        <p:spPr>
          <a:xfrm>
            <a:off x="838200" y="1480589"/>
            <a:ext cx="10231120" cy="4846322"/>
          </a:xfrm>
        </p:spPr>
      </p:pic>
    </p:spTree>
    <p:extLst>
      <p:ext uri="{BB962C8B-B14F-4D97-AF65-F5344CB8AC3E}">
        <p14:creationId xmlns:p14="http://schemas.microsoft.com/office/powerpoint/2010/main" val="2654304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518EB-8328-D3F3-1384-2468EA62781E}"/>
              </a:ext>
            </a:extLst>
          </p:cNvPr>
          <p:cNvSpPr>
            <a:spLocks noGrp="1"/>
          </p:cNvSpPr>
          <p:nvPr>
            <p:ph type="title"/>
          </p:nvPr>
        </p:nvSpPr>
        <p:spPr/>
        <p:txBody>
          <a:bodyPr>
            <a:normAutofit/>
          </a:bodyPr>
          <a:lstStyle/>
          <a:p>
            <a:r>
              <a:rPr lang="en-US" sz="2400" dirty="0">
                <a:hlinkClick r:id="rId3"/>
              </a:rPr>
              <a:t>https://map.purpleair.com/1/mAQI/a10/p604800/cC0#11/35.7251/-81.6616</a:t>
            </a:r>
            <a:r>
              <a:rPr lang="en-US" sz="2400" dirty="0"/>
              <a:t> </a:t>
            </a:r>
          </a:p>
        </p:txBody>
      </p:sp>
      <p:pic>
        <p:nvPicPr>
          <p:cNvPr id="5" name="Content Placeholder 4">
            <a:extLst>
              <a:ext uri="{FF2B5EF4-FFF2-40B4-BE49-F238E27FC236}">
                <a16:creationId xmlns:a16="http://schemas.microsoft.com/office/drawing/2014/main" id="{9F106AD8-2ACD-9696-9C9F-820B02799D8C}"/>
              </a:ext>
            </a:extLst>
          </p:cNvPr>
          <p:cNvPicPr>
            <a:picLocks noGrp="1" noChangeAspect="1"/>
          </p:cNvPicPr>
          <p:nvPr>
            <p:ph idx="1"/>
          </p:nvPr>
        </p:nvPicPr>
        <p:blipFill rotWithShape="1">
          <a:blip r:embed="rId4"/>
          <a:srcRect t="10937" r="55604" b="29829"/>
          <a:stretch/>
        </p:blipFill>
        <p:spPr>
          <a:xfrm>
            <a:off x="838200" y="1371601"/>
            <a:ext cx="10570857" cy="4808072"/>
          </a:xfrm>
        </p:spPr>
      </p:pic>
    </p:spTree>
    <p:extLst>
      <p:ext uri="{BB962C8B-B14F-4D97-AF65-F5344CB8AC3E}">
        <p14:creationId xmlns:p14="http://schemas.microsoft.com/office/powerpoint/2010/main" val="777777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41E391-8699-E9A3-EC45-273FF951EA51}"/>
              </a:ext>
            </a:extLst>
          </p:cNvPr>
          <p:cNvPicPr>
            <a:picLocks noChangeAspect="1"/>
          </p:cNvPicPr>
          <p:nvPr/>
        </p:nvPicPr>
        <p:blipFill rotWithShape="1">
          <a:blip r:embed="rId3"/>
          <a:srcRect l="49150" t="16410" r="3138" b="11887"/>
          <a:stretch/>
        </p:blipFill>
        <p:spPr>
          <a:xfrm>
            <a:off x="1235242" y="593557"/>
            <a:ext cx="9721515" cy="4980612"/>
          </a:xfrm>
          <a:prstGeom prst="rect">
            <a:avLst/>
          </a:prstGeom>
        </p:spPr>
      </p:pic>
    </p:spTree>
    <p:extLst>
      <p:ext uri="{BB962C8B-B14F-4D97-AF65-F5344CB8AC3E}">
        <p14:creationId xmlns:p14="http://schemas.microsoft.com/office/powerpoint/2010/main" val="70391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rt road through a forest&#10;&#10;Description automatically generated">
            <a:extLst>
              <a:ext uri="{FF2B5EF4-FFF2-40B4-BE49-F238E27FC236}">
                <a16:creationId xmlns:a16="http://schemas.microsoft.com/office/drawing/2014/main" id="{A5C4C8A0-33AB-F8DD-3331-AE7479995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D2A070-A5C0-C5A5-E5B6-803EBB9DBE15}"/>
              </a:ext>
            </a:extLst>
          </p:cNvPr>
          <p:cNvSpPr>
            <a:spLocks noGrp="1"/>
          </p:cNvSpPr>
          <p:nvPr>
            <p:ph type="title"/>
          </p:nvPr>
        </p:nvSpPr>
        <p:spPr>
          <a:xfrm>
            <a:off x="838200" y="365126"/>
            <a:ext cx="3076074" cy="998454"/>
          </a:xfrm>
          <a:solidFill>
            <a:schemeClr val="bg1"/>
          </a:solidFill>
        </p:spPr>
        <p:txBody>
          <a:bodyPr/>
          <a:lstStyle/>
          <a:p>
            <a:r>
              <a:rPr lang="en-US" dirty="0"/>
              <a:t>Next Steps: </a:t>
            </a:r>
          </a:p>
        </p:txBody>
      </p:sp>
      <p:sp>
        <p:nvSpPr>
          <p:cNvPr id="3" name="Content Placeholder 2">
            <a:extLst>
              <a:ext uri="{FF2B5EF4-FFF2-40B4-BE49-F238E27FC236}">
                <a16:creationId xmlns:a16="http://schemas.microsoft.com/office/drawing/2014/main" id="{746AB065-1D06-771C-F576-C73575631FEA}"/>
              </a:ext>
            </a:extLst>
          </p:cNvPr>
          <p:cNvSpPr>
            <a:spLocks noGrp="1"/>
          </p:cNvSpPr>
          <p:nvPr>
            <p:ph idx="1"/>
          </p:nvPr>
        </p:nvSpPr>
        <p:spPr>
          <a:xfrm>
            <a:off x="838200" y="1825625"/>
            <a:ext cx="3589421" cy="532564"/>
          </a:xfrm>
          <a:solidFill>
            <a:schemeClr val="bg1"/>
          </a:solidFill>
        </p:spPr>
        <p:txBody>
          <a:bodyPr/>
          <a:lstStyle/>
          <a:p>
            <a:pPr marL="0" indent="0">
              <a:buNone/>
            </a:pPr>
            <a:r>
              <a:rPr lang="en-US" dirty="0"/>
              <a:t>Feedback from you!</a:t>
            </a:r>
          </a:p>
          <a:p>
            <a:endParaRPr lang="en-US" dirty="0"/>
          </a:p>
          <a:p>
            <a:endParaRPr lang="en-US" dirty="0"/>
          </a:p>
          <a:p>
            <a:endParaRPr lang="en-US" dirty="0"/>
          </a:p>
          <a:p>
            <a:endParaRPr lang="en-US" dirty="0"/>
          </a:p>
          <a:p>
            <a:pPr marL="0" indent="0" algn="r">
              <a:buNone/>
            </a:pPr>
            <a:endParaRPr lang="en-US" dirty="0"/>
          </a:p>
        </p:txBody>
      </p:sp>
      <p:sp>
        <p:nvSpPr>
          <p:cNvPr id="6" name="TextBox 5">
            <a:extLst>
              <a:ext uri="{FF2B5EF4-FFF2-40B4-BE49-F238E27FC236}">
                <a16:creationId xmlns:a16="http://schemas.microsoft.com/office/drawing/2014/main" id="{CC2611A1-DA66-4CCC-FC9D-B03F693196F9}"/>
              </a:ext>
            </a:extLst>
          </p:cNvPr>
          <p:cNvSpPr txBox="1"/>
          <p:nvPr/>
        </p:nvSpPr>
        <p:spPr>
          <a:xfrm>
            <a:off x="8101264" y="5422231"/>
            <a:ext cx="3930316" cy="1231106"/>
          </a:xfrm>
          <a:prstGeom prst="rect">
            <a:avLst/>
          </a:prstGeom>
          <a:solidFill>
            <a:schemeClr val="bg1"/>
          </a:solidFill>
        </p:spPr>
        <p:txBody>
          <a:bodyPr wrap="square" rtlCol="0">
            <a:spAutoFit/>
          </a:bodyPr>
          <a:lstStyle/>
          <a:p>
            <a:pPr marL="0" indent="0" algn="r">
              <a:buNone/>
            </a:pPr>
            <a:r>
              <a:rPr lang="en-US" sz="2800" dirty="0"/>
              <a:t>Carmella Stirrat</a:t>
            </a:r>
          </a:p>
          <a:p>
            <a:pPr marL="0" indent="0" algn="r">
              <a:buNone/>
            </a:pPr>
            <a:r>
              <a:rPr lang="en-US" sz="2800" dirty="0">
                <a:hlinkClick r:id="rId4"/>
              </a:rPr>
              <a:t>Carmella.Stirrat@tnc.org</a:t>
            </a:r>
            <a:r>
              <a:rPr lang="en-US" sz="2800" dirty="0"/>
              <a:t> </a:t>
            </a:r>
          </a:p>
          <a:p>
            <a:endParaRPr lang="en-US" dirty="0"/>
          </a:p>
        </p:txBody>
      </p:sp>
    </p:spTree>
    <p:extLst>
      <p:ext uri="{BB962C8B-B14F-4D97-AF65-F5344CB8AC3E}">
        <p14:creationId xmlns:p14="http://schemas.microsoft.com/office/powerpoint/2010/main" val="4057969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9953</TotalTime>
  <Words>674</Words>
  <Application>Microsoft Office PowerPoint</Application>
  <PresentationFormat>Widescreen</PresentationFormat>
  <Paragraphs>65</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Helvetica</vt:lpstr>
      <vt:lpstr>Office Theme</vt:lpstr>
      <vt:lpstr>Air Quality</vt:lpstr>
      <vt:lpstr>The Clean Air Act and National Ambient Air Quality Standards  (NAAQS) </vt:lpstr>
      <vt:lpstr>In February EPA Announced Revisions</vt:lpstr>
      <vt:lpstr>PowerPoint Presentation</vt:lpstr>
      <vt:lpstr>PowerPoint Presentation</vt:lpstr>
      <vt:lpstr>https://fire.airnow.gov/# </vt:lpstr>
      <vt:lpstr>https://map.purpleair.com/1/mAQI/a10/p604800/cC0#11/35.7251/-81.6616 </vt:lpstr>
      <vt:lpstr>PowerPoint Presentation</vt:lpstr>
      <vt:lpstr>Next Steps: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Quality</dc:title>
  <dc:creator>Carmella Stirrat</dc:creator>
  <cp:lastModifiedBy>Carmella Stirrat</cp:lastModifiedBy>
  <cp:revision>1</cp:revision>
  <cp:lastPrinted>2024-06-05T20:00:34Z</cp:lastPrinted>
  <dcterms:created xsi:type="dcterms:W3CDTF">2024-06-05T18:58:58Z</dcterms:created>
  <dcterms:modified xsi:type="dcterms:W3CDTF">2024-06-12T16:52:21Z</dcterms:modified>
</cp:coreProperties>
</file>