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2" r:id="rId3"/>
    <p:sldId id="271" r:id="rId4"/>
    <p:sldId id="257" r:id="rId5"/>
    <p:sldId id="265" r:id="rId6"/>
    <p:sldId id="266" r:id="rId7"/>
    <p:sldId id="267" r:id="rId8"/>
    <p:sldId id="263" r:id="rId9"/>
    <p:sldId id="268" r:id="rId10"/>
    <p:sldId id="261" r:id="rId11"/>
    <p:sldId id="272"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61" d="100"/>
          <a:sy n="61" d="100"/>
        </p:scale>
        <p:origin x="67" y="4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62C44-996D-567E-17D4-46E939275C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C67607-05B7-904C-730E-9882CCFB46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A8C2D7-F4A7-6EA0-AB51-F739D0B22ACB}"/>
              </a:ext>
            </a:extLst>
          </p:cNvPr>
          <p:cNvSpPr>
            <a:spLocks noGrp="1"/>
          </p:cNvSpPr>
          <p:nvPr>
            <p:ph type="dt" sz="half" idx="10"/>
          </p:nvPr>
        </p:nvSpPr>
        <p:spPr/>
        <p:txBody>
          <a:bodyPr/>
          <a:lstStyle/>
          <a:p>
            <a:fld id="{FF1FE2F0-6ECB-4621-9561-E2021249A543}" type="datetimeFigureOut">
              <a:rPr lang="en-US" smtClean="0"/>
              <a:t>6/12/2024</a:t>
            </a:fld>
            <a:endParaRPr lang="en-US"/>
          </a:p>
        </p:txBody>
      </p:sp>
      <p:sp>
        <p:nvSpPr>
          <p:cNvPr id="5" name="Footer Placeholder 4">
            <a:extLst>
              <a:ext uri="{FF2B5EF4-FFF2-40B4-BE49-F238E27FC236}">
                <a16:creationId xmlns:a16="http://schemas.microsoft.com/office/drawing/2014/main" id="{5DB0F534-02FA-03A3-D21F-DCD2F6B127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467F2B-09F3-965A-7C14-2B7D410D7E67}"/>
              </a:ext>
            </a:extLst>
          </p:cNvPr>
          <p:cNvSpPr>
            <a:spLocks noGrp="1"/>
          </p:cNvSpPr>
          <p:nvPr>
            <p:ph type="sldNum" sz="quarter" idx="12"/>
          </p:nvPr>
        </p:nvSpPr>
        <p:spPr/>
        <p:txBody>
          <a:bodyPr/>
          <a:lstStyle/>
          <a:p>
            <a:fld id="{D74E809D-8E31-422A-BC8F-038655E7F882}" type="slidenum">
              <a:rPr lang="en-US" smtClean="0"/>
              <a:t>‹#›</a:t>
            </a:fld>
            <a:endParaRPr lang="en-US"/>
          </a:p>
        </p:txBody>
      </p:sp>
    </p:spTree>
    <p:extLst>
      <p:ext uri="{BB962C8B-B14F-4D97-AF65-F5344CB8AC3E}">
        <p14:creationId xmlns:p14="http://schemas.microsoft.com/office/powerpoint/2010/main" val="4141544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A87B2-AC83-DF32-C1AA-EC6BE3C2F4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A48607-36BE-225D-495E-B409F3E519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DE091E-CF89-6A53-968C-426D72CAAFDB}"/>
              </a:ext>
            </a:extLst>
          </p:cNvPr>
          <p:cNvSpPr>
            <a:spLocks noGrp="1"/>
          </p:cNvSpPr>
          <p:nvPr>
            <p:ph type="dt" sz="half" idx="10"/>
          </p:nvPr>
        </p:nvSpPr>
        <p:spPr/>
        <p:txBody>
          <a:bodyPr/>
          <a:lstStyle/>
          <a:p>
            <a:fld id="{FF1FE2F0-6ECB-4621-9561-E2021249A543}" type="datetimeFigureOut">
              <a:rPr lang="en-US" smtClean="0"/>
              <a:t>6/12/2024</a:t>
            </a:fld>
            <a:endParaRPr lang="en-US"/>
          </a:p>
        </p:txBody>
      </p:sp>
      <p:sp>
        <p:nvSpPr>
          <p:cNvPr id="5" name="Footer Placeholder 4">
            <a:extLst>
              <a:ext uri="{FF2B5EF4-FFF2-40B4-BE49-F238E27FC236}">
                <a16:creationId xmlns:a16="http://schemas.microsoft.com/office/drawing/2014/main" id="{642B160A-6823-3AE5-89D6-C706ADC117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A4DB0A-D9E2-8955-41CE-46987F772C43}"/>
              </a:ext>
            </a:extLst>
          </p:cNvPr>
          <p:cNvSpPr>
            <a:spLocks noGrp="1"/>
          </p:cNvSpPr>
          <p:nvPr>
            <p:ph type="sldNum" sz="quarter" idx="12"/>
          </p:nvPr>
        </p:nvSpPr>
        <p:spPr/>
        <p:txBody>
          <a:bodyPr/>
          <a:lstStyle/>
          <a:p>
            <a:fld id="{D74E809D-8E31-422A-BC8F-038655E7F882}" type="slidenum">
              <a:rPr lang="en-US" smtClean="0"/>
              <a:t>‹#›</a:t>
            </a:fld>
            <a:endParaRPr lang="en-US"/>
          </a:p>
        </p:txBody>
      </p:sp>
    </p:spTree>
    <p:extLst>
      <p:ext uri="{BB962C8B-B14F-4D97-AF65-F5344CB8AC3E}">
        <p14:creationId xmlns:p14="http://schemas.microsoft.com/office/powerpoint/2010/main" val="3299799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EDB957-2D9F-4B15-882F-86C866A989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D27CED-BF72-D85B-1A3A-FC72E3F4FC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E10AC5-5F89-3B96-0536-C26A764AEF21}"/>
              </a:ext>
            </a:extLst>
          </p:cNvPr>
          <p:cNvSpPr>
            <a:spLocks noGrp="1"/>
          </p:cNvSpPr>
          <p:nvPr>
            <p:ph type="dt" sz="half" idx="10"/>
          </p:nvPr>
        </p:nvSpPr>
        <p:spPr/>
        <p:txBody>
          <a:bodyPr/>
          <a:lstStyle/>
          <a:p>
            <a:fld id="{FF1FE2F0-6ECB-4621-9561-E2021249A543}" type="datetimeFigureOut">
              <a:rPr lang="en-US" smtClean="0"/>
              <a:t>6/12/2024</a:t>
            </a:fld>
            <a:endParaRPr lang="en-US"/>
          </a:p>
        </p:txBody>
      </p:sp>
      <p:sp>
        <p:nvSpPr>
          <p:cNvPr id="5" name="Footer Placeholder 4">
            <a:extLst>
              <a:ext uri="{FF2B5EF4-FFF2-40B4-BE49-F238E27FC236}">
                <a16:creationId xmlns:a16="http://schemas.microsoft.com/office/drawing/2014/main" id="{285B2A59-0B5E-83B5-C11F-9122D956D3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7AFB4F-C3F6-2880-9B04-447A664C2E6C}"/>
              </a:ext>
            </a:extLst>
          </p:cNvPr>
          <p:cNvSpPr>
            <a:spLocks noGrp="1"/>
          </p:cNvSpPr>
          <p:nvPr>
            <p:ph type="sldNum" sz="quarter" idx="12"/>
          </p:nvPr>
        </p:nvSpPr>
        <p:spPr/>
        <p:txBody>
          <a:bodyPr/>
          <a:lstStyle/>
          <a:p>
            <a:fld id="{D74E809D-8E31-422A-BC8F-038655E7F882}" type="slidenum">
              <a:rPr lang="en-US" smtClean="0"/>
              <a:t>‹#›</a:t>
            </a:fld>
            <a:endParaRPr lang="en-US"/>
          </a:p>
        </p:txBody>
      </p:sp>
    </p:spTree>
    <p:extLst>
      <p:ext uri="{BB962C8B-B14F-4D97-AF65-F5344CB8AC3E}">
        <p14:creationId xmlns:p14="http://schemas.microsoft.com/office/powerpoint/2010/main" val="3463377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DF22F-B16B-C2C5-D5BD-AF6EDE89B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1A11F4-B426-9252-7272-195D06F35D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17AB98-59FB-9652-135A-CE6837E0B309}"/>
              </a:ext>
            </a:extLst>
          </p:cNvPr>
          <p:cNvSpPr>
            <a:spLocks noGrp="1"/>
          </p:cNvSpPr>
          <p:nvPr>
            <p:ph type="dt" sz="half" idx="10"/>
          </p:nvPr>
        </p:nvSpPr>
        <p:spPr/>
        <p:txBody>
          <a:bodyPr/>
          <a:lstStyle/>
          <a:p>
            <a:fld id="{FF1FE2F0-6ECB-4621-9561-E2021249A543}" type="datetimeFigureOut">
              <a:rPr lang="en-US" smtClean="0"/>
              <a:t>6/12/2024</a:t>
            </a:fld>
            <a:endParaRPr lang="en-US"/>
          </a:p>
        </p:txBody>
      </p:sp>
      <p:sp>
        <p:nvSpPr>
          <p:cNvPr id="5" name="Footer Placeholder 4">
            <a:extLst>
              <a:ext uri="{FF2B5EF4-FFF2-40B4-BE49-F238E27FC236}">
                <a16:creationId xmlns:a16="http://schemas.microsoft.com/office/drawing/2014/main" id="{3FED2CE2-0C83-6CE1-CA0F-171BAEA4D0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26821A-6729-D938-964B-B0F12505DC5F}"/>
              </a:ext>
            </a:extLst>
          </p:cNvPr>
          <p:cNvSpPr>
            <a:spLocks noGrp="1"/>
          </p:cNvSpPr>
          <p:nvPr>
            <p:ph type="sldNum" sz="quarter" idx="12"/>
          </p:nvPr>
        </p:nvSpPr>
        <p:spPr/>
        <p:txBody>
          <a:bodyPr/>
          <a:lstStyle/>
          <a:p>
            <a:fld id="{D74E809D-8E31-422A-BC8F-038655E7F882}" type="slidenum">
              <a:rPr lang="en-US" smtClean="0"/>
              <a:t>‹#›</a:t>
            </a:fld>
            <a:endParaRPr lang="en-US"/>
          </a:p>
        </p:txBody>
      </p:sp>
    </p:spTree>
    <p:extLst>
      <p:ext uri="{BB962C8B-B14F-4D97-AF65-F5344CB8AC3E}">
        <p14:creationId xmlns:p14="http://schemas.microsoft.com/office/powerpoint/2010/main" val="2767219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27D56-8176-873B-EF25-A56392B4D8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B8C789-A3C1-00B2-239C-251C29165A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207018-ABE5-D96A-9641-7F48631EF126}"/>
              </a:ext>
            </a:extLst>
          </p:cNvPr>
          <p:cNvSpPr>
            <a:spLocks noGrp="1"/>
          </p:cNvSpPr>
          <p:nvPr>
            <p:ph type="dt" sz="half" idx="10"/>
          </p:nvPr>
        </p:nvSpPr>
        <p:spPr/>
        <p:txBody>
          <a:bodyPr/>
          <a:lstStyle/>
          <a:p>
            <a:fld id="{FF1FE2F0-6ECB-4621-9561-E2021249A543}" type="datetimeFigureOut">
              <a:rPr lang="en-US" smtClean="0"/>
              <a:t>6/12/2024</a:t>
            </a:fld>
            <a:endParaRPr lang="en-US"/>
          </a:p>
        </p:txBody>
      </p:sp>
      <p:sp>
        <p:nvSpPr>
          <p:cNvPr id="5" name="Footer Placeholder 4">
            <a:extLst>
              <a:ext uri="{FF2B5EF4-FFF2-40B4-BE49-F238E27FC236}">
                <a16:creationId xmlns:a16="http://schemas.microsoft.com/office/drawing/2014/main" id="{7F3A4260-44EE-D868-4D64-3935E4EF6B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EB4FA5-B45D-854E-3D27-BE9C300CCE88}"/>
              </a:ext>
            </a:extLst>
          </p:cNvPr>
          <p:cNvSpPr>
            <a:spLocks noGrp="1"/>
          </p:cNvSpPr>
          <p:nvPr>
            <p:ph type="sldNum" sz="quarter" idx="12"/>
          </p:nvPr>
        </p:nvSpPr>
        <p:spPr/>
        <p:txBody>
          <a:bodyPr/>
          <a:lstStyle/>
          <a:p>
            <a:fld id="{D74E809D-8E31-422A-BC8F-038655E7F882}" type="slidenum">
              <a:rPr lang="en-US" smtClean="0"/>
              <a:t>‹#›</a:t>
            </a:fld>
            <a:endParaRPr lang="en-US"/>
          </a:p>
        </p:txBody>
      </p:sp>
    </p:spTree>
    <p:extLst>
      <p:ext uri="{BB962C8B-B14F-4D97-AF65-F5344CB8AC3E}">
        <p14:creationId xmlns:p14="http://schemas.microsoft.com/office/powerpoint/2010/main" val="1570538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A690E-FFE1-9B89-876B-1BB298BF91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C6BE94-AE1F-FD9D-C8BF-4D2AF6E62D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DE2D28-4D16-00E0-6BDC-90492E5090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812E4E-B4FC-A693-7086-4A789D9CB03C}"/>
              </a:ext>
            </a:extLst>
          </p:cNvPr>
          <p:cNvSpPr>
            <a:spLocks noGrp="1"/>
          </p:cNvSpPr>
          <p:nvPr>
            <p:ph type="dt" sz="half" idx="10"/>
          </p:nvPr>
        </p:nvSpPr>
        <p:spPr/>
        <p:txBody>
          <a:bodyPr/>
          <a:lstStyle/>
          <a:p>
            <a:fld id="{FF1FE2F0-6ECB-4621-9561-E2021249A543}" type="datetimeFigureOut">
              <a:rPr lang="en-US" smtClean="0"/>
              <a:t>6/12/2024</a:t>
            </a:fld>
            <a:endParaRPr lang="en-US"/>
          </a:p>
        </p:txBody>
      </p:sp>
      <p:sp>
        <p:nvSpPr>
          <p:cNvPr id="6" name="Footer Placeholder 5">
            <a:extLst>
              <a:ext uri="{FF2B5EF4-FFF2-40B4-BE49-F238E27FC236}">
                <a16:creationId xmlns:a16="http://schemas.microsoft.com/office/drawing/2014/main" id="{ECAE8E61-C01F-8C56-E552-2F5A073960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E892D7-9C80-B044-D25D-ACDC76115E06}"/>
              </a:ext>
            </a:extLst>
          </p:cNvPr>
          <p:cNvSpPr>
            <a:spLocks noGrp="1"/>
          </p:cNvSpPr>
          <p:nvPr>
            <p:ph type="sldNum" sz="quarter" idx="12"/>
          </p:nvPr>
        </p:nvSpPr>
        <p:spPr/>
        <p:txBody>
          <a:bodyPr/>
          <a:lstStyle/>
          <a:p>
            <a:fld id="{D74E809D-8E31-422A-BC8F-038655E7F882}" type="slidenum">
              <a:rPr lang="en-US" smtClean="0"/>
              <a:t>‹#›</a:t>
            </a:fld>
            <a:endParaRPr lang="en-US"/>
          </a:p>
        </p:txBody>
      </p:sp>
    </p:spTree>
    <p:extLst>
      <p:ext uri="{BB962C8B-B14F-4D97-AF65-F5344CB8AC3E}">
        <p14:creationId xmlns:p14="http://schemas.microsoft.com/office/powerpoint/2010/main" val="869995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22EDC-7121-B1A9-D2FE-2B803F0428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D500138-1027-C18A-F550-12891659D3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B4C48C-4F3A-C919-0A48-3A9F474761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A956D4-9F75-CB97-D806-75EFAADE22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1F79BA-B890-CB81-3243-7FF4B7EE10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C92C8C-7AF2-A016-3237-30B3D434CC19}"/>
              </a:ext>
            </a:extLst>
          </p:cNvPr>
          <p:cNvSpPr>
            <a:spLocks noGrp="1"/>
          </p:cNvSpPr>
          <p:nvPr>
            <p:ph type="dt" sz="half" idx="10"/>
          </p:nvPr>
        </p:nvSpPr>
        <p:spPr/>
        <p:txBody>
          <a:bodyPr/>
          <a:lstStyle/>
          <a:p>
            <a:fld id="{FF1FE2F0-6ECB-4621-9561-E2021249A543}" type="datetimeFigureOut">
              <a:rPr lang="en-US" smtClean="0"/>
              <a:t>6/12/2024</a:t>
            </a:fld>
            <a:endParaRPr lang="en-US"/>
          </a:p>
        </p:txBody>
      </p:sp>
      <p:sp>
        <p:nvSpPr>
          <p:cNvPr id="8" name="Footer Placeholder 7">
            <a:extLst>
              <a:ext uri="{FF2B5EF4-FFF2-40B4-BE49-F238E27FC236}">
                <a16:creationId xmlns:a16="http://schemas.microsoft.com/office/drawing/2014/main" id="{1D2FB0CE-0AF2-5364-3AD5-A246E2C3A7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51FDE7-3CBB-224B-5FD5-07A3438FD815}"/>
              </a:ext>
            </a:extLst>
          </p:cNvPr>
          <p:cNvSpPr>
            <a:spLocks noGrp="1"/>
          </p:cNvSpPr>
          <p:nvPr>
            <p:ph type="sldNum" sz="quarter" idx="12"/>
          </p:nvPr>
        </p:nvSpPr>
        <p:spPr/>
        <p:txBody>
          <a:bodyPr/>
          <a:lstStyle/>
          <a:p>
            <a:fld id="{D74E809D-8E31-422A-BC8F-038655E7F882}" type="slidenum">
              <a:rPr lang="en-US" smtClean="0"/>
              <a:t>‹#›</a:t>
            </a:fld>
            <a:endParaRPr lang="en-US"/>
          </a:p>
        </p:txBody>
      </p:sp>
    </p:spTree>
    <p:extLst>
      <p:ext uri="{BB962C8B-B14F-4D97-AF65-F5344CB8AC3E}">
        <p14:creationId xmlns:p14="http://schemas.microsoft.com/office/powerpoint/2010/main" val="3947023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B79B2-C93F-05BD-291D-3A407E0393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E984AF-A994-91CB-103C-104D631EFA92}"/>
              </a:ext>
            </a:extLst>
          </p:cNvPr>
          <p:cNvSpPr>
            <a:spLocks noGrp="1"/>
          </p:cNvSpPr>
          <p:nvPr>
            <p:ph type="dt" sz="half" idx="10"/>
          </p:nvPr>
        </p:nvSpPr>
        <p:spPr/>
        <p:txBody>
          <a:bodyPr/>
          <a:lstStyle/>
          <a:p>
            <a:fld id="{FF1FE2F0-6ECB-4621-9561-E2021249A543}" type="datetimeFigureOut">
              <a:rPr lang="en-US" smtClean="0"/>
              <a:t>6/12/2024</a:t>
            </a:fld>
            <a:endParaRPr lang="en-US"/>
          </a:p>
        </p:txBody>
      </p:sp>
      <p:sp>
        <p:nvSpPr>
          <p:cNvPr id="4" name="Footer Placeholder 3">
            <a:extLst>
              <a:ext uri="{FF2B5EF4-FFF2-40B4-BE49-F238E27FC236}">
                <a16:creationId xmlns:a16="http://schemas.microsoft.com/office/drawing/2014/main" id="{FF180D3C-3976-D137-3EA5-B9B0CF9C45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24E132-FC05-8C3D-F1AA-76F2C94F03D4}"/>
              </a:ext>
            </a:extLst>
          </p:cNvPr>
          <p:cNvSpPr>
            <a:spLocks noGrp="1"/>
          </p:cNvSpPr>
          <p:nvPr>
            <p:ph type="sldNum" sz="quarter" idx="12"/>
          </p:nvPr>
        </p:nvSpPr>
        <p:spPr/>
        <p:txBody>
          <a:bodyPr/>
          <a:lstStyle/>
          <a:p>
            <a:fld id="{D74E809D-8E31-422A-BC8F-038655E7F882}" type="slidenum">
              <a:rPr lang="en-US" smtClean="0"/>
              <a:t>‹#›</a:t>
            </a:fld>
            <a:endParaRPr lang="en-US"/>
          </a:p>
        </p:txBody>
      </p:sp>
    </p:spTree>
    <p:extLst>
      <p:ext uri="{BB962C8B-B14F-4D97-AF65-F5344CB8AC3E}">
        <p14:creationId xmlns:p14="http://schemas.microsoft.com/office/powerpoint/2010/main" val="2045571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F6E831-76D4-3463-D455-0EED892F3EEF}"/>
              </a:ext>
            </a:extLst>
          </p:cNvPr>
          <p:cNvSpPr>
            <a:spLocks noGrp="1"/>
          </p:cNvSpPr>
          <p:nvPr>
            <p:ph type="dt" sz="half" idx="10"/>
          </p:nvPr>
        </p:nvSpPr>
        <p:spPr/>
        <p:txBody>
          <a:bodyPr/>
          <a:lstStyle/>
          <a:p>
            <a:fld id="{FF1FE2F0-6ECB-4621-9561-E2021249A543}" type="datetimeFigureOut">
              <a:rPr lang="en-US" smtClean="0"/>
              <a:t>6/12/2024</a:t>
            </a:fld>
            <a:endParaRPr lang="en-US"/>
          </a:p>
        </p:txBody>
      </p:sp>
      <p:sp>
        <p:nvSpPr>
          <p:cNvPr id="3" name="Footer Placeholder 2">
            <a:extLst>
              <a:ext uri="{FF2B5EF4-FFF2-40B4-BE49-F238E27FC236}">
                <a16:creationId xmlns:a16="http://schemas.microsoft.com/office/drawing/2014/main" id="{9D096FB2-88AF-6ADB-1ACB-A80AEE211A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9DA9F6-11D8-EA13-F5EF-FA2BA8D557F5}"/>
              </a:ext>
            </a:extLst>
          </p:cNvPr>
          <p:cNvSpPr>
            <a:spLocks noGrp="1"/>
          </p:cNvSpPr>
          <p:nvPr>
            <p:ph type="sldNum" sz="quarter" idx="12"/>
          </p:nvPr>
        </p:nvSpPr>
        <p:spPr/>
        <p:txBody>
          <a:bodyPr/>
          <a:lstStyle/>
          <a:p>
            <a:fld id="{D74E809D-8E31-422A-BC8F-038655E7F882}" type="slidenum">
              <a:rPr lang="en-US" smtClean="0"/>
              <a:t>‹#›</a:t>
            </a:fld>
            <a:endParaRPr lang="en-US"/>
          </a:p>
        </p:txBody>
      </p:sp>
    </p:spTree>
    <p:extLst>
      <p:ext uri="{BB962C8B-B14F-4D97-AF65-F5344CB8AC3E}">
        <p14:creationId xmlns:p14="http://schemas.microsoft.com/office/powerpoint/2010/main" val="2406781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3D2D1-ABE9-6F47-6F42-9CCE4C3DDD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893D28-9262-2F7A-0A78-5F22D4A776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D9BDA1-728F-FEFE-F902-C74D83AF09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FD1C2B-4B0F-0A68-6DD4-301296C46FD3}"/>
              </a:ext>
            </a:extLst>
          </p:cNvPr>
          <p:cNvSpPr>
            <a:spLocks noGrp="1"/>
          </p:cNvSpPr>
          <p:nvPr>
            <p:ph type="dt" sz="half" idx="10"/>
          </p:nvPr>
        </p:nvSpPr>
        <p:spPr/>
        <p:txBody>
          <a:bodyPr/>
          <a:lstStyle/>
          <a:p>
            <a:fld id="{FF1FE2F0-6ECB-4621-9561-E2021249A543}" type="datetimeFigureOut">
              <a:rPr lang="en-US" smtClean="0"/>
              <a:t>6/12/2024</a:t>
            </a:fld>
            <a:endParaRPr lang="en-US"/>
          </a:p>
        </p:txBody>
      </p:sp>
      <p:sp>
        <p:nvSpPr>
          <p:cNvPr id="6" name="Footer Placeholder 5">
            <a:extLst>
              <a:ext uri="{FF2B5EF4-FFF2-40B4-BE49-F238E27FC236}">
                <a16:creationId xmlns:a16="http://schemas.microsoft.com/office/drawing/2014/main" id="{DE6DA224-AB6F-E11F-30D6-4E0A9C72D3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4B3A00-F798-3AB3-F8AE-B52F18022CCE}"/>
              </a:ext>
            </a:extLst>
          </p:cNvPr>
          <p:cNvSpPr>
            <a:spLocks noGrp="1"/>
          </p:cNvSpPr>
          <p:nvPr>
            <p:ph type="sldNum" sz="quarter" idx="12"/>
          </p:nvPr>
        </p:nvSpPr>
        <p:spPr/>
        <p:txBody>
          <a:bodyPr/>
          <a:lstStyle/>
          <a:p>
            <a:fld id="{D74E809D-8E31-422A-BC8F-038655E7F882}" type="slidenum">
              <a:rPr lang="en-US" smtClean="0"/>
              <a:t>‹#›</a:t>
            </a:fld>
            <a:endParaRPr lang="en-US"/>
          </a:p>
        </p:txBody>
      </p:sp>
    </p:spTree>
    <p:extLst>
      <p:ext uri="{BB962C8B-B14F-4D97-AF65-F5344CB8AC3E}">
        <p14:creationId xmlns:p14="http://schemas.microsoft.com/office/powerpoint/2010/main" val="3870215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AABB7-0494-6860-3DB8-A4D2D86755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5EDB696-A833-669D-7FC9-7B38762472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D57871-08FA-5103-B5D2-E89963862E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180EDE-9110-B48A-884B-4EF3AA572A40}"/>
              </a:ext>
            </a:extLst>
          </p:cNvPr>
          <p:cNvSpPr>
            <a:spLocks noGrp="1"/>
          </p:cNvSpPr>
          <p:nvPr>
            <p:ph type="dt" sz="half" idx="10"/>
          </p:nvPr>
        </p:nvSpPr>
        <p:spPr/>
        <p:txBody>
          <a:bodyPr/>
          <a:lstStyle/>
          <a:p>
            <a:fld id="{FF1FE2F0-6ECB-4621-9561-E2021249A543}" type="datetimeFigureOut">
              <a:rPr lang="en-US" smtClean="0"/>
              <a:t>6/12/2024</a:t>
            </a:fld>
            <a:endParaRPr lang="en-US"/>
          </a:p>
        </p:txBody>
      </p:sp>
      <p:sp>
        <p:nvSpPr>
          <p:cNvPr id="6" name="Footer Placeholder 5">
            <a:extLst>
              <a:ext uri="{FF2B5EF4-FFF2-40B4-BE49-F238E27FC236}">
                <a16:creationId xmlns:a16="http://schemas.microsoft.com/office/drawing/2014/main" id="{A0C9FBEA-484A-5015-633E-76284274BD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72AB44-5382-C1C8-E756-F78E259A5536}"/>
              </a:ext>
            </a:extLst>
          </p:cNvPr>
          <p:cNvSpPr>
            <a:spLocks noGrp="1"/>
          </p:cNvSpPr>
          <p:nvPr>
            <p:ph type="sldNum" sz="quarter" idx="12"/>
          </p:nvPr>
        </p:nvSpPr>
        <p:spPr/>
        <p:txBody>
          <a:bodyPr/>
          <a:lstStyle/>
          <a:p>
            <a:fld id="{D74E809D-8E31-422A-BC8F-038655E7F882}" type="slidenum">
              <a:rPr lang="en-US" smtClean="0"/>
              <a:t>‹#›</a:t>
            </a:fld>
            <a:endParaRPr lang="en-US"/>
          </a:p>
        </p:txBody>
      </p:sp>
    </p:spTree>
    <p:extLst>
      <p:ext uri="{BB962C8B-B14F-4D97-AF65-F5344CB8AC3E}">
        <p14:creationId xmlns:p14="http://schemas.microsoft.com/office/powerpoint/2010/main" val="1151690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F7C273-B254-E735-01F6-E10230C736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4C8D80-9DEC-F8F1-DDAF-6642E2E109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1F5AB7-4648-D241-0C57-14FD0E2055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1FE2F0-6ECB-4621-9561-E2021249A543}" type="datetimeFigureOut">
              <a:rPr lang="en-US" smtClean="0"/>
              <a:t>6/12/2024</a:t>
            </a:fld>
            <a:endParaRPr lang="en-US"/>
          </a:p>
        </p:txBody>
      </p:sp>
      <p:sp>
        <p:nvSpPr>
          <p:cNvPr id="5" name="Footer Placeholder 4">
            <a:extLst>
              <a:ext uri="{FF2B5EF4-FFF2-40B4-BE49-F238E27FC236}">
                <a16:creationId xmlns:a16="http://schemas.microsoft.com/office/drawing/2014/main" id="{5B1C136D-CB06-223D-F1AD-9FC59F322B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4F786C-0931-DEF6-13F3-FFA939B243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4E809D-8E31-422A-BC8F-038655E7F882}" type="slidenum">
              <a:rPr lang="en-US" smtClean="0"/>
              <a:t>‹#›</a:t>
            </a:fld>
            <a:endParaRPr lang="en-US"/>
          </a:p>
        </p:txBody>
      </p:sp>
    </p:spTree>
    <p:extLst>
      <p:ext uri="{BB962C8B-B14F-4D97-AF65-F5344CB8AC3E}">
        <p14:creationId xmlns:p14="http://schemas.microsoft.com/office/powerpoint/2010/main" val="2815318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gcc02.safelinks.protection.outlook.com/?url=https%3A%2F%2Fwww.longleafconference.com%2F&amp;data=05%7C02%7Csusan.l.miller%40usda.gov%7Cf688e2e645db4858c22908dc8a24a9be%7Ced5b36e701ee4ebc867ee03cfa0d4697%7C1%7C0%7C638537137298499021%7CUnknown%7CTWFpbGZsb3d8eyJWIjoiMC4wLjAwMDAiLCJQIjoiV2luMzIiLCJBTiI6Ik1haWwiLCJXVCI6Mn0%3D%7C0%7C%7C%7C&amp;sdata=5V5MGhWEvASk8BAUeNUXFHYxo%2BOA0zlZDOAnmf9CdIo%3D&amp;reserved=0" TargetMode="Externa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cid:5c043136-bf32-43f3-a356-27aceb53bd02"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5">
            <a:extLst>
              <a:ext uri="{FF2B5EF4-FFF2-40B4-BE49-F238E27FC236}">
                <a16:creationId xmlns:a16="http://schemas.microsoft.com/office/drawing/2014/main" id="{E72B3CC6-2D9A-F01E-0F29-7DF8417D772C}"/>
              </a:ext>
            </a:extLst>
          </p:cNvPr>
          <p:cNvSpPr txBox="1">
            <a:spLocks/>
          </p:cNvSpPr>
          <p:nvPr/>
        </p:nvSpPr>
        <p:spPr>
          <a:xfrm>
            <a:off x="755903" y="3399769"/>
            <a:ext cx="10640754" cy="3138000"/>
          </a:xfrm>
          <a:prstGeom prst="ellipse">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600" kern="1200" dirty="0">
                <a:solidFill>
                  <a:schemeClr val="tx2"/>
                </a:solidFill>
                <a:latin typeface="+mj-lt"/>
                <a:ea typeface="+mj-ea"/>
                <a:cs typeface="+mj-cs"/>
              </a:rPr>
              <a:t>North Carolina Longleaf Coalition</a:t>
            </a:r>
          </a:p>
          <a:p>
            <a:pPr algn="ctr">
              <a:spcAft>
                <a:spcPts val="600"/>
              </a:spcAft>
            </a:pPr>
            <a:endParaRPr lang="en-US" sz="3600" kern="1200" dirty="0">
              <a:solidFill>
                <a:schemeClr val="tx2"/>
              </a:solidFill>
              <a:latin typeface="+mj-lt"/>
              <a:ea typeface="+mj-ea"/>
              <a:cs typeface="+mj-cs"/>
            </a:endParaRPr>
          </a:p>
          <a:p>
            <a:pPr algn="ctr">
              <a:spcAft>
                <a:spcPts val="600"/>
              </a:spcAft>
            </a:pPr>
            <a:r>
              <a:rPr lang="en-US" sz="3600" kern="1200" dirty="0">
                <a:solidFill>
                  <a:schemeClr val="tx2"/>
                </a:solidFill>
                <a:latin typeface="+mj-lt"/>
                <a:ea typeface="+mj-ea"/>
                <a:cs typeface="+mj-cs"/>
              </a:rPr>
              <a:t>www.nclongleaf.org</a:t>
            </a:r>
          </a:p>
        </p:txBody>
      </p:sp>
      <p:grpSp>
        <p:nvGrpSpPr>
          <p:cNvPr id="34" name="Group 33">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35" name="Freeform: Shape 34">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8" name="Freeform: Shape 37">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Picture 2" descr="Text&#10;&#10;Description automatically generated">
            <a:extLst>
              <a:ext uri="{FF2B5EF4-FFF2-40B4-BE49-F238E27FC236}">
                <a16:creationId xmlns:a16="http://schemas.microsoft.com/office/drawing/2014/main" id="{3681BB86-695F-2E4A-07D1-8BDBE28973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4579" y="320231"/>
            <a:ext cx="4081390" cy="2836567"/>
          </a:xfrm>
          <a:prstGeom prst="rect">
            <a:avLst/>
          </a:prstGeom>
        </p:spPr>
      </p:pic>
      <p:grpSp>
        <p:nvGrpSpPr>
          <p:cNvPr id="40" name="Group 39">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41" name="Freeform: Shape 40">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57454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Text&#10;&#10;Description automatically generated with medium confidence">
            <a:extLst>
              <a:ext uri="{FF2B5EF4-FFF2-40B4-BE49-F238E27FC236}">
                <a16:creationId xmlns:a16="http://schemas.microsoft.com/office/drawing/2014/main" id="{FAECFA09-5068-5AB7-FD7E-158F5ADE29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913" y="700628"/>
            <a:ext cx="4097206" cy="2007630"/>
          </a:xfrm>
          <a:prstGeom prst="rect">
            <a:avLst/>
          </a:prstGeom>
        </p:spPr>
      </p:pic>
      <p:cxnSp>
        <p:nvCxnSpPr>
          <p:cNvPr id="17" name="Straight Connector 16">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sp>
        <p:nvSpPr>
          <p:cNvPr id="2" name="Title 5">
            <a:extLst>
              <a:ext uri="{FF2B5EF4-FFF2-40B4-BE49-F238E27FC236}">
                <a16:creationId xmlns:a16="http://schemas.microsoft.com/office/drawing/2014/main" id="{E72B3CC6-2D9A-F01E-0F29-7DF8417D772C}"/>
              </a:ext>
            </a:extLst>
          </p:cNvPr>
          <p:cNvSpPr txBox="1">
            <a:spLocks/>
          </p:cNvSpPr>
          <p:nvPr/>
        </p:nvSpPr>
        <p:spPr>
          <a:xfrm>
            <a:off x="755903" y="3399769"/>
            <a:ext cx="10640754" cy="3138000"/>
          </a:xfrm>
          <a:prstGeom prst="ellipse">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endParaRPr lang="en-US" sz="2400" b="0" i="0" dirty="0">
              <a:solidFill>
                <a:srgbClr val="333333"/>
              </a:solidFill>
              <a:effectLst/>
              <a:latin typeface="+mn-lt"/>
            </a:endParaRPr>
          </a:p>
        </p:txBody>
      </p:sp>
      <p:sp>
        <p:nvSpPr>
          <p:cNvPr id="19" name="TextBox 18">
            <a:extLst>
              <a:ext uri="{FF2B5EF4-FFF2-40B4-BE49-F238E27FC236}">
                <a16:creationId xmlns:a16="http://schemas.microsoft.com/office/drawing/2014/main" id="{817358ED-B71A-FF5C-5C12-BDB989C50775}"/>
              </a:ext>
            </a:extLst>
          </p:cNvPr>
          <p:cNvSpPr txBox="1"/>
          <p:nvPr/>
        </p:nvSpPr>
        <p:spPr>
          <a:xfrm>
            <a:off x="3481975" y="2708258"/>
            <a:ext cx="2702220" cy="3416320"/>
          </a:xfrm>
          <a:prstGeom prst="rect">
            <a:avLst/>
          </a:prstGeom>
          <a:noFill/>
        </p:spPr>
        <p:txBody>
          <a:bodyPr wrap="square">
            <a:spAutoFit/>
          </a:bodyPr>
          <a:lstStyle/>
          <a:p>
            <a:pPr algn="l">
              <a:buFont typeface="Arial" panose="020B0604020202020204" pitchFamily="34" charset="0"/>
              <a:buChar char="•"/>
            </a:pPr>
            <a:r>
              <a:rPr lang="en-US" b="0" i="0" dirty="0">
                <a:solidFill>
                  <a:srgbClr val="212529"/>
                </a:solidFill>
                <a:effectLst/>
                <a:latin typeface="-apple-system"/>
              </a:rPr>
              <a:t>Planted 137,859 acres of new longleaf pine</a:t>
            </a:r>
          </a:p>
          <a:p>
            <a:pPr algn="l">
              <a:buFont typeface="Arial" panose="020B0604020202020204" pitchFamily="34" charset="0"/>
              <a:buChar char="•"/>
            </a:pPr>
            <a:r>
              <a:rPr lang="en-US" b="0" i="0" dirty="0">
                <a:solidFill>
                  <a:srgbClr val="212529"/>
                </a:solidFill>
                <a:effectLst/>
                <a:latin typeface="-apple-system"/>
              </a:rPr>
              <a:t>Protected 30,346 acres through acquisitions and easements</a:t>
            </a:r>
          </a:p>
          <a:p>
            <a:pPr algn="l">
              <a:buFont typeface="Arial" panose="020B0604020202020204" pitchFamily="34" charset="0"/>
              <a:buChar char="•"/>
            </a:pPr>
            <a:r>
              <a:rPr lang="en-US" b="0" i="0" dirty="0">
                <a:solidFill>
                  <a:srgbClr val="212529"/>
                </a:solidFill>
                <a:effectLst/>
                <a:latin typeface="-apple-system"/>
              </a:rPr>
              <a:t>Applied prescribed fire to over 1.7 million acres</a:t>
            </a:r>
          </a:p>
          <a:p>
            <a:pPr algn="l">
              <a:buFont typeface="Arial" panose="020B0604020202020204" pitchFamily="34" charset="0"/>
              <a:buChar char="•"/>
            </a:pPr>
            <a:r>
              <a:rPr lang="en-US" b="0" i="0" dirty="0">
                <a:solidFill>
                  <a:srgbClr val="212529"/>
                </a:solidFill>
                <a:effectLst/>
                <a:latin typeface="-apple-system"/>
              </a:rPr>
              <a:t>Applied silvicultural activities to 12,289 acres to convert existing forestland to longleaf-dominant forests</a:t>
            </a:r>
          </a:p>
        </p:txBody>
      </p:sp>
      <p:pic>
        <p:nvPicPr>
          <p:cNvPr id="4" name="Picture 3" descr="A fire in the forest&#10;&#10;Description automatically generated">
            <a:extLst>
              <a:ext uri="{FF2B5EF4-FFF2-40B4-BE49-F238E27FC236}">
                <a16:creationId xmlns:a16="http://schemas.microsoft.com/office/drawing/2014/main" id="{C8EFC4E5-2961-A8DE-7BD8-86F1513C1D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92" y="2637776"/>
            <a:ext cx="2694347" cy="3486802"/>
          </a:xfrm>
          <a:prstGeom prst="rect">
            <a:avLst/>
          </a:prstGeom>
        </p:spPr>
      </p:pic>
      <p:pic>
        <p:nvPicPr>
          <p:cNvPr id="7" name="Picture 6" descr="A firefighter in a field&#10;&#10;Description automatically generated">
            <a:extLst>
              <a:ext uri="{FF2B5EF4-FFF2-40B4-BE49-F238E27FC236}">
                <a16:creationId xmlns:a16="http://schemas.microsoft.com/office/drawing/2014/main" id="{32DE603F-9FCF-7D8A-EE28-C3CBFDE7B5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8868" y="985520"/>
            <a:ext cx="5039360" cy="5039360"/>
          </a:xfrm>
          <a:prstGeom prst="rect">
            <a:avLst/>
          </a:prstGeom>
        </p:spPr>
      </p:pic>
    </p:spTree>
    <p:extLst>
      <p:ext uri="{BB962C8B-B14F-4D97-AF65-F5344CB8AC3E}">
        <p14:creationId xmlns:p14="http://schemas.microsoft.com/office/powerpoint/2010/main" val="2517033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with medium confidence">
            <a:extLst>
              <a:ext uri="{FF2B5EF4-FFF2-40B4-BE49-F238E27FC236}">
                <a16:creationId xmlns:a16="http://schemas.microsoft.com/office/drawing/2014/main" id="{8B8A1E91-A278-852F-0714-F3A3E9148C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913" y="700628"/>
            <a:ext cx="4097206" cy="2007630"/>
          </a:xfrm>
          <a:prstGeom prst="rect">
            <a:avLst/>
          </a:prstGeom>
        </p:spPr>
      </p:pic>
      <p:pic>
        <p:nvPicPr>
          <p:cNvPr id="5" name="Picture 4" descr="A cover of a book&#10;&#10;Description automatically generated">
            <a:extLst>
              <a:ext uri="{FF2B5EF4-FFF2-40B4-BE49-F238E27FC236}">
                <a16:creationId xmlns:a16="http://schemas.microsoft.com/office/drawing/2014/main" id="{1BC885FF-0389-0856-D6DE-422FD1ECEE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1356" y="342661"/>
            <a:ext cx="4771895" cy="6172677"/>
          </a:xfrm>
          <a:prstGeom prst="rect">
            <a:avLst/>
          </a:prstGeom>
        </p:spPr>
      </p:pic>
      <p:sp>
        <p:nvSpPr>
          <p:cNvPr id="6" name="TextBox 5">
            <a:extLst>
              <a:ext uri="{FF2B5EF4-FFF2-40B4-BE49-F238E27FC236}">
                <a16:creationId xmlns:a16="http://schemas.microsoft.com/office/drawing/2014/main" id="{AEB77C2F-457B-E5D9-963F-7A1EFF4EF347}"/>
              </a:ext>
            </a:extLst>
          </p:cNvPr>
          <p:cNvSpPr txBox="1"/>
          <p:nvPr/>
        </p:nvSpPr>
        <p:spPr>
          <a:xfrm>
            <a:off x="389467" y="3018051"/>
            <a:ext cx="5706533" cy="3139321"/>
          </a:xfrm>
          <a:prstGeom prst="rect">
            <a:avLst/>
          </a:prstGeom>
          <a:noFill/>
        </p:spPr>
        <p:txBody>
          <a:bodyPr wrap="square" rtlCol="0">
            <a:spAutoFit/>
          </a:bodyPr>
          <a:lstStyle/>
          <a:p>
            <a:r>
              <a:rPr lang="en-US" dirty="0"/>
              <a:t>When America’s Longleaf Restoration Initiative was first formed, the extent of longleaf pine forests had been greatly reduced with an estimated 3.4 million acres remaining. Through the collaborative restoration and conservation efforts of partners involved in America’s Longleaf, </a:t>
            </a:r>
            <a:r>
              <a:rPr lang="en-US" b="1" dirty="0"/>
              <a:t>that downward trend has been reversed and the current data indicate that the acreage of longleaf pine has increased to approximately 5.2 million acres</a:t>
            </a:r>
            <a:r>
              <a:rPr lang="en-US" dirty="0"/>
              <a:t>. This progress is encouraging, but there is still much work to be done to achieve the restoration goals outlined in this Conservation Plan. </a:t>
            </a:r>
          </a:p>
        </p:txBody>
      </p:sp>
    </p:spTree>
    <p:extLst>
      <p:ext uri="{BB962C8B-B14F-4D97-AF65-F5344CB8AC3E}">
        <p14:creationId xmlns:p14="http://schemas.microsoft.com/office/powerpoint/2010/main" val="2269930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5">
            <a:extLst>
              <a:ext uri="{FF2B5EF4-FFF2-40B4-BE49-F238E27FC236}">
                <a16:creationId xmlns:a16="http://schemas.microsoft.com/office/drawing/2014/main" id="{E72B3CC6-2D9A-F01E-0F29-7DF8417D772C}"/>
              </a:ext>
            </a:extLst>
          </p:cNvPr>
          <p:cNvSpPr txBox="1">
            <a:spLocks/>
          </p:cNvSpPr>
          <p:nvPr/>
        </p:nvSpPr>
        <p:spPr>
          <a:xfrm>
            <a:off x="755903" y="3399769"/>
            <a:ext cx="10640754" cy="3138000"/>
          </a:xfrm>
          <a:prstGeom prst="ellipse">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600" kern="1200" dirty="0">
                <a:solidFill>
                  <a:schemeClr val="tx2"/>
                </a:solidFill>
                <a:latin typeface="+mj-lt"/>
                <a:ea typeface="+mj-ea"/>
                <a:cs typeface="+mj-cs"/>
              </a:rPr>
              <a:t>North Carolina Longleaf Coalition</a:t>
            </a:r>
          </a:p>
          <a:p>
            <a:pPr algn="ctr">
              <a:spcAft>
                <a:spcPts val="600"/>
              </a:spcAft>
            </a:pPr>
            <a:endParaRPr lang="en-US" sz="3600" kern="1200" dirty="0">
              <a:solidFill>
                <a:schemeClr val="tx2"/>
              </a:solidFill>
              <a:latin typeface="+mj-lt"/>
              <a:ea typeface="+mj-ea"/>
              <a:cs typeface="+mj-cs"/>
            </a:endParaRPr>
          </a:p>
          <a:p>
            <a:pPr algn="ctr">
              <a:spcAft>
                <a:spcPts val="600"/>
              </a:spcAft>
            </a:pPr>
            <a:r>
              <a:rPr lang="en-US" sz="3600" kern="1200" dirty="0">
                <a:solidFill>
                  <a:schemeClr val="tx2"/>
                </a:solidFill>
                <a:latin typeface="+mj-lt"/>
                <a:ea typeface="+mj-ea"/>
                <a:cs typeface="+mj-cs"/>
              </a:rPr>
              <a:t>www.nclongleaf.org</a:t>
            </a:r>
          </a:p>
        </p:txBody>
      </p:sp>
      <p:grpSp>
        <p:nvGrpSpPr>
          <p:cNvPr id="34" name="Group 33">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35" name="Freeform: Shape 34">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8" name="Freeform: Shape 37">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Picture 2" descr="Text&#10;&#10;Description automatically generated">
            <a:extLst>
              <a:ext uri="{FF2B5EF4-FFF2-40B4-BE49-F238E27FC236}">
                <a16:creationId xmlns:a16="http://schemas.microsoft.com/office/drawing/2014/main" id="{3681BB86-695F-2E4A-07D1-8BDBE28973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4579" y="320231"/>
            <a:ext cx="4081390" cy="2836567"/>
          </a:xfrm>
          <a:prstGeom prst="rect">
            <a:avLst/>
          </a:prstGeom>
        </p:spPr>
      </p:pic>
      <p:grpSp>
        <p:nvGrpSpPr>
          <p:cNvPr id="40" name="Group 39">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41" name="Freeform: Shape 40">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44959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5">
            <a:extLst>
              <a:ext uri="{FF2B5EF4-FFF2-40B4-BE49-F238E27FC236}">
                <a16:creationId xmlns:a16="http://schemas.microsoft.com/office/drawing/2014/main" id="{E72B3CC6-2D9A-F01E-0F29-7DF8417D772C}"/>
              </a:ext>
            </a:extLst>
          </p:cNvPr>
          <p:cNvSpPr txBox="1">
            <a:spLocks/>
          </p:cNvSpPr>
          <p:nvPr/>
        </p:nvSpPr>
        <p:spPr>
          <a:xfrm>
            <a:off x="1669001" y="3399769"/>
            <a:ext cx="9727655" cy="2870927"/>
          </a:xfrm>
          <a:prstGeom prst="ellipse">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sz="2400" b="0" i="0" dirty="0">
                <a:solidFill>
                  <a:srgbClr val="333333"/>
                </a:solidFill>
                <a:effectLst/>
                <a:latin typeface="+mn-lt"/>
              </a:rPr>
              <a:t>The mission of the North Carolina Longleaf Coalition is to promote the maintenance and restoration of North Carolina’s longleaf pine ecosystem, including its cultural and economic values, by forming a collaborative network of diverse stakeholders to provide strategic leadership across the historic range while also supporting local restoration activities.</a:t>
            </a:r>
          </a:p>
        </p:txBody>
      </p:sp>
      <p:grpSp>
        <p:nvGrpSpPr>
          <p:cNvPr id="12" name="Group 11">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13" name="Freeform: Shape 12">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6" name="Freeform: Shape 15">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Picture 2" descr="Text&#10;&#10;Description automatically generated">
            <a:extLst>
              <a:ext uri="{FF2B5EF4-FFF2-40B4-BE49-F238E27FC236}">
                <a16:creationId xmlns:a16="http://schemas.microsoft.com/office/drawing/2014/main" id="{3681BB86-695F-2E4A-07D1-8BDBE28973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4579" y="320231"/>
            <a:ext cx="4081390" cy="2836567"/>
          </a:xfrm>
          <a:prstGeom prst="rect">
            <a:avLst/>
          </a:prstGeom>
        </p:spPr>
      </p:pic>
      <p:grpSp>
        <p:nvGrpSpPr>
          <p:cNvPr id="18" name="Group 17">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19" name="Freeform: Shape 18">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74669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E0311CE5-3D05-493E-B9D2-CF549DF73D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pic>
        <p:nvPicPr>
          <p:cNvPr id="4" name="Picture 3" descr="Diagram&#10;&#10;Description automatically generated">
            <a:extLst>
              <a:ext uri="{FF2B5EF4-FFF2-40B4-BE49-F238E27FC236}">
                <a16:creationId xmlns:a16="http://schemas.microsoft.com/office/drawing/2014/main" id="{199715C6-101B-175F-4801-50726CAB08AF}"/>
              </a:ext>
            </a:extLst>
          </p:cNvPr>
          <p:cNvPicPr>
            <a:picLocks noChangeAspect="1"/>
          </p:cNvPicPr>
          <p:nvPr/>
        </p:nvPicPr>
        <p:blipFill rotWithShape="1">
          <a:blip r:embed="rId2">
            <a:extLst>
              <a:ext uri="{28A0092B-C50C-407E-A947-70E740481C1C}">
                <a14:useLocalDpi xmlns:a14="http://schemas.microsoft.com/office/drawing/2010/main" val="0"/>
              </a:ext>
            </a:extLst>
          </a:blip>
          <a:srcRect t="8210" r="-2" b="9393"/>
          <a:stretch/>
        </p:blipFill>
        <p:spPr>
          <a:xfrm>
            <a:off x="5090160" y="1579956"/>
            <a:ext cx="7014858" cy="4739563"/>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23F72F6F-4E2E-8010-0B15-8A269DAC58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583" y="333474"/>
            <a:ext cx="5294716" cy="2594410"/>
          </a:xfrm>
          <a:prstGeom prst="rect">
            <a:avLst/>
          </a:prstGeom>
        </p:spPr>
      </p:pic>
    </p:spTree>
    <p:extLst>
      <p:ext uri="{BB962C8B-B14F-4D97-AF65-F5344CB8AC3E}">
        <p14:creationId xmlns:p14="http://schemas.microsoft.com/office/powerpoint/2010/main" val="2298565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5865A5-DA6A-0D9F-1179-D69CB72BBD3D}"/>
              </a:ext>
            </a:extLst>
          </p:cNvPr>
          <p:cNvSpPr>
            <a:spLocks noGrp="1"/>
          </p:cNvSpPr>
          <p:nvPr>
            <p:ph type="title"/>
          </p:nvPr>
        </p:nvSpPr>
        <p:spPr>
          <a:xfrm>
            <a:off x="640080" y="184805"/>
            <a:ext cx="10891520" cy="1505883"/>
          </a:xfrm>
          <a:prstGeom prst="ellipse">
            <a:avLst/>
          </a:prstGeom>
        </p:spPr>
        <p:txBody>
          <a:bodyPr anchor="ctr">
            <a:noAutofit/>
          </a:bodyPr>
          <a:lstStyle/>
          <a:p>
            <a:r>
              <a:rPr lang="en-US" dirty="0"/>
              <a:t>North Carolina Longleaf Coalition</a:t>
            </a:r>
          </a:p>
        </p:txBody>
      </p:sp>
      <p:pic>
        <p:nvPicPr>
          <p:cNvPr id="3" name="Picture 2" descr="Map&#10;&#10;Description automatically generated">
            <a:extLst>
              <a:ext uri="{FF2B5EF4-FFF2-40B4-BE49-F238E27FC236}">
                <a16:creationId xmlns:a16="http://schemas.microsoft.com/office/drawing/2014/main" id="{B5AB9009-BC31-0C1B-B9A0-FFC2766A41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685800"/>
            <a:ext cx="10972800" cy="5486400"/>
          </a:xfrm>
          <a:prstGeom prst="rect">
            <a:avLst/>
          </a:prstGeom>
        </p:spPr>
      </p:pic>
    </p:spTree>
    <p:extLst>
      <p:ext uri="{BB962C8B-B14F-4D97-AF65-F5344CB8AC3E}">
        <p14:creationId xmlns:p14="http://schemas.microsoft.com/office/powerpoint/2010/main" val="3094436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5">
            <a:extLst>
              <a:ext uri="{FF2B5EF4-FFF2-40B4-BE49-F238E27FC236}">
                <a16:creationId xmlns:a16="http://schemas.microsoft.com/office/drawing/2014/main" id="{E72B3CC6-2D9A-F01E-0F29-7DF8417D772C}"/>
              </a:ext>
            </a:extLst>
          </p:cNvPr>
          <p:cNvSpPr txBox="1">
            <a:spLocks/>
          </p:cNvSpPr>
          <p:nvPr/>
        </p:nvSpPr>
        <p:spPr>
          <a:xfrm>
            <a:off x="3009531" y="1191989"/>
            <a:ext cx="8458148" cy="4797004"/>
          </a:xfrm>
          <a:prstGeom prst="ellipse">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sz="2000" b="0" i="0" dirty="0">
                <a:solidFill>
                  <a:srgbClr val="333333"/>
                </a:solidFill>
                <a:effectLst/>
                <a:latin typeface="+mn-lt"/>
              </a:rPr>
              <a:t>Since 2013, the North Carolina Longleaf Coalition has recognized significant accomplishments to longleaf conservation efforts in North Carolina through the </a:t>
            </a:r>
            <a:r>
              <a:rPr lang="en-US" sz="2000" b="0" i="0" dirty="0" err="1">
                <a:solidFill>
                  <a:srgbClr val="333333"/>
                </a:solidFill>
                <a:effectLst/>
                <a:latin typeface="+mn-lt"/>
              </a:rPr>
              <a:t>Illustris</a:t>
            </a:r>
            <a:r>
              <a:rPr lang="en-US" sz="2000" b="0" i="0" dirty="0">
                <a:solidFill>
                  <a:srgbClr val="333333"/>
                </a:solidFill>
                <a:effectLst/>
                <a:latin typeface="+mn-lt"/>
              </a:rPr>
              <a:t> Palustris Award. This annual award is presented to an individual in recognition of outstanding contributions to promote the maintenance and restoration of North Carolina’s Longleaf Pine ecosystem. Qualified nominees have gone “above-and-beyond” in their longleaf efforts through leadership, advocacy, and outreach.</a:t>
            </a:r>
          </a:p>
          <a:p>
            <a:pPr algn="l"/>
            <a:endParaRPr lang="en-US" sz="2000" b="0" i="0" dirty="0">
              <a:solidFill>
                <a:srgbClr val="333333"/>
              </a:solidFill>
              <a:effectLst/>
              <a:latin typeface="+mn-lt"/>
            </a:endParaRPr>
          </a:p>
          <a:p>
            <a:pPr algn="l"/>
            <a:r>
              <a:rPr lang="en-US" sz="2000" b="0" i="0" dirty="0">
                <a:solidFill>
                  <a:srgbClr val="333333"/>
                </a:solidFill>
                <a:effectLst/>
                <a:latin typeface="+mn-lt"/>
              </a:rPr>
              <a:t>Honorees are recognized at an award ceremony with a certificate and inclusion on the </a:t>
            </a:r>
            <a:r>
              <a:rPr lang="en-US" sz="2000" b="0" i="0" dirty="0" err="1">
                <a:solidFill>
                  <a:srgbClr val="333333"/>
                </a:solidFill>
                <a:effectLst/>
                <a:latin typeface="+mn-lt"/>
              </a:rPr>
              <a:t>Illustris</a:t>
            </a:r>
            <a:r>
              <a:rPr lang="en-US" sz="2000" b="0" i="0" dirty="0">
                <a:solidFill>
                  <a:srgbClr val="333333"/>
                </a:solidFill>
                <a:effectLst/>
                <a:latin typeface="+mn-lt"/>
              </a:rPr>
              <a:t> Palustris Pine Cone Award.</a:t>
            </a:r>
          </a:p>
        </p:txBody>
      </p:sp>
      <p:grpSp>
        <p:nvGrpSpPr>
          <p:cNvPr id="12" name="Group 11">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13" name="Freeform: Shape 12">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6" name="Freeform: Shape 15">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Picture 2" descr="Text&#10;&#10;Description automatically generated">
            <a:extLst>
              <a:ext uri="{FF2B5EF4-FFF2-40B4-BE49-F238E27FC236}">
                <a16:creationId xmlns:a16="http://schemas.microsoft.com/office/drawing/2014/main" id="{3681BB86-695F-2E4A-07D1-8BDBE28973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3098" y="4784574"/>
            <a:ext cx="2601188" cy="1807826"/>
          </a:xfrm>
          <a:prstGeom prst="rect">
            <a:avLst/>
          </a:prstGeom>
        </p:spPr>
      </p:pic>
      <p:grpSp>
        <p:nvGrpSpPr>
          <p:cNvPr id="18" name="Group 17">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19" name="Freeform: Shape 18">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Pine cones in a forest&#10;&#10;Description automatically generated with low confidence">
            <a:extLst>
              <a:ext uri="{FF2B5EF4-FFF2-40B4-BE49-F238E27FC236}">
                <a16:creationId xmlns:a16="http://schemas.microsoft.com/office/drawing/2014/main" id="{B2B86ADC-5707-D3A2-D25F-893FE7EC96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42" y="177692"/>
            <a:ext cx="3810000" cy="2543175"/>
          </a:xfrm>
          <a:prstGeom prst="rect">
            <a:avLst/>
          </a:prstGeom>
        </p:spPr>
      </p:pic>
      <p:sp>
        <p:nvSpPr>
          <p:cNvPr id="6" name="TextBox 5">
            <a:extLst>
              <a:ext uri="{FF2B5EF4-FFF2-40B4-BE49-F238E27FC236}">
                <a16:creationId xmlns:a16="http://schemas.microsoft.com/office/drawing/2014/main" id="{E17A86BA-4D6D-7EB6-64F5-B2CA796DF636}"/>
              </a:ext>
            </a:extLst>
          </p:cNvPr>
          <p:cNvSpPr txBox="1"/>
          <p:nvPr/>
        </p:nvSpPr>
        <p:spPr>
          <a:xfrm>
            <a:off x="4276679" y="467286"/>
            <a:ext cx="4662996" cy="523220"/>
          </a:xfrm>
          <a:prstGeom prst="rect">
            <a:avLst/>
          </a:prstGeom>
          <a:noFill/>
        </p:spPr>
        <p:txBody>
          <a:bodyPr wrap="square" rtlCol="0">
            <a:spAutoFit/>
          </a:bodyPr>
          <a:lstStyle/>
          <a:p>
            <a:r>
              <a:rPr lang="en-US" sz="2800" b="1" dirty="0" err="1"/>
              <a:t>Illustris</a:t>
            </a:r>
            <a:r>
              <a:rPr lang="en-US" sz="2800" b="1" dirty="0"/>
              <a:t> Palustris Award</a:t>
            </a:r>
          </a:p>
        </p:txBody>
      </p:sp>
    </p:spTree>
    <p:extLst>
      <p:ext uri="{BB962C8B-B14F-4D97-AF65-F5344CB8AC3E}">
        <p14:creationId xmlns:p14="http://schemas.microsoft.com/office/powerpoint/2010/main" val="3182798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5">
            <a:extLst>
              <a:ext uri="{FF2B5EF4-FFF2-40B4-BE49-F238E27FC236}">
                <a16:creationId xmlns:a16="http://schemas.microsoft.com/office/drawing/2014/main" id="{E72B3CC6-2D9A-F01E-0F29-7DF8417D772C}"/>
              </a:ext>
            </a:extLst>
          </p:cNvPr>
          <p:cNvSpPr txBox="1">
            <a:spLocks/>
          </p:cNvSpPr>
          <p:nvPr/>
        </p:nvSpPr>
        <p:spPr>
          <a:xfrm>
            <a:off x="2197434" y="1024039"/>
            <a:ext cx="7661429" cy="3384289"/>
          </a:xfrm>
          <a:prstGeom prst="ellipse">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sz="2000" dirty="0">
                <a:effectLst/>
                <a:latin typeface="Calibri" panose="020F0502020204030204" pitchFamily="34" charset="0"/>
                <a:ea typeface="Times New Roman" panose="02020603050405020304" pitchFamily="18" charset="0"/>
              </a:rPr>
              <a:t>Longleaf Honor Roll: NC Longleaf Honor Roll Program recognizes landowners who are working to improve stands and balance all the values of a longleaf forest – wood products, wildlife habitat, recreation and aesthetics. </a:t>
            </a:r>
          </a:p>
          <a:p>
            <a:pPr algn="l"/>
            <a:endParaRPr lang="en-US" sz="2000" dirty="0">
              <a:latin typeface="Calibri" panose="020F0502020204030204" pitchFamily="34" charset="0"/>
              <a:ea typeface="Times New Roman" panose="02020603050405020304" pitchFamily="18" charset="0"/>
            </a:endParaRPr>
          </a:p>
          <a:p>
            <a:pPr algn="l"/>
            <a:r>
              <a:rPr lang="en-US" sz="2000" dirty="0">
                <a:latin typeface="Calibri" panose="020F0502020204030204" pitchFamily="34" charset="0"/>
                <a:ea typeface="Times New Roman" panose="02020603050405020304" pitchFamily="18" charset="0"/>
              </a:rPr>
              <a:t>To date there have been 24 lando</a:t>
            </a:r>
            <a:r>
              <a:rPr lang="en-US" sz="2000" dirty="0">
                <a:effectLst/>
                <a:latin typeface="Calibri" panose="020F0502020204030204" pitchFamily="34" charset="0"/>
                <a:ea typeface="Times New Roman" panose="02020603050405020304" pitchFamily="18" charset="0"/>
              </a:rPr>
              <a:t>wner recognitions in 12 counties across the longleaf range.</a:t>
            </a:r>
            <a:endParaRPr lang="en-US" sz="2000" b="0" i="0" dirty="0">
              <a:solidFill>
                <a:srgbClr val="333333"/>
              </a:solidFill>
              <a:effectLst/>
              <a:latin typeface="+mn-lt"/>
            </a:endParaRPr>
          </a:p>
        </p:txBody>
      </p:sp>
      <p:grpSp>
        <p:nvGrpSpPr>
          <p:cNvPr id="12" name="Group 11">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13" name="Freeform: Shape 12">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6" name="Freeform: Shape 15">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Picture 2" descr="Text&#10;&#10;Description automatically generated">
            <a:extLst>
              <a:ext uri="{FF2B5EF4-FFF2-40B4-BE49-F238E27FC236}">
                <a16:creationId xmlns:a16="http://schemas.microsoft.com/office/drawing/2014/main" id="{3681BB86-695F-2E4A-07D1-8BDBE28973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2946" y="4939862"/>
            <a:ext cx="2601188" cy="1807826"/>
          </a:xfrm>
          <a:prstGeom prst="rect">
            <a:avLst/>
          </a:prstGeom>
        </p:spPr>
      </p:pic>
      <p:grpSp>
        <p:nvGrpSpPr>
          <p:cNvPr id="18" name="Group 17">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19" name="Freeform: Shape 18">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E17A86BA-4D6D-7EB6-64F5-B2CA796DF636}"/>
              </a:ext>
            </a:extLst>
          </p:cNvPr>
          <p:cNvSpPr txBox="1"/>
          <p:nvPr/>
        </p:nvSpPr>
        <p:spPr>
          <a:xfrm>
            <a:off x="4276679" y="467286"/>
            <a:ext cx="4662996" cy="523220"/>
          </a:xfrm>
          <a:prstGeom prst="rect">
            <a:avLst/>
          </a:prstGeom>
          <a:noFill/>
        </p:spPr>
        <p:txBody>
          <a:bodyPr wrap="square" rtlCol="0">
            <a:spAutoFit/>
          </a:bodyPr>
          <a:lstStyle/>
          <a:p>
            <a:r>
              <a:rPr lang="en-US" sz="2800" b="1" dirty="0"/>
              <a:t>Longleaf Honor Roll</a:t>
            </a:r>
          </a:p>
        </p:txBody>
      </p:sp>
      <p:pic>
        <p:nvPicPr>
          <p:cNvPr id="7" name="Picture 6" descr="A group of people holding certificates&#10;&#10;Description automatically generated with medium confidence">
            <a:extLst>
              <a:ext uri="{FF2B5EF4-FFF2-40B4-BE49-F238E27FC236}">
                <a16:creationId xmlns:a16="http://schemas.microsoft.com/office/drawing/2014/main" id="{80C1A5A6-2AE1-1D3E-250C-43B67C22EB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846" y="102255"/>
            <a:ext cx="2863742" cy="2179468"/>
          </a:xfrm>
          <a:prstGeom prst="rect">
            <a:avLst/>
          </a:prstGeom>
        </p:spPr>
      </p:pic>
      <p:pic>
        <p:nvPicPr>
          <p:cNvPr id="11" name="Picture 10" descr="A group of people standing in a field&#10;&#10;Description automatically generated with medium confidence">
            <a:extLst>
              <a:ext uri="{FF2B5EF4-FFF2-40B4-BE49-F238E27FC236}">
                <a16:creationId xmlns:a16="http://schemas.microsoft.com/office/drawing/2014/main" id="{41BA7D41-ACCC-6BA9-5C29-93CDD356BA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9126" y="102255"/>
            <a:ext cx="3038028" cy="1874602"/>
          </a:xfrm>
          <a:prstGeom prst="rect">
            <a:avLst/>
          </a:prstGeom>
        </p:spPr>
      </p:pic>
      <p:pic>
        <p:nvPicPr>
          <p:cNvPr id="23" name="Picture 22" descr="A group of people holding certificates&#10;&#10;Description automatically generated with medium confidence">
            <a:extLst>
              <a:ext uri="{FF2B5EF4-FFF2-40B4-BE49-F238E27FC236}">
                <a16:creationId xmlns:a16="http://schemas.microsoft.com/office/drawing/2014/main" id="{35B4E3B4-8931-D28E-7787-019FDD4A44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9126" y="2395629"/>
            <a:ext cx="3108828" cy="2365993"/>
          </a:xfrm>
          <a:prstGeom prst="rect">
            <a:avLst/>
          </a:prstGeom>
        </p:spPr>
      </p:pic>
      <p:pic>
        <p:nvPicPr>
          <p:cNvPr id="25" name="Picture 24" descr="A group of people posing for a photo&#10;&#10;Description automatically generated">
            <a:extLst>
              <a:ext uri="{FF2B5EF4-FFF2-40B4-BE49-F238E27FC236}">
                <a16:creationId xmlns:a16="http://schemas.microsoft.com/office/drawing/2014/main" id="{4976A03F-D3F4-B089-7DDD-B5F7CF4072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193" y="4220624"/>
            <a:ext cx="4108483" cy="2535121"/>
          </a:xfrm>
          <a:prstGeom prst="rect">
            <a:avLst/>
          </a:prstGeom>
        </p:spPr>
      </p:pic>
      <p:pic>
        <p:nvPicPr>
          <p:cNvPr id="27" name="Picture 26" descr="A group of people standing in a forest&#10;&#10;Description automatically generated with low confidence">
            <a:extLst>
              <a:ext uri="{FF2B5EF4-FFF2-40B4-BE49-F238E27FC236}">
                <a16:creationId xmlns:a16="http://schemas.microsoft.com/office/drawing/2014/main" id="{4E7644A9-8D87-72F1-FBE7-4317E0C96B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79977" y="4220624"/>
            <a:ext cx="4108483" cy="2535121"/>
          </a:xfrm>
          <a:prstGeom prst="rect">
            <a:avLst/>
          </a:prstGeom>
        </p:spPr>
      </p:pic>
    </p:spTree>
    <p:extLst>
      <p:ext uri="{BB962C8B-B14F-4D97-AF65-F5344CB8AC3E}">
        <p14:creationId xmlns:p14="http://schemas.microsoft.com/office/powerpoint/2010/main" val="3776653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5">
            <a:extLst>
              <a:ext uri="{FF2B5EF4-FFF2-40B4-BE49-F238E27FC236}">
                <a16:creationId xmlns:a16="http://schemas.microsoft.com/office/drawing/2014/main" id="{E72B3CC6-2D9A-F01E-0F29-7DF8417D772C}"/>
              </a:ext>
            </a:extLst>
          </p:cNvPr>
          <p:cNvSpPr txBox="1">
            <a:spLocks/>
          </p:cNvSpPr>
          <p:nvPr/>
        </p:nvSpPr>
        <p:spPr>
          <a:xfrm>
            <a:off x="1669001" y="3399769"/>
            <a:ext cx="9727655" cy="2870927"/>
          </a:xfrm>
          <a:prstGeom prst="ellipse">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R="0" lvl="0">
              <a:spcBef>
                <a:spcPts val="0"/>
              </a:spcBef>
              <a:spcAft>
                <a:spcPts val="0"/>
              </a:spcAft>
            </a:pPr>
            <a:endParaRPr lang="en-US" sz="2400" dirty="0">
              <a:effectLst/>
              <a:latin typeface="Calibri" panose="020F0502020204030204" pitchFamily="34" charset="0"/>
              <a:ea typeface="Calibri" panose="020F0502020204030204" pitchFamily="34" charset="0"/>
            </a:endParaRPr>
          </a:p>
        </p:txBody>
      </p:sp>
      <p:grpSp>
        <p:nvGrpSpPr>
          <p:cNvPr id="12" name="Group 11">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13" name="Freeform: Shape 12">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6" name="Freeform: Shape 15">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Picture 2" descr="Text&#10;&#10;Description automatically generated">
            <a:extLst>
              <a:ext uri="{FF2B5EF4-FFF2-40B4-BE49-F238E27FC236}">
                <a16:creationId xmlns:a16="http://schemas.microsoft.com/office/drawing/2014/main" id="{3681BB86-695F-2E4A-07D1-8BDBE28973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4968" y="227516"/>
            <a:ext cx="4081390" cy="2836567"/>
          </a:xfrm>
          <a:prstGeom prst="rect">
            <a:avLst/>
          </a:prstGeom>
        </p:spPr>
      </p:pic>
      <p:grpSp>
        <p:nvGrpSpPr>
          <p:cNvPr id="18" name="Group 17">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19" name="Freeform: Shape 18">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1">
            <a:extLst>
              <a:ext uri="{FF2B5EF4-FFF2-40B4-BE49-F238E27FC236}">
                <a16:creationId xmlns:a16="http://schemas.microsoft.com/office/drawing/2014/main" id="{68E70D6E-62BB-72E4-654C-41FB9A7ED835}"/>
              </a:ext>
            </a:extLst>
          </p:cNvPr>
          <p:cNvSpPr>
            <a:spLocks noChangeArrowheads="1"/>
          </p:cNvSpPr>
          <p:nvPr/>
        </p:nvSpPr>
        <p:spPr bwMode="auto">
          <a:xfrm>
            <a:off x="3363233" y="3481001"/>
            <a:ext cx="8033423"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1" u="none" strike="noStrike" cap="none" normalizeH="0" baseline="0" dirty="0">
                <a:ln>
                  <a:noFill/>
                </a:ln>
                <a:solidFill>
                  <a:srgbClr val="212529"/>
                </a:solidFill>
                <a:effectLst/>
                <a:ea typeface="Calibri" panose="020F0502020204030204" pitchFamily="34" charset="0"/>
                <a:cs typeface="Segoe UI" panose="020B0502040204020203" pitchFamily="34" charset="0"/>
              </a:rPr>
              <a:t>Longleaf for All</a:t>
            </a:r>
            <a:r>
              <a:rPr kumimoji="0" lang="en-US" altLang="en-US" sz="2000" b="0" i="0" u="none" strike="noStrike" cap="none" normalizeH="0" baseline="0" dirty="0">
                <a:ln>
                  <a:noFill/>
                </a:ln>
                <a:solidFill>
                  <a:srgbClr val="212529"/>
                </a:solidFill>
                <a:effectLst/>
                <a:ea typeface="Calibri" panose="020F0502020204030204" pitchFamily="34" charset="0"/>
                <a:cs typeface="Segoe UI" panose="020B0502040204020203" pitchFamily="34" charset="0"/>
              </a:rPr>
              <a:t> works to increase minority participation in forestry-related programs, practices, and activities, and help landowners reap the economic, ecological, and cultural benefits of owning forested land.  </a:t>
            </a:r>
            <a:endParaRPr kumimoji="0" lang="en-US" altLang="en-US" sz="2000" b="0" i="0" u="none" strike="noStrike" cap="none" normalizeH="0" baseline="0" dirty="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2000" b="0" i="0" u="none" strike="noStrike" cap="none" normalizeH="0" baseline="0" dirty="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rgbClr val="212529"/>
                </a:solidFill>
                <a:effectLst/>
                <a:ea typeface="Calibri" panose="020F0502020204030204" pitchFamily="34" charset="0"/>
                <a:cs typeface="Segoe UI" panose="020B0502040204020203" pitchFamily="34" charset="0"/>
              </a:rPr>
              <a:t>This group identified challenges facing minority landowners and professionals, as well as recommendations and networks that have led to potential on-the-ground results through the development of demonstration projects, including the Hoke Community Forest in North Carolina.</a:t>
            </a:r>
            <a:r>
              <a:rPr kumimoji="0" lang="en-US" altLang="en-US" sz="2000" b="0" i="0" u="none" strike="noStrike" cap="none" normalizeH="0" baseline="0" dirty="0">
                <a:ln>
                  <a:noFill/>
                </a:ln>
                <a:solidFill>
                  <a:srgbClr val="000000"/>
                </a:solidFill>
                <a:effectLst/>
                <a:ea typeface="Calibri" panose="020F05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descr="Text&#10;&#10;Description automatically generated with medium confidence">
            <a:extLst>
              <a:ext uri="{FF2B5EF4-FFF2-40B4-BE49-F238E27FC236}">
                <a16:creationId xmlns:a16="http://schemas.microsoft.com/office/drawing/2014/main" id="{03B50AE1-F2C7-459B-D4F8-442A1EDE29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821" y="227516"/>
            <a:ext cx="4097206" cy="2007630"/>
          </a:xfrm>
          <a:prstGeom prst="rect">
            <a:avLst/>
          </a:prstGeom>
        </p:spPr>
      </p:pic>
    </p:spTree>
    <p:extLst>
      <p:ext uri="{BB962C8B-B14F-4D97-AF65-F5344CB8AC3E}">
        <p14:creationId xmlns:p14="http://schemas.microsoft.com/office/powerpoint/2010/main" val="1209999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5">
            <a:extLst>
              <a:ext uri="{FF2B5EF4-FFF2-40B4-BE49-F238E27FC236}">
                <a16:creationId xmlns:a16="http://schemas.microsoft.com/office/drawing/2014/main" id="{E72B3CC6-2D9A-F01E-0F29-7DF8417D772C}"/>
              </a:ext>
            </a:extLst>
          </p:cNvPr>
          <p:cNvSpPr txBox="1">
            <a:spLocks/>
          </p:cNvSpPr>
          <p:nvPr/>
        </p:nvSpPr>
        <p:spPr>
          <a:xfrm>
            <a:off x="1857293" y="3813129"/>
            <a:ext cx="9957161" cy="997085"/>
          </a:xfrm>
          <a:prstGeom prst="ellipse">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R="0" lvl="0">
              <a:spcBef>
                <a:spcPts val="0"/>
              </a:spcBef>
              <a:spcAft>
                <a:spcPts val="0"/>
              </a:spcAft>
            </a:pPr>
            <a:r>
              <a:rPr lang="en-US" sz="2000" dirty="0">
                <a:effectLst/>
                <a:latin typeface="Calibri" panose="020F0502020204030204" pitchFamily="34" charset="0"/>
                <a:ea typeface="Times New Roman" panose="02020603050405020304" pitchFamily="18" charset="0"/>
              </a:rPr>
              <a:t>Fire in the Pines scheduled for Oct. 5, 2024 at </a:t>
            </a:r>
            <a:r>
              <a:rPr lang="en-US" sz="2000" dirty="0" err="1">
                <a:effectLst/>
                <a:latin typeface="Calibri" panose="020F0502020204030204" pitchFamily="34" charset="0"/>
                <a:ea typeface="Times New Roman" panose="02020603050405020304" pitchFamily="18" charset="0"/>
              </a:rPr>
              <a:t>Halyburton</a:t>
            </a:r>
            <a:r>
              <a:rPr lang="en-US" sz="2000" dirty="0">
                <a:effectLst/>
                <a:latin typeface="Calibri" panose="020F0502020204030204" pitchFamily="34" charset="0"/>
                <a:ea typeface="Times New Roman" panose="02020603050405020304" pitchFamily="18" charset="0"/>
              </a:rPr>
              <a:t> Park in Wilmington. Flytraps, Fire, Family and Fun!</a:t>
            </a:r>
          </a:p>
          <a:p>
            <a:pPr marR="0" lvl="0">
              <a:spcBef>
                <a:spcPts val="0"/>
              </a:spcBef>
              <a:spcAft>
                <a:spcPts val="0"/>
              </a:spcAft>
            </a:pPr>
            <a:endParaRPr lang="en-US" sz="2000" dirty="0">
              <a:latin typeface="Calibri" panose="020F0502020204030204" pitchFamily="34" charset="0"/>
              <a:ea typeface="Calibri" panose="020F0502020204030204" pitchFamily="34" charset="0"/>
            </a:endParaRPr>
          </a:p>
          <a:p>
            <a:pPr marR="0" lvl="0">
              <a:spcBef>
                <a:spcPts val="0"/>
              </a:spcBef>
              <a:spcAft>
                <a:spcPts val="0"/>
              </a:spcAft>
            </a:pPr>
            <a:endParaRPr lang="en-US" sz="2000" dirty="0">
              <a:effectLst/>
              <a:latin typeface="Calibri" panose="020F0502020204030204" pitchFamily="34" charset="0"/>
              <a:ea typeface="Calibri" panose="020F0502020204030204" pitchFamily="34" charset="0"/>
            </a:endParaRPr>
          </a:p>
        </p:txBody>
      </p:sp>
      <p:grpSp>
        <p:nvGrpSpPr>
          <p:cNvPr id="12" name="Group 11">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13" name="Freeform: Shape 12">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6" name="Freeform: Shape 15">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19" name="Freeform: Shape 18">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2">
            <a:extLst>
              <a:ext uri="{FF2B5EF4-FFF2-40B4-BE49-F238E27FC236}">
                <a16:creationId xmlns:a16="http://schemas.microsoft.com/office/drawing/2014/main" id="{BDF37B7B-805B-9184-2685-C22A389464FB}"/>
              </a:ext>
            </a:extLst>
          </p:cNvPr>
          <p:cNvSpPr>
            <a:spLocks noChangeArrowheads="1"/>
          </p:cNvSpPr>
          <p:nvPr/>
        </p:nvSpPr>
        <p:spPr bwMode="auto">
          <a:xfrm>
            <a:off x="2169269" y="363027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a:hlinkClick r:id="rId2"/>
            <a:extLst>
              <a:ext uri="{FF2B5EF4-FFF2-40B4-BE49-F238E27FC236}">
                <a16:creationId xmlns:a16="http://schemas.microsoft.com/office/drawing/2014/main" id="{7FE86793-DF58-5482-8486-ECB89552B652}"/>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363233" y="4390482"/>
            <a:ext cx="4762500" cy="18589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ext&#10;&#10;Description automatically generated with medium confidence">
            <a:extLst>
              <a:ext uri="{FF2B5EF4-FFF2-40B4-BE49-F238E27FC236}">
                <a16:creationId xmlns:a16="http://schemas.microsoft.com/office/drawing/2014/main" id="{261D639B-1509-41B5-711B-84C7C01486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821" y="227516"/>
            <a:ext cx="4097206" cy="2007630"/>
          </a:xfrm>
          <a:prstGeom prst="rect">
            <a:avLst/>
          </a:prstGeom>
        </p:spPr>
      </p:pic>
      <p:pic>
        <p:nvPicPr>
          <p:cNvPr id="6" name="Picture 5" descr="Text&#10;&#10;Description automatically generated">
            <a:extLst>
              <a:ext uri="{FF2B5EF4-FFF2-40B4-BE49-F238E27FC236}">
                <a16:creationId xmlns:a16="http://schemas.microsoft.com/office/drawing/2014/main" id="{127DBB91-B629-89E2-1E41-CB09E93AA9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4968" y="227516"/>
            <a:ext cx="4081390" cy="2836567"/>
          </a:xfrm>
          <a:prstGeom prst="rect">
            <a:avLst/>
          </a:prstGeom>
        </p:spPr>
      </p:pic>
    </p:spTree>
    <p:extLst>
      <p:ext uri="{BB962C8B-B14F-4D97-AF65-F5344CB8AC3E}">
        <p14:creationId xmlns:p14="http://schemas.microsoft.com/office/powerpoint/2010/main" val="2733100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5">
            <a:extLst>
              <a:ext uri="{FF2B5EF4-FFF2-40B4-BE49-F238E27FC236}">
                <a16:creationId xmlns:a16="http://schemas.microsoft.com/office/drawing/2014/main" id="{E72B3CC6-2D9A-F01E-0F29-7DF8417D772C}"/>
              </a:ext>
            </a:extLst>
          </p:cNvPr>
          <p:cNvSpPr txBox="1">
            <a:spLocks/>
          </p:cNvSpPr>
          <p:nvPr/>
        </p:nvSpPr>
        <p:spPr>
          <a:xfrm>
            <a:off x="1689178" y="3571935"/>
            <a:ext cx="9957161" cy="2870927"/>
          </a:xfrm>
          <a:prstGeom prst="ellipse">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marR="0" lvl="0" indent="-342900">
              <a:spcBef>
                <a:spcPts val="0"/>
              </a:spcBef>
              <a:spcAft>
                <a:spcPts val="0"/>
              </a:spcAft>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rPr>
              <a:t>2023 ALRI Range-wide Longleaf Accomplishment Report was released this week. Thanks to the work of so many amazing and motivated partners, 2023 was another record year for prescribed burning in longleaf!</a:t>
            </a:r>
          </a:p>
          <a:p>
            <a:pPr marL="342900" marR="0" lvl="0" indent="-342900">
              <a:spcBef>
                <a:spcPts val="0"/>
              </a:spcBef>
              <a:spcAft>
                <a:spcPts val="0"/>
              </a:spcAft>
              <a:buFont typeface="Arial" panose="020B0604020202020204" pitchFamily="34" charset="0"/>
              <a:buChar char="•"/>
            </a:pPr>
            <a:endParaRPr lang="en-US" sz="2000" dirty="0">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rPr>
              <a:t>In 2023, North Carolinians established 9,385 acres of longleaf forests, used prescribed fire to manage nearly 102,000 acres of longleaf, and protected over 6,400 acres of longleaf through acquisition and/or conservation easement. </a:t>
            </a:r>
            <a:endParaRPr lang="en-US" sz="2000" dirty="0">
              <a:effectLst/>
              <a:latin typeface="Calibri" panose="020F0502020204030204" pitchFamily="34" charset="0"/>
              <a:ea typeface="Calibri" panose="020F0502020204030204" pitchFamily="34" charset="0"/>
            </a:endParaRPr>
          </a:p>
        </p:txBody>
      </p:sp>
      <p:grpSp>
        <p:nvGrpSpPr>
          <p:cNvPr id="12" name="Group 11">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13" name="Freeform: Shape 12">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6" name="Freeform: Shape 15">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19" name="Freeform: Shape 18">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Text&#10;&#10;Description automatically generated with medium confidence">
            <a:extLst>
              <a:ext uri="{FF2B5EF4-FFF2-40B4-BE49-F238E27FC236}">
                <a16:creationId xmlns:a16="http://schemas.microsoft.com/office/drawing/2014/main" id="{E4A199A9-EA69-9C2B-1675-CC5C69676C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821" y="227516"/>
            <a:ext cx="4097206" cy="2007630"/>
          </a:xfrm>
          <a:prstGeom prst="rect">
            <a:avLst/>
          </a:prstGeom>
        </p:spPr>
      </p:pic>
      <p:pic>
        <p:nvPicPr>
          <p:cNvPr id="5" name="Picture 4" descr="Text&#10;&#10;Description automatically generated">
            <a:extLst>
              <a:ext uri="{FF2B5EF4-FFF2-40B4-BE49-F238E27FC236}">
                <a16:creationId xmlns:a16="http://schemas.microsoft.com/office/drawing/2014/main" id="{C4907E92-A2AC-78A5-4035-872E326E26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4968" y="227516"/>
            <a:ext cx="4081390" cy="2836567"/>
          </a:xfrm>
          <a:prstGeom prst="rect">
            <a:avLst/>
          </a:prstGeom>
        </p:spPr>
      </p:pic>
    </p:spTree>
    <p:extLst>
      <p:ext uri="{BB962C8B-B14F-4D97-AF65-F5344CB8AC3E}">
        <p14:creationId xmlns:p14="http://schemas.microsoft.com/office/powerpoint/2010/main" val="41189228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505</TotalTime>
  <Words>519</Words>
  <Application>Microsoft Office PowerPoint</Application>
  <PresentationFormat>Widescreen</PresentationFormat>
  <Paragraphs>28</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-apple-system</vt:lpstr>
      <vt:lpstr>Arial</vt:lpstr>
      <vt:lpstr>Calibri</vt:lpstr>
      <vt:lpstr>Calibri Light</vt:lpstr>
      <vt:lpstr>Office Theme</vt:lpstr>
      <vt:lpstr>PowerPoint Presentation</vt:lpstr>
      <vt:lpstr>PowerPoint Presentation</vt:lpstr>
      <vt:lpstr>PowerPoint Presentation</vt:lpstr>
      <vt:lpstr>North Carolina Longleaf Coalition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 Carolina Longleaf Coalition</dc:title>
  <dc:creator>Miller, Susan - FS, NC</dc:creator>
  <cp:lastModifiedBy>Miller, Susan - FS</cp:lastModifiedBy>
  <cp:revision>11</cp:revision>
  <dcterms:created xsi:type="dcterms:W3CDTF">2023-09-19T21:33:24Z</dcterms:created>
  <dcterms:modified xsi:type="dcterms:W3CDTF">2024-06-12T12:44:01Z</dcterms:modified>
</cp:coreProperties>
</file>