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76" r:id="rId6"/>
    <p:sldId id="278" r:id="rId7"/>
    <p:sldId id="264" r:id="rId8"/>
    <p:sldId id="265" r:id="rId9"/>
    <p:sldId id="266" r:id="rId10"/>
    <p:sldId id="272" r:id="rId11"/>
    <p:sldId id="267" r:id="rId12"/>
    <p:sldId id="270" r:id="rId13"/>
    <p:sldId id="259" r:id="rId14"/>
    <p:sldId id="271" r:id="rId15"/>
    <p:sldId id="275" r:id="rId16"/>
    <p:sldId id="274" r:id="rId17"/>
    <p:sldId id="268" r:id="rId18"/>
    <p:sldId id="273" r:id="rId19"/>
    <p:sldId id="269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141-6531-41A1-A48B-9385C11AA89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0FD4-3A8A-403B-A441-DA102E84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5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141-6531-41A1-A48B-9385C11AA89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0FD4-3A8A-403B-A441-DA102E84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141-6531-41A1-A48B-9385C11AA89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0FD4-3A8A-403B-A441-DA102E84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1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141-6531-41A1-A48B-9385C11AA89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0FD4-3A8A-403B-A441-DA102E84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141-6531-41A1-A48B-9385C11AA89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0FD4-3A8A-403B-A441-DA102E84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6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141-6531-41A1-A48B-9385C11AA89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0FD4-3A8A-403B-A441-DA102E84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9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141-6531-41A1-A48B-9385C11AA89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0FD4-3A8A-403B-A441-DA102E84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5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141-6531-41A1-A48B-9385C11AA89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0FD4-3A8A-403B-A441-DA102E84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6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141-6531-41A1-A48B-9385C11AA89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0FD4-3A8A-403B-A441-DA102E84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2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141-6531-41A1-A48B-9385C11AA89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0FD4-3A8A-403B-A441-DA102E84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1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A141-6531-41A1-A48B-9385C11AA89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0FD4-3A8A-403B-A441-DA102E84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5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CA141-6531-41A1-A48B-9385C11AA89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40FD4-3A8A-403B-A441-DA102E84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5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Reserve Design Working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mmoskwik\Desktop\LL_p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324"/>
            <a:ext cx="8554121" cy="63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8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F:\RC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" y="999565"/>
            <a:ext cx="898807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01928" y="542365"/>
            <a:ext cx="1447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RCW Nesting Habitat (ha)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Planning -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Prioritize regions/parcels for conservation action or management</a:t>
            </a:r>
          </a:p>
          <a:p>
            <a:endParaRPr lang="en-US" dirty="0"/>
          </a:p>
          <a:p>
            <a:r>
              <a:rPr lang="en-US" dirty="0" smtClean="0"/>
              <a:t>Identify corridors for key or a suite of species</a:t>
            </a:r>
          </a:p>
          <a:p>
            <a:endParaRPr lang="en-US" dirty="0"/>
          </a:p>
          <a:p>
            <a:r>
              <a:rPr lang="en-US" dirty="0" smtClean="0"/>
              <a:t>State-and-transition model to examination effectiveness of specific conservation strategies*</a:t>
            </a:r>
          </a:p>
          <a:p>
            <a:endParaRPr lang="en-US" dirty="0"/>
          </a:p>
          <a:p>
            <a:r>
              <a:rPr lang="en-US" dirty="0" smtClean="0"/>
              <a:t>Other ideas?</a:t>
            </a:r>
          </a:p>
        </p:txBody>
      </p:sp>
    </p:spTree>
    <p:extLst>
      <p:ext uri="{BB962C8B-B14F-4D97-AF65-F5344CB8AC3E}">
        <p14:creationId xmlns:p14="http://schemas.microsoft.com/office/powerpoint/2010/main" val="31034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Habitat usage for pine barrens tree frog</a:t>
            </a:r>
          </a:p>
          <a:p>
            <a:endParaRPr lang="en-US" dirty="0" smtClean="0"/>
          </a:p>
          <a:p>
            <a:r>
              <a:rPr lang="en-US" dirty="0" smtClean="0"/>
              <a:t>Gopher frog captive breeding program</a:t>
            </a:r>
          </a:p>
          <a:p>
            <a:endParaRPr lang="en-US" dirty="0" smtClean="0"/>
          </a:p>
          <a:p>
            <a:r>
              <a:rPr lang="en-US" dirty="0" smtClean="0"/>
              <a:t>Relative importance of climate, habitat, and connectivity to amphibian population persistence</a:t>
            </a:r>
          </a:p>
          <a:p>
            <a:endParaRPr lang="en-US" dirty="0"/>
          </a:p>
          <a:p>
            <a:r>
              <a:rPr lang="en-US" dirty="0" smtClean="0"/>
              <a:t>Continuing research on St. Francis satyr</a:t>
            </a:r>
          </a:p>
          <a:p>
            <a:endParaRPr lang="en-US" dirty="0"/>
          </a:p>
          <a:p>
            <a:r>
              <a:rPr lang="en-US" dirty="0" smtClean="0"/>
              <a:t>Box turtle telemetry study at Weymouth Woods State Park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Partner with local universities/institutions</a:t>
            </a:r>
          </a:p>
          <a:p>
            <a:pPr lvl="1"/>
            <a:r>
              <a:rPr lang="en-US" dirty="0" smtClean="0"/>
              <a:t>UNC Pembroke (chicken turtle)</a:t>
            </a:r>
          </a:p>
          <a:p>
            <a:pPr lvl="1"/>
            <a:r>
              <a:rPr lang="en-US" dirty="0" smtClean="0"/>
              <a:t>Additional institutions could be contacted for interest</a:t>
            </a:r>
          </a:p>
          <a:p>
            <a:pPr lvl="1"/>
            <a:endParaRPr lang="en-US" dirty="0"/>
          </a:p>
          <a:p>
            <a:r>
              <a:rPr lang="en-US" dirty="0" smtClean="0"/>
              <a:t>Specific ideas</a:t>
            </a:r>
          </a:p>
          <a:p>
            <a:pPr lvl="1"/>
            <a:r>
              <a:rPr lang="en-US" dirty="0" smtClean="0"/>
              <a:t>Effects of fire seasonality on amphibians </a:t>
            </a:r>
            <a:r>
              <a:rPr lang="en-US" dirty="0" smtClean="0"/>
              <a:t>populations</a:t>
            </a:r>
            <a:endParaRPr lang="en-US" dirty="0" smtClean="0"/>
          </a:p>
          <a:p>
            <a:pPr lvl="1"/>
            <a:r>
              <a:rPr lang="en-US" dirty="0" smtClean="0"/>
              <a:t>Develop and ground-truth LIDAR model to understand forest structure across the </a:t>
            </a:r>
            <a:r>
              <a:rPr lang="en-US" dirty="0" smtClean="0"/>
              <a:t>landscape</a:t>
            </a:r>
            <a:endParaRPr lang="en-US" dirty="0" smtClean="0"/>
          </a:p>
          <a:p>
            <a:pPr lvl="1"/>
            <a:r>
              <a:rPr lang="en-US" dirty="0" smtClean="0"/>
              <a:t>Examine the potential threat of specific exotic species</a:t>
            </a:r>
          </a:p>
          <a:p>
            <a:pPr lvl="1"/>
            <a:r>
              <a:rPr lang="en-US" dirty="0" smtClean="0"/>
              <a:t>Identify potential shifts in species’ ranges under climate change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1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Seasonality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 empirical studies in longleaf pine</a:t>
            </a:r>
          </a:p>
          <a:p>
            <a:pPr lvl="1"/>
            <a:r>
              <a:rPr lang="en-US" dirty="0" smtClean="0"/>
              <a:t>Some work on fire frequency</a:t>
            </a:r>
          </a:p>
          <a:p>
            <a:endParaRPr lang="en-US" dirty="0" smtClean="0"/>
          </a:p>
          <a:p>
            <a:r>
              <a:rPr lang="en-US" dirty="0" smtClean="0"/>
              <a:t>Anecdotal evidence dormant season burns negatively impact winter-breeding amphibians</a:t>
            </a:r>
          </a:p>
          <a:p>
            <a:pPr lvl="1"/>
            <a:r>
              <a:rPr lang="en-US" dirty="0" smtClean="0"/>
              <a:t>Humphries and Sisson (2012) documented death of gopher frog to early season fire</a:t>
            </a:r>
          </a:p>
          <a:p>
            <a:endParaRPr lang="en-US" dirty="0" smtClean="0"/>
          </a:p>
          <a:p>
            <a:r>
              <a:rPr lang="en-US" dirty="0" smtClean="0"/>
              <a:t>Would require significant support from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LIDAR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New raw data available for state</a:t>
            </a:r>
          </a:p>
          <a:p>
            <a:endParaRPr lang="en-US" dirty="0" smtClean="0"/>
          </a:p>
          <a:p>
            <a:r>
              <a:rPr lang="en-US" dirty="0" smtClean="0"/>
              <a:t>Determine signature of different forest structures</a:t>
            </a:r>
          </a:p>
          <a:p>
            <a:endParaRPr lang="en-US" dirty="0" smtClean="0"/>
          </a:p>
          <a:p>
            <a:r>
              <a:rPr lang="en-US" dirty="0" smtClean="0"/>
              <a:t>Calibrate with plots from wetland and upland monitoring</a:t>
            </a:r>
          </a:p>
          <a:p>
            <a:endParaRPr lang="en-US" dirty="0"/>
          </a:p>
          <a:p>
            <a:r>
              <a:rPr lang="en-US" dirty="0" smtClean="0"/>
              <a:t>Help required from Doug Newcomb (FWS)</a:t>
            </a:r>
            <a:endParaRPr lang="en-US" dirty="0"/>
          </a:p>
        </p:txBody>
      </p:sp>
      <p:pic>
        <p:nvPicPr>
          <p:cNvPr id="1031" name="Picture 7" descr="Height resul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520911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Exotic Invasion/Climate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Species distribution models </a:t>
            </a:r>
          </a:p>
          <a:p>
            <a:pPr lvl="1"/>
            <a:r>
              <a:rPr lang="en-US" dirty="0" smtClean="0"/>
              <a:t>Need occurrence data across the range of the species</a:t>
            </a:r>
          </a:p>
          <a:p>
            <a:pPr lvl="1"/>
            <a:r>
              <a:rPr lang="en-US" dirty="0" smtClean="0"/>
              <a:t>Climate and/or habitat data for model calibration and projection</a:t>
            </a:r>
          </a:p>
          <a:p>
            <a:pPr lvl="1"/>
            <a:r>
              <a:rPr lang="en-US" dirty="0" smtClean="0"/>
              <a:t>For future projections, need future data</a:t>
            </a:r>
          </a:p>
        </p:txBody>
      </p:sp>
    </p:spTree>
    <p:extLst>
      <p:ext uri="{BB962C8B-B14F-4D97-AF65-F5344CB8AC3E}">
        <p14:creationId xmlns:p14="http://schemas.microsoft.com/office/powerpoint/2010/main" val="11145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1143000"/>
          </a:xfrm>
        </p:spPr>
        <p:txBody>
          <a:bodyPr/>
          <a:lstStyle/>
          <a:p>
            <a:r>
              <a:rPr lang="en-US" dirty="0" smtClean="0"/>
              <a:t>Exotic Species</a:t>
            </a:r>
            <a:endParaRPr lang="en-US" dirty="0"/>
          </a:p>
        </p:txBody>
      </p:sp>
      <p:pic>
        <p:nvPicPr>
          <p:cNvPr id="3074" name="Picture 2" descr="C:\Users\mmoskwik\Desktop\Amphibian_SDM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295681" cy="563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8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pic>
        <p:nvPicPr>
          <p:cNvPr id="4" name="Content Placeholder 3" descr="D:\SW_US\Publication\Figures\Realized_present_mea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722418" cy="352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SW_US\Publication\Figures\Realized_future_mea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42" y="2133600"/>
            <a:ext cx="2708275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SW_US\Publication\Figures\Realized_diff_mea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919730" cy="3495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66800" y="1707757"/>
            <a:ext cx="89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49436" y="1675491"/>
            <a:ext cx="80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1675491"/>
            <a:ext cx="102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Turnover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Welcome &amp; Introductions</a:t>
            </a:r>
          </a:p>
          <a:p>
            <a:endParaRPr lang="en-US" dirty="0" smtClean="0"/>
          </a:p>
          <a:p>
            <a:r>
              <a:rPr lang="en-US" dirty="0"/>
              <a:t>Conservation Planning/Prioritization</a:t>
            </a:r>
          </a:p>
          <a:p>
            <a:pPr lvl="1"/>
            <a:r>
              <a:rPr lang="en-US" dirty="0"/>
              <a:t>Finished Reserve Design Working Group Plan</a:t>
            </a:r>
          </a:p>
          <a:p>
            <a:pPr lvl="1"/>
            <a:r>
              <a:rPr lang="en-US" dirty="0"/>
              <a:t>Next steps</a:t>
            </a:r>
          </a:p>
          <a:p>
            <a:endParaRPr lang="en-US" dirty="0" smtClean="0"/>
          </a:p>
          <a:p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Current</a:t>
            </a:r>
          </a:p>
          <a:p>
            <a:pPr lvl="1"/>
            <a:r>
              <a:rPr lang="en-US" dirty="0" smtClean="0"/>
              <a:t>Future ideas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62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Opportunities -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Effects of fire seasonality on amphibians or reptile populations*</a:t>
            </a:r>
          </a:p>
          <a:p>
            <a:endParaRPr lang="en-US" dirty="0" smtClean="0"/>
          </a:p>
          <a:p>
            <a:r>
              <a:rPr lang="en-US" dirty="0" smtClean="0"/>
              <a:t>Develop LIDAR model to understand forest structure across the landscape*</a:t>
            </a:r>
          </a:p>
          <a:p>
            <a:endParaRPr lang="en-US" dirty="0" smtClean="0"/>
          </a:p>
          <a:p>
            <a:r>
              <a:rPr lang="en-US" dirty="0" smtClean="0"/>
              <a:t>Examine the potential threat of specific exotic species</a:t>
            </a:r>
          </a:p>
          <a:p>
            <a:endParaRPr lang="en-US" dirty="0" smtClean="0"/>
          </a:p>
          <a:p>
            <a:r>
              <a:rPr lang="en-US" dirty="0" smtClean="0"/>
              <a:t>Identify potential shifts in species ranges under climate change</a:t>
            </a:r>
          </a:p>
          <a:p>
            <a:endParaRPr lang="en-US" dirty="0" smtClean="0"/>
          </a:p>
          <a:p>
            <a:r>
              <a:rPr lang="en-US" dirty="0" smtClean="0"/>
              <a:t>Other ideas?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36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Current: potential upland area survey by Scott and Allison</a:t>
            </a:r>
          </a:p>
          <a:p>
            <a:endParaRPr lang="en-US" dirty="0"/>
          </a:p>
          <a:p>
            <a:r>
              <a:rPr lang="en-US" dirty="0" smtClean="0"/>
              <a:t>Prioritize </a:t>
            </a:r>
            <a:r>
              <a:rPr lang="en-US" dirty="0" smtClean="0"/>
              <a:t>regions/parcels for conservation action or management</a:t>
            </a:r>
          </a:p>
          <a:p>
            <a:endParaRPr lang="en-US" dirty="0"/>
          </a:p>
          <a:p>
            <a:r>
              <a:rPr lang="en-US" dirty="0" smtClean="0"/>
              <a:t>Identify corridors for key or a suite of species</a:t>
            </a:r>
          </a:p>
          <a:p>
            <a:endParaRPr lang="en-US" dirty="0"/>
          </a:p>
          <a:p>
            <a:r>
              <a:rPr lang="en-US" dirty="0" smtClean="0"/>
              <a:t>State-and-transition models to examination effectiveness of specific conservation </a:t>
            </a:r>
            <a:r>
              <a:rPr lang="en-US" dirty="0" smtClean="0"/>
              <a:t>strategies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43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Conservation Prioritization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Combine all important features</a:t>
            </a:r>
          </a:p>
          <a:p>
            <a:pPr lvl="1"/>
            <a:r>
              <a:rPr lang="en-US" dirty="0" smtClean="0"/>
              <a:t>Create targets for each</a:t>
            </a:r>
          </a:p>
          <a:p>
            <a:pPr lvl="1"/>
            <a:r>
              <a:rPr lang="en-US" dirty="0" smtClean="0"/>
              <a:t>Assign weights/rankings to inputs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 county parcel data as selection units</a:t>
            </a:r>
          </a:p>
          <a:p>
            <a:pPr lvl="1"/>
            <a:r>
              <a:rPr lang="en-US" dirty="0" smtClean="0"/>
              <a:t>Assign costs and/or size limits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Create boundary penalty</a:t>
            </a:r>
          </a:p>
          <a:p>
            <a:pPr lvl="1"/>
            <a:r>
              <a:rPr lang="en-US" dirty="0" smtClean="0"/>
              <a:t>Produces more compact reserve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Result: Prioritizes landscape for conservation action with known constraints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81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350372"/>
              </p:ext>
            </p:extLst>
          </p:nvPr>
        </p:nvGraphicFramePr>
        <p:xfrm>
          <a:off x="1905000" y="-22730"/>
          <a:ext cx="5316439" cy="6880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Acrobat Document" r:id="rId3" imgW="5829233" imgH="7543775" progId="Acrobat.Document.DC">
                  <p:embed/>
                </p:oleObj>
              </mc:Choice>
              <mc:Fallback>
                <p:oleObj name="Acrobat Document" r:id="rId3" imgW="5829233" imgH="754377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-22730"/>
                        <a:ext cx="5316439" cy="6880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1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:\Purchase_on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85427"/>
            <a:ext cx="6934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Prioritization Model for High Value Conservation Properties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030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Connectivity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Species-specific connectivity maps </a:t>
            </a:r>
          </a:p>
          <a:p>
            <a:pPr lvl="1"/>
            <a:r>
              <a:rPr lang="en-US" dirty="0" smtClean="0"/>
              <a:t>USGS </a:t>
            </a:r>
            <a:r>
              <a:rPr lang="en-US" dirty="0" err="1"/>
              <a:t>l</a:t>
            </a:r>
            <a:r>
              <a:rPr lang="en-US" dirty="0" err="1" smtClean="0"/>
              <a:t>andcover</a:t>
            </a:r>
            <a:r>
              <a:rPr lang="en-US" dirty="0" smtClean="0"/>
              <a:t> data as base map</a:t>
            </a:r>
          </a:p>
          <a:p>
            <a:pPr lvl="1"/>
            <a:r>
              <a:rPr lang="en-US" dirty="0" smtClean="0"/>
              <a:t>Select resistance values for different habitat types based on research or expert opinion</a:t>
            </a:r>
          </a:p>
          <a:p>
            <a:pPr lvl="1"/>
            <a:endParaRPr lang="en-US" dirty="0"/>
          </a:p>
          <a:p>
            <a:r>
              <a:rPr lang="en-US" dirty="0" smtClean="0"/>
              <a:t>Combine all individual species maps to prioritize landscape</a:t>
            </a:r>
          </a:p>
        </p:txBody>
      </p:sp>
    </p:spTree>
    <p:extLst>
      <p:ext uri="{BB962C8B-B14F-4D97-AF65-F5344CB8AC3E}">
        <p14:creationId xmlns:p14="http://schemas.microsoft.com/office/powerpoint/2010/main" val="10117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Connectivity for 12 Amphibian Species on Game Lands</a:t>
            </a:r>
            <a:endParaRPr lang="en-US" sz="2800" dirty="0"/>
          </a:p>
        </p:txBody>
      </p:sp>
      <p:pic>
        <p:nvPicPr>
          <p:cNvPr id="1026" name="Picture 2" descr="C:\Users\mmoskwik\Desktop\Wetland_working_group\Presentation_maps\Game_land_connectivit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41" y="838200"/>
            <a:ext cx="769171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4400" y="1236077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Block B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554181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Block C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151493"/>
            <a:ext cx="792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Block 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180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State-and-Transition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Approach for describing and/or predicting vegetation change</a:t>
            </a:r>
          </a:p>
          <a:p>
            <a:endParaRPr lang="en-US" dirty="0" smtClean="0"/>
          </a:p>
          <a:p>
            <a:r>
              <a:rPr lang="en-US" dirty="0" smtClean="0"/>
              <a:t>Can be applied at any scale or ecological community</a:t>
            </a:r>
          </a:p>
          <a:p>
            <a:endParaRPr lang="en-US" dirty="0" smtClean="0"/>
          </a:p>
          <a:p>
            <a:r>
              <a:rPr lang="en-US" dirty="0" smtClean="0"/>
              <a:t>Well-suited for “what-if” analysis of possible future scenarios, including both management and natural disturbances</a:t>
            </a:r>
          </a:p>
          <a:p>
            <a:endParaRPr lang="en-US" dirty="0" smtClean="0"/>
          </a:p>
          <a:p>
            <a:r>
              <a:rPr lang="en-US" dirty="0" smtClean="0"/>
              <a:t>Identifies key unknowns, helping to direct future research and monitoring efforts</a:t>
            </a:r>
          </a:p>
          <a:p>
            <a:endParaRPr lang="en-US" dirty="0"/>
          </a:p>
          <a:p>
            <a:r>
              <a:rPr lang="en-US" dirty="0" smtClean="0"/>
              <a:t>Potential collaboration with Jen </a:t>
            </a:r>
            <a:r>
              <a:rPr lang="en-US" dirty="0" err="1" smtClean="0"/>
              <a:t>Costanza</a:t>
            </a:r>
            <a:r>
              <a:rPr lang="en-US" dirty="0" smtClean="0"/>
              <a:t> at NC State</a:t>
            </a:r>
          </a:p>
        </p:txBody>
      </p:sp>
    </p:spTree>
    <p:extLst>
      <p:ext uri="{BB962C8B-B14F-4D97-AF65-F5344CB8AC3E}">
        <p14:creationId xmlns:p14="http://schemas.microsoft.com/office/powerpoint/2010/main" val="19265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509</Words>
  <Application>Microsoft Office PowerPoint</Application>
  <PresentationFormat>On-screen Show (4:3)</PresentationFormat>
  <Paragraphs>118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Acrobat Document</vt:lpstr>
      <vt:lpstr>Reserve Design Working Group</vt:lpstr>
      <vt:lpstr>Agenda</vt:lpstr>
      <vt:lpstr>Conservation Planning</vt:lpstr>
      <vt:lpstr>Conservation Prioritization Software</vt:lpstr>
      <vt:lpstr>PowerPoint Presentation</vt:lpstr>
      <vt:lpstr>PowerPoint Presentation</vt:lpstr>
      <vt:lpstr>Connectivity Analysis</vt:lpstr>
      <vt:lpstr>Connectivity for 12 Amphibian Species on Game Lands</vt:lpstr>
      <vt:lpstr>State-and-Transition Model</vt:lpstr>
      <vt:lpstr>PowerPoint Presentation</vt:lpstr>
      <vt:lpstr>RCW Nesting Habitat (ha)</vt:lpstr>
      <vt:lpstr>Conservation Planning - discussion</vt:lpstr>
      <vt:lpstr>Current Research</vt:lpstr>
      <vt:lpstr>Research Opportunities</vt:lpstr>
      <vt:lpstr>Fire Seasonality</vt:lpstr>
      <vt:lpstr>LIDAR Model</vt:lpstr>
      <vt:lpstr>Exotic Invasion/Climate Change</vt:lpstr>
      <vt:lpstr>Exotic Species</vt:lpstr>
      <vt:lpstr>Climate Change</vt:lpstr>
      <vt:lpstr>Research Opportunities -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Reserve Design Committee</dc:title>
  <dc:creator>Moskwik, Matthew Peter</dc:creator>
  <cp:lastModifiedBy>Moskwik, Matthew Peter</cp:lastModifiedBy>
  <cp:revision>94</cp:revision>
  <dcterms:created xsi:type="dcterms:W3CDTF">2016-01-05T13:56:23Z</dcterms:created>
  <dcterms:modified xsi:type="dcterms:W3CDTF">2016-02-08T15:42:21Z</dcterms:modified>
</cp:coreProperties>
</file>