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17"/>
  </p:notesMasterIdLst>
  <p:sldIdLst>
    <p:sldId id="384" r:id="rId3"/>
    <p:sldId id="360" r:id="rId4"/>
    <p:sldId id="393" r:id="rId5"/>
    <p:sldId id="392" r:id="rId6"/>
    <p:sldId id="262" r:id="rId7"/>
    <p:sldId id="410" r:id="rId8"/>
    <p:sldId id="434" r:id="rId9"/>
    <p:sldId id="428" r:id="rId10"/>
    <p:sldId id="429" r:id="rId11"/>
    <p:sldId id="431" r:id="rId12"/>
    <p:sldId id="419" r:id="rId13"/>
    <p:sldId id="426" r:id="rId14"/>
    <p:sldId id="435" r:id="rId15"/>
    <p:sldId id="37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7" autoAdjust="0"/>
    <p:restoredTop sz="94728" autoAdjust="0"/>
  </p:normalViewPr>
  <p:slideViewPr>
    <p:cSldViewPr>
      <p:cViewPr varScale="1">
        <p:scale>
          <a:sx n="85" d="100"/>
          <a:sy n="85" d="100"/>
        </p:scale>
        <p:origin x="147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12635334645672E-2"/>
          <c:y val="5.2522741008967075E-2"/>
          <c:w val="0.9449123958189436"/>
          <c:h val="0.76268033394357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MCBCL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</c:numCache>
            </c:num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32</c:v>
                </c:pt>
                <c:pt idx="1">
                  <c:v>32</c:v>
                </c:pt>
                <c:pt idx="2">
                  <c:v>34</c:v>
                </c:pt>
                <c:pt idx="3">
                  <c:v>34</c:v>
                </c:pt>
                <c:pt idx="4">
                  <c:v>36</c:v>
                </c:pt>
                <c:pt idx="5">
                  <c:v>35</c:v>
                </c:pt>
                <c:pt idx="6">
                  <c:v>38</c:v>
                </c:pt>
                <c:pt idx="7">
                  <c:v>39</c:v>
                </c:pt>
                <c:pt idx="8">
                  <c:v>42</c:v>
                </c:pt>
                <c:pt idx="9">
                  <c:v>42</c:v>
                </c:pt>
                <c:pt idx="10">
                  <c:v>44</c:v>
                </c:pt>
                <c:pt idx="11">
                  <c:v>48</c:v>
                </c:pt>
                <c:pt idx="12">
                  <c:v>48</c:v>
                </c:pt>
                <c:pt idx="13">
                  <c:v>50</c:v>
                </c:pt>
                <c:pt idx="14">
                  <c:v>60</c:v>
                </c:pt>
                <c:pt idx="15">
                  <c:v>67</c:v>
                </c:pt>
                <c:pt idx="16">
                  <c:v>71</c:v>
                </c:pt>
                <c:pt idx="17">
                  <c:v>73</c:v>
                </c:pt>
                <c:pt idx="18">
                  <c:v>76</c:v>
                </c:pt>
                <c:pt idx="19">
                  <c:v>81</c:v>
                </c:pt>
                <c:pt idx="20">
                  <c:v>79</c:v>
                </c:pt>
                <c:pt idx="21">
                  <c:v>83</c:v>
                </c:pt>
                <c:pt idx="22">
                  <c:v>89</c:v>
                </c:pt>
                <c:pt idx="23">
                  <c:v>91</c:v>
                </c:pt>
                <c:pt idx="24">
                  <c:v>92</c:v>
                </c:pt>
                <c:pt idx="25">
                  <c:v>100</c:v>
                </c:pt>
                <c:pt idx="26">
                  <c:v>102</c:v>
                </c:pt>
                <c:pt idx="27">
                  <c:v>115</c:v>
                </c:pt>
                <c:pt idx="28">
                  <c:v>120</c:v>
                </c:pt>
                <c:pt idx="29">
                  <c:v>120</c:v>
                </c:pt>
                <c:pt idx="30">
                  <c:v>123</c:v>
                </c:pt>
                <c:pt idx="31">
                  <c:v>128</c:v>
                </c:pt>
                <c:pt idx="32">
                  <c:v>130</c:v>
                </c:pt>
                <c:pt idx="33">
                  <c:v>130</c:v>
                </c:pt>
                <c:pt idx="34">
                  <c:v>135</c:v>
                </c:pt>
                <c:pt idx="35">
                  <c:v>142</c:v>
                </c:pt>
                <c:pt idx="36">
                  <c:v>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A8-4795-8FFE-C66ED0FDA9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CNF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</c:numCache>
            </c:num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3">
                  <c:v>47</c:v>
                </c:pt>
                <c:pt idx="4">
                  <c:v>44</c:v>
                </c:pt>
                <c:pt idx="5">
                  <c:v>51</c:v>
                </c:pt>
                <c:pt idx="6">
                  <c:v>54</c:v>
                </c:pt>
                <c:pt idx="7">
                  <c:v>55</c:v>
                </c:pt>
                <c:pt idx="8">
                  <c:v>58</c:v>
                </c:pt>
                <c:pt idx="9">
                  <c:v>60</c:v>
                </c:pt>
                <c:pt idx="10">
                  <c:v>65</c:v>
                </c:pt>
                <c:pt idx="11">
                  <c:v>63</c:v>
                </c:pt>
                <c:pt idx="12">
                  <c:v>58</c:v>
                </c:pt>
                <c:pt idx="13">
                  <c:v>59</c:v>
                </c:pt>
                <c:pt idx="14">
                  <c:v>60</c:v>
                </c:pt>
                <c:pt idx="15">
                  <c:v>62</c:v>
                </c:pt>
                <c:pt idx="16">
                  <c:v>64</c:v>
                </c:pt>
                <c:pt idx="17">
                  <c:v>60</c:v>
                </c:pt>
                <c:pt idx="18">
                  <c:v>62</c:v>
                </c:pt>
                <c:pt idx="19">
                  <c:v>60</c:v>
                </c:pt>
                <c:pt idx="20">
                  <c:v>59</c:v>
                </c:pt>
                <c:pt idx="21">
                  <c:v>60</c:v>
                </c:pt>
                <c:pt idx="22">
                  <c:v>60</c:v>
                </c:pt>
                <c:pt idx="23">
                  <c:v>54</c:v>
                </c:pt>
                <c:pt idx="24">
                  <c:v>60</c:v>
                </c:pt>
                <c:pt idx="25">
                  <c:v>74</c:v>
                </c:pt>
                <c:pt idx="26">
                  <c:v>70</c:v>
                </c:pt>
                <c:pt idx="27">
                  <c:v>69</c:v>
                </c:pt>
                <c:pt idx="28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A8-4795-8FFE-C66ED0FDA9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HS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</c:v>
                </c:pt>
                <c:pt idx="32">
                  <c:v>2018</c:v>
                </c:pt>
                <c:pt idx="33">
                  <c:v>2019</c:v>
                </c:pt>
                <c:pt idx="34">
                  <c:v>2021</c:v>
                </c:pt>
                <c:pt idx="35">
                  <c:v>2022</c:v>
                </c:pt>
                <c:pt idx="36">
                  <c:v>2023</c:v>
                </c:pt>
              </c:numCache>
            </c:numRef>
          </c:cat>
          <c:val>
            <c:numRef>
              <c:f>Sheet1!$D$2:$D$38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12">
                  <c:v>29</c:v>
                </c:pt>
                <c:pt idx="13">
                  <c:v>38</c:v>
                </c:pt>
                <c:pt idx="14">
                  <c:v>38</c:v>
                </c:pt>
                <c:pt idx="15">
                  <c:v>39</c:v>
                </c:pt>
                <c:pt idx="16">
                  <c:v>38</c:v>
                </c:pt>
                <c:pt idx="17">
                  <c:v>37</c:v>
                </c:pt>
                <c:pt idx="18">
                  <c:v>38</c:v>
                </c:pt>
                <c:pt idx="19">
                  <c:v>38</c:v>
                </c:pt>
                <c:pt idx="20">
                  <c:v>36</c:v>
                </c:pt>
                <c:pt idx="21">
                  <c:v>36</c:v>
                </c:pt>
                <c:pt idx="22">
                  <c:v>36</c:v>
                </c:pt>
                <c:pt idx="23">
                  <c:v>36</c:v>
                </c:pt>
                <c:pt idx="24">
                  <c:v>36</c:v>
                </c:pt>
                <c:pt idx="25">
                  <c:v>36</c:v>
                </c:pt>
                <c:pt idx="26">
                  <c:v>37</c:v>
                </c:pt>
                <c:pt idx="27">
                  <c:v>37</c:v>
                </c:pt>
                <c:pt idx="28">
                  <c:v>37</c:v>
                </c:pt>
                <c:pt idx="29">
                  <c:v>37</c:v>
                </c:pt>
                <c:pt idx="30">
                  <c:v>37</c:v>
                </c:pt>
                <c:pt idx="31">
                  <c:v>37</c:v>
                </c:pt>
                <c:pt idx="32">
                  <c:v>37</c:v>
                </c:pt>
                <c:pt idx="33">
                  <c:v>39</c:v>
                </c:pt>
                <c:pt idx="34">
                  <c:v>39</c:v>
                </c:pt>
                <c:pt idx="35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A8-4795-8FFE-C66ED0FDA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580320"/>
        <c:axId val="413575400"/>
      </c:lineChart>
      <c:catAx>
        <c:axId val="4135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413575400"/>
        <c:crosses val="autoZero"/>
        <c:auto val="1"/>
        <c:lblAlgn val="ctr"/>
        <c:lblOffset val="100"/>
        <c:noMultiLvlLbl val="0"/>
      </c:catAx>
      <c:valAx>
        <c:axId val="413575400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58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132802247375326"/>
          <c:y val="0.92500477517409307"/>
          <c:w val="0.23427093585958006"/>
          <c:h val="5.7992034831101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PBGs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</c:f>
              <c:numCache>
                <c:formatCode>General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486</c:v>
                </c:pt>
                <c:pt idx="1">
                  <c:v>497</c:v>
                </c:pt>
                <c:pt idx="2">
                  <c:v>512</c:v>
                </c:pt>
                <c:pt idx="3">
                  <c:v>552</c:v>
                </c:pt>
                <c:pt idx="4">
                  <c:v>582</c:v>
                </c:pt>
                <c:pt idx="5">
                  <c:v>590</c:v>
                </c:pt>
                <c:pt idx="6">
                  <c:v>593</c:v>
                </c:pt>
                <c:pt idx="7">
                  <c:v>611</c:v>
                </c:pt>
                <c:pt idx="8">
                  <c:v>627</c:v>
                </c:pt>
                <c:pt idx="9">
                  <c:v>646</c:v>
                </c:pt>
                <c:pt idx="10">
                  <c:v>639</c:v>
                </c:pt>
                <c:pt idx="11">
                  <c:v>659</c:v>
                </c:pt>
                <c:pt idx="12">
                  <c:v>679</c:v>
                </c:pt>
                <c:pt idx="13">
                  <c:v>684</c:v>
                </c:pt>
                <c:pt idx="14">
                  <c:v>690</c:v>
                </c:pt>
                <c:pt idx="15">
                  <c:v>706</c:v>
                </c:pt>
                <c:pt idx="16">
                  <c:v>742</c:v>
                </c:pt>
                <c:pt idx="17">
                  <c:v>759</c:v>
                </c:pt>
                <c:pt idx="18">
                  <c:v>782</c:v>
                </c:pt>
                <c:pt idx="19">
                  <c:v>778</c:v>
                </c:pt>
                <c:pt idx="20">
                  <c:v>802</c:v>
                </c:pt>
                <c:pt idx="21">
                  <c:v>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08-4ED8-B9A4-0732393B5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5058223"/>
        <c:axId val="1837987983"/>
      </c:lineChart>
      <c:catAx>
        <c:axId val="179505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987983"/>
        <c:crosses val="autoZero"/>
        <c:auto val="1"/>
        <c:lblAlgn val="ctr"/>
        <c:lblOffset val="100"/>
        <c:noMultiLvlLbl val="0"/>
      </c:catAx>
      <c:valAx>
        <c:axId val="1837987983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05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56E490-E2B0-4FDE-BE91-26C832C09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53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492E0-CBE9-41BC-9409-E8A2EDB11B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F684E-E0EA-4684-B8A2-E93DFEE3CC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B5AFB-14AE-468B-820D-80E26ED03A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0696B-93EA-4D28-A27C-B874C1C75A0A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F940E-5DC2-449F-B06D-2AA604AF98C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B4456-5109-4502-B9EF-814A4EEB8618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AD7AD-823C-404B-A48C-FFFBF9C5C58B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96E4E-0377-4A2B-BCB4-16CEECB351A7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75351-C601-4361-B6AB-27EA8B184EEB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B3092-2D60-4766-9955-9577B076542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FB822-8BFA-4EB0-9A76-098A4934B76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F8A3D-D5C2-4D44-8087-11F42CF0A8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E8E6CAC-F254-4C51-A80D-C86026BFF0E1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E12B-35ED-4D54-8513-7C2F34E94F5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046B9-2331-462D-B230-05A15CDD4998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62E9B-A129-479E-9961-B9948BBB52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CD9CB-9263-447F-A75F-69E26E46A5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58A8B-8AC6-4486-ACD8-1BABF9EF43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390E8-6E5D-4913-AFEA-FE938A6811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6332B-1685-46FE-A83D-AE508AF22C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B2585-73BC-422A-B28E-ABC97D754A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60BA2DC-BC71-4AA4-81FE-8334C7DDF5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E636461-2233-447E-85A2-DE664A1765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E636461-2233-447E-85A2-DE664A1765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010400" cy="1447800"/>
          </a:xfrm>
        </p:spPr>
        <p:txBody>
          <a:bodyPr anchor="ctr">
            <a:normAutofit/>
          </a:bodyPr>
          <a:lstStyle/>
          <a:p>
            <a:r>
              <a:rPr lang="en-US" altLang="en-US" sz="4000" dirty="0"/>
              <a:t>The Red-cockaded Woodpecker in North Carolina, 2023</a:t>
            </a:r>
            <a:r>
              <a:rPr lang="en-US" altLang="en-US" sz="4400" dirty="0"/>
              <a:t> </a:t>
            </a:r>
          </a:p>
        </p:txBody>
      </p:sp>
      <p:pic>
        <p:nvPicPr>
          <p:cNvPr id="2054" name="Picture 6" descr="re-re-l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70125"/>
            <a:ext cx="3427413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smoky-fi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5137150" cy="36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4FC0C3-5FA7-40D5-9596-35AD7985F1E8}"/>
              </a:ext>
            </a:extLst>
          </p:cNvPr>
          <p:cNvSpPr txBox="1"/>
          <p:nvPr/>
        </p:nvSpPr>
        <p:spPr>
          <a:xfrm>
            <a:off x="5029200" y="6248400"/>
            <a:ext cx="372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Jeff Walters, Virginia Tech, 12/6/23</a:t>
            </a:r>
          </a:p>
        </p:txBody>
      </p:sp>
    </p:spTree>
    <p:extLst>
      <p:ext uri="{BB962C8B-B14F-4D97-AF65-F5344CB8AC3E}">
        <p14:creationId xmlns:p14="http://schemas.microsoft.com/office/powerpoint/2010/main" val="124290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F06B-BFAC-4558-A69E-675EE0BE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8229600" cy="627888"/>
          </a:xfrm>
        </p:spPr>
        <p:txBody>
          <a:bodyPr>
            <a:normAutofit/>
          </a:bodyPr>
          <a:lstStyle/>
          <a:p>
            <a:r>
              <a:rPr lang="en-US" sz="3600" dirty="0"/>
              <a:t>The Corbett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AC29D-396B-434B-BBA4-8F7DA238F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Among the top 5 populations in North Carolina</a:t>
            </a:r>
          </a:p>
          <a:p>
            <a:r>
              <a:rPr lang="en-US" dirty="0"/>
              <a:t>Critical to envisioned longleaf corridors (TNC)</a:t>
            </a:r>
          </a:p>
          <a:p>
            <a:r>
              <a:rPr lang="en-US" dirty="0"/>
              <a:t>Currently being sold off – high conservation priority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938F66-535B-4316-AC32-D29F740AD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3200"/>
            <a:ext cx="635924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0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1452-9E2E-45DD-BBD7-F84D59B1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74" y="790956"/>
            <a:ext cx="8229600" cy="627888"/>
          </a:xfrm>
        </p:spPr>
        <p:txBody>
          <a:bodyPr>
            <a:normAutofit/>
          </a:bodyPr>
          <a:lstStyle/>
          <a:p>
            <a:r>
              <a:rPr lang="en-US" sz="3600" dirty="0"/>
              <a:t>The future: potential for further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064A5-F00B-4A5F-B2EF-7EBF5D553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0" y="1455766"/>
            <a:ext cx="8209175" cy="1058834"/>
          </a:xfrm>
        </p:spPr>
        <p:txBody>
          <a:bodyPr>
            <a:normAutofit/>
          </a:bodyPr>
          <a:lstStyle/>
          <a:p>
            <a:r>
              <a:rPr lang="en-US" dirty="0"/>
              <a:t>Habitat available for growth some places (CNF)</a:t>
            </a:r>
          </a:p>
          <a:p>
            <a:r>
              <a:rPr lang="en-US" dirty="0"/>
              <a:t>Others growing through increased density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E90B-90A8-4926-8DF3-899E552F71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11793" b="9976"/>
          <a:stretch/>
        </p:blipFill>
        <p:spPr>
          <a:xfrm>
            <a:off x="685800" y="2514600"/>
            <a:ext cx="7059168" cy="42062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13EB4C-0F5C-40D3-9AAB-785D42FF7B97}"/>
              </a:ext>
            </a:extLst>
          </p:cNvPr>
          <p:cNvSpPr/>
          <p:nvPr/>
        </p:nvSpPr>
        <p:spPr>
          <a:xfrm>
            <a:off x="3200400" y="3505200"/>
            <a:ext cx="6096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CEDE03-F7C0-4864-B462-F01B23E41211}"/>
              </a:ext>
            </a:extLst>
          </p:cNvPr>
          <p:cNvSpPr/>
          <p:nvPr/>
        </p:nvSpPr>
        <p:spPr>
          <a:xfrm>
            <a:off x="6172200" y="3200400"/>
            <a:ext cx="685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82DCAF-E646-49F3-BD91-102F0E9C4CD6}"/>
              </a:ext>
            </a:extLst>
          </p:cNvPr>
          <p:cNvSpPr/>
          <p:nvPr/>
        </p:nvSpPr>
        <p:spPr>
          <a:xfrm>
            <a:off x="1056132" y="4202257"/>
            <a:ext cx="685800" cy="6321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9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4088"/>
          </a:xfrm>
        </p:spPr>
        <p:txBody>
          <a:bodyPr>
            <a:normAutofit/>
          </a:bodyPr>
          <a:lstStyle/>
          <a:p>
            <a:r>
              <a:rPr lang="en-US" sz="3600" dirty="0"/>
              <a:t>The Future: Changes in Management?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" y="1600200"/>
            <a:ext cx="8458200" cy="487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Down-listing pending</a:t>
            </a:r>
          </a:p>
          <a:p>
            <a:pPr lvl="1" fontAlgn="auto">
              <a:spcAft>
                <a:spcPts val="0"/>
              </a:spcAft>
              <a:buClr>
                <a:srgbClr val="0F6FC6"/>
              </a:buClr>
              <a:defRPr/>
            </a:pPr>
            <a:r>
              <a:rPr lang="en-US" dirty="0">
                <a:solidFill>
                  <a:prstClr val="black"/>
                </a:solidFill>
              </a:rPr>
              <a:t>(5 years+ post-SSA)</a:t>
            </a:r>
          </a:p>
          <a:p>
            <a:pPr lvl="0" fontAlgn="auto">
              <a:spcAft>
                <a:spcPts val="0"/>
              </a:spcAft>
              <a:buClr>
                <a:srgbClr val="0BD0D9"/>
              </a:buClr>
              <a:defRPr/>
            </a:pPr>
            <a:r>
              <a:rPr lang="en-US" dirty="0">
                <a:solidFill>
                  <a:prstClr val="black"/>
                </a:solidFill>
              </a:rPr>
              <a:t>How will requirements, management change?</a:t>
            </a:r>
          </a:p>
          <a:p>
            <a:pPr lvl="0" fontAlgn="auto">
              <a:spcAft>
                <a:spcPts val="0"/>
              </a:spcAft>
              <a:buClr>
                <a:srgbClr val="0BD0D9"/>
              </a:buClr>
              <a:defRPr/>
            </a:pPr>
            <a:r>
              <a:rPr lang="en-US" dirty="0">
                <a:solidFill>
                  <a:prstClr val="black"/>
                </a:solidFill>
              </a:rPr>
              <a:t>Initial outcome of Fort Liberty tank range construction</a:t>
            </a:r>
          </a:p>
          <a:p>
            <a:pPr lvl="1" fontAlgn="auto">
              <a:spcAft>
                <a:spcPts val="0"/>
              </a:spcAft>
              <a:buClr>
                <a:srgbClr val="0F6FC6"/>
              </a:buClr>
              <a:defRPr/>
            </a:pPr>
            <a:r>
              <a:rPr lang="en-US" dirty="0">
                <a:solidFill>
                  <a:prstClr val="black"/>
                </a:solidFill>
              </a:rPr>
              <a:t>6 clusters housing 5 PBGs cleared</a:t>
            </a:r>
          </a:p>
          <a:p>
            <a:pPr lvl="1" fontAlgn="auto">
              <a:spcAft>
                <a:spcPts val="0"/>
              </a:spcAft>
              <a:buClr>
                <a:srgbClr val="0F6FC6"/>
              </a:buClr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7 new recruitment clusters created for displaced birds</a:t>
            </a:r>
          </a:p>
          <a:p>
            <a:pPr lvl="1" fontAlgn="auto">
              <a:spcAft>
                <a:spcPts val="0"/>
              </a:spcAft>
              <a:buClr>
                <a:srgbClr val="0F6FC6"/>
              </a:buClr>
              <a:defRPr/>
            </a:pPr>
            <a:r>
              <a:rPr lang="en-US" sz="2600" dirty="0">
                <a:solidFill>
                  <a:prstClr val="black"/>
                </a:solidFill>
                <a:latin typeface="Constantia"/>
              </a:rPr>
              <a:t>2 PBGs moved to recruitment clusters, 1 to previously existing cluster, 2 completely disappeared (4 adults + 3 fledglings each): net loss 3 PBGs</a:t>
            </a:r>
          </a:p>
          <a:p>
            <a:pPr lvl="1" fontAlgn="auto">
              <a:spcAft>
                <a:spcPts val="0"/>
              </a:spcAft>
              <a:buClr>
                <a:srgbClr val="0F6FC6"/>
              </a:buClr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2 new PBGs occupy recruitment clusters</a:t>
            </a:r>
            <a:r>
              <a:rPr lang="en-US" sz="2600" dirty="0">
                <a:solidFill>
                  <a:prstClr val="black"/>
                </a:solidFill>
                <a:latin typeface="Constantia"/>
              </a:rPr>
              <a:t>: net loss = 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lvl="1" indent="-274320" fontAlgn="auto">
              <a:spcAft>
                <a:spcPts val="0"/>
              </a:spcAft>
              <a:buClr>
                <a:srgbClr val="0BD0D9"/>
              </a:buClr>
              <a:buSzPct val="95000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22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C942-CC2B-44AB-956A-E6F1399F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12" y="914400"/>
            <a:ext cx="8229600" cy="704088"/>
          </a:xfrm>
        </p:spPr>
        <p:txBody>
          <a:bodyPr>
            <a:normAutofit/>
          </a:bodyPr>
          <a:lstStyle/>
          <a:p>
            <a:r>
              <a:rPr lang="en-US" sz="3600" dirty="0"/>
              <a:t>The 2023 Bottom Line for NC RCWs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D6A3E-8A57-4EC9-A649-20F54BE2C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large populations getting larger: Sandhills, Coastal Plain (MCBCL, CNF, Holly Shelter)</a:t>
            </a:r>
          </a:p>
          <a:p>
            <a:r>
              <a:rPr lang="en-US" dirty="0"/>
              <a:t>1 large population likely doing well, but hard to monitor: Northeast North Carolina</a:t>
            </a:r>
          </a:p>
          <a:p>
            <a:r>
              <a:rPr lang="en-US" dirty="0"/>
              <a:t>3 small populations with potential to persist and possibly increase, but facing challenges</a:t>
            </a:r>
          </a:p>
          <a:p>
            <a:pPr lvl="1"/>
            <a:r>
              <a:rPr lang="en-US" dirty="0"/>
              <a:t>Bladen Lakes still very small</a:t>
            </a:r>
          </a:p>
          <a:p>
            <a:pPr lvl="1"/>
            <a:r>
              <a:rPr lang="en-US" dirty="0"/>
              <a:t>Sunny Point/Boiling Springs Lake facing development pressure on private land component</a:t>
            </a:r>
          </a:p>
          <a:p>
            <a:pPr lvl="1"/>
            <a:r>
              <a:rPr lang="en-US" dirty="0"/>
              <a:t>Corbett very small, future of property unclear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7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305800" cy="666206"/>
          </a:xfrm>
        </p:spPr>
        <p:txBody>
          <a:bodyPr/>
          <a:lstStyle/>
          <a:p>
            <a:pPr eaLnBrk="1" hangingPunct="1"/>
            <a:r>
              <a:rPr lang="en-US" sz="3600" dirty="0"/>
              <a:t>Questions?</a:t>
            </a:r>
          </a:p>
        </p:txBody>
      </p:sp>
      <p:pic>
        <p:nvPicPr>
          <p:cNvPr id="4" name="Picture 5" descr="NewGrowth_afterBurn">
            <a:extLst>
              <a:ext uri="{FF2B5EF4-FFF2-40B4-BE49-F238E27FC236}">
                <a16:creationId xmlns:a16="http://schemas.microsoft.com/office/drawing/2014/main" id="{5C42F5F9-212E-4BDF-82F1-1FF310DA6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6750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pPr eaLnBrk="1" hangingPunct="1"/>
            <a:r>
              <a:rPr lang="en-US" sz="3600" dirty="0"/>
              <a:t>The Not Quite Recent Past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72986" y="1524000"/>
            <a:ext cx="4495800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No reliable population estimate at time of listing</a:t>
            </a:r>
          </a:p>
          <a:p>
            <a:pPr lvl="1"/>
            <a:r>
              <a:rPr lang="en-US" dirty="0"/>
              <a:t>1968/1970</a:t>
            </a:r>
          </a:p>
          <a:p>
            <a:pPr eaLnBrk="1" hangingPunct="1"/>
            <a:r>
              <a:rPr lang="en-US" dirty="0"/>
              <a:t>Population reached low point 1980s, early 1990s</a:t>
            </a:r>
          </a:p>
          <a:p>
            <a:pPr lvl="1"/>
            <a:r>
              <a:rPr lang="en-US" dirty="0"/>
              <a:t>Fire suppression, lack old growth / cavity trees</a:t>
            </a:r>
          </a:p>
          <a:p>
            <a:r>
              <a:rPr lang="en-US" dirty="0"/>
              <a:t>Recovery began 1990s with new management paradigm</a:t>
            </a:r>
          </a:p>
          <a:p>
            <a:pPr lvl="1"/>
            <a:r>
              <a:rPr lang="en-US" dirty="0"/>
              <a:t>Prescribed burning, recruitment clusters, cavity management, translocation</a:t>
            </a:r>
          </a:p>
        </p:txBody>
      </p:sp>
      <p:pic>
        <p:nvPicPr>
          <p:cNvPr id="4" name="Picture 6" descr="understory-cavity">
            <a:extLst>
              <a:ext uri="{FF2B5EF4-FFF2-40B4-BE49-F238E27FC236}">
                <a16:creationId xmlns:a16="http://schemas.microsoft.com/office/drawing/2014/main" id="{32A40F12-8D25-4A9C-BB4C-2DC69EB6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248755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2168"/>
            <a:ext cx="8229600" cy="704088"/>
          </a:xfrm>
        </p:spPr>
        <p:txBody>
          <a:bodyPr/>
          <a:lstStyle/>
          <a:p>
            <a:r>
              <a:rPr lang="en-US" altLang="en-US" sz="3600" dirty="0"/>
              <a:t>The Recent Past: 1998-2016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5943600" cy="19050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2003 Recovery Plan </a:t>
            </a:r>
          </a:p>
          <a:p>
            <a:pPr lvl="1"/>
            <a:r>
              <a:rPr lang="en-US" altLang="en-US" sz="2600" dirty="0"/>
              <a:t>Uses 2000 population sizes</a:t>
            </a:r>
          </a:p>
          <a:p>
            <a:r>
              <a:rPr lang="en-US" altLang="en-US" sz="2800" dirty="0"/>
              <a:t>2018 Species Status Assessment</a:t>
            </a:r>
          </a:p>
          <a:p>
            <a:pPr lvl="1"/>
            <a:r>
              <a:rPr lang="en-US" altLang="en-US" sz="2600" dirty="0"/>
              <a:t>Population growth 1998-2015/2016</a:t>
            </a:r>
          </a:p>
        </p:txBody>
      </p:sp>
      <p:pic>
        <p:nvPicPr>
          <p:cNvPr id="6" name="Picture 6" descr="peekingouthole">
            <a:extLst>
              <a:ext uri="{FF2B5EF4-FFF2-40B4-BE49-F238E27FC236}">
                <a16:creationId xmlns:a16="http://schemas.microsoft.com/office/drawing/2014/main" id="{60DBB37E-8173-4C43-98F3-A6896364E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395984"/>
            <a:ext cx="2749584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7B658B-1DDC-4BD8-8AA4-3AFCC56D6751}"/>
              </a:ext>
            </a:extLst>
          </p:cNvPr>
          <p:cNvSpPr txBox="1"/>
          <p:nvPr/>
        </p:nvSpPr>
        <p:spPr>
          <a:xfrm>
            <a:off x="6243320" y="601980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by Derrick Hamrick</a:t>
            </a:r>
          </a:p>
        </p:txBody>
      </p:sp>
      <p:pic>
        <p:nvPicPr>
          <p:cNvPr id="8" name="Picture 3" descr="map">
            <a:extLst>
              <a:ext uri="{FF2B5EF4-FFF2-40B4-BE49-F238E27FC236}">
                <a16:creationId xmlns:a16="http://schemas.microsoft.com/office/drawing/2014/main" id="{8FAF633B-68DC-4C3C-9249-50C234E54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3" t="3418" r="6863" b="69576"/>
          <a:stretch/>
        </p:blipFill>
        <p:spPr bwMode="auto">
          <a:xfrm>
            <a:off x="914400" y="3290047"/>
            <a:ext cx="423977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0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4088"/>
            <a:ext cx="4724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North Carolina Populations in the 2003 Recovery Plan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0CDED6-21A6-4140-B1FB-59E629B1E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13845"/>
              </p:ext>
            </p:extLst>
          </p:nvPr>
        </p:nvGraphicFramePr>
        <p:xfrm>
          <a:off x="685800" y="1880108"/>
          <a:ext cx="7543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31291639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9560052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2960566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03780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61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Coastal North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88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Croatan National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016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Holly Shelter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86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MCBCL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7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Northeast North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Essential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03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Sandhills 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31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Sandhills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Essential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1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Sunny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Significant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2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Bladen Lakes State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Significant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070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Jones Lake State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Significant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64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Singletary Lake State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Significant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117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19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458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SSA Analyses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28C394-6A70-440A-A509-5299C4E66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45438"/>
              </p:ext>
            </p:extLst>
          </p:nvPr>
        </p:nvGraphicFramePr>
        <p:xfrm>
          <a:off x="838200" y="1600200"/>
          <a:ext cx="7543801" cy="397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312916393"/>
                    </a:ext>
                  </a:extLst>
                </a:gridCol>
                <a:gridCol w="1341121">
                  <a:extLst>
                    <a:ext uri="{9D8B030D-6E8A-4147-A177-3AD203B41FA5}">
                      <a16:colId xmlns:a16="http://schemas.microsoft.com/office/drawing/2014/main" val="3529605665"/>
                    </a:ext>
                  </a:extLst>
                </a:gridCol>
                <a:gridCol w="1424940">
                  <a:extLst>
                    <a:ext uri="{9D8B030D-6E8A-4147-A177-3AD203B41FA5}">
                      <a16:colId xmlns:a16="http://schemas.microsoft.com/office/drawing/2014/main" val="703780705"/>
                    </a:ext>
                  </a:extLst>
                </a:gridCol>
                <a:gridCol w="1424940">
                  <a:extLst>
                    <a:ext uri="{9D8B030D-6E8A-4147-A177-3AD203B41FA5}">
                      <a16:colId xmlns:a16="http://schemas.microsoft.com/office/drawing/2014/main" val="2122617750"/>
                    </a:ext>
                  </a:extLst>
                </a:gridCol>
              </a:tblGrid>
              <a:tr h="634492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1998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61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Coastal North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(160)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(231)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88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Croatan National Forest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016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Holly Shelter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86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MCBCL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7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Northeast North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 (85)*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03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Sandhills 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(516)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*781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31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Sandhills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1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Sunny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2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*Corbett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445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BCAC493-2F79-4BFB-8722-1D16AB21F820}"/>
              </a:ext>
            </a:extLst>
          </p:cNvPr>
          <p:cNvSpPr txBox="1"/>
          <p:nvPr/>
        </p:nvSpPr>
        <p:spPr>
          <a:xfrm>
            <a:off x="1600200" y="5715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dirty="0"/>
              <a:t>Bladen Lakes State Forest, Jones Lake State Park,</a:t>
            </a:r>
          </a:p>
          <a:p>
            <a:pPr fontAlgn="t"/>
            <a:r>
              <a:rPr lang="en-US" dirty="0"/>
              <a:t>Singletary Lake State Park not analyzed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3600" dirty="0"/>
              <a:t>Current Status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altLang="en-US" dirty="0"/>
              <a:t>Sunny Point (MOTSU): slight increase</a:t>
            </a:r>
          </a:p>
          <a:p>
            <a:pPr lvl="1"/>
            <a:r>
              <a:rPr lang="en-US" altLang="en-US" dirty="0"/>
              <a:t>19 active clusters 2015, 22 in 2023</a:t>
            </a:r>
          </a:p>
          <a:p>
            <a:pPr lvl="1"/>
            <a:r>
              <a:rPr lang="en-US" altLang="en-US" dirty="0"/>
              <a:t>Part of larger population that includes private lands (Boiling Springs Lake, Orton Plantation, </a:t>
            </a:r>
            <a:r>
              <a:rPr lang="en-US" altLang="en-US" dirty="0" err="1"/>
              <a:t>Sprunt</a:t>
            </a:r>
            <a:r>
              <a:rPr lang="en-US" altLang="en-US" dirty="0"/>
              <a:t> property) and TNC Orton Creek Preserve</a:t>
            </a:r>
          </a:p>
          <a:p>
            <a:pPr lvl="1"/>
            <a:r>
              <a:rPr lang="en-US" altLang="en-US" dirty="0"/>
              <a:t>Current total population size 46-47 (possibly more)</a:t>
            </a:r>
          </a:p>
          <a:p>
            <a:r>
              <a:rPr lang="en-US" altLang="en-US" dirty="0"/>
              <a:t>Bladen Lakes State Forest, Jones Lake State Park, Singletary Lake State Park</a:t>
            </a:r>
          </a:p>
          <a:p>
            <a:pPr lvl="1"/>
            <a:r>
              <a:rPr lang="en-US" altLang="en-US" dirty="0"/>
              <a:t>Considered one population</a:t>
            </a:r>
          </a:p>
          <a:p>
            <a:pPr lvl="1"/>
            <a:r>
              <a:rPr lang="en-US" altLang="en-US" dirty="0"/>
              <a:t>Current population size 16 active clusters (12 on Bladen Lakes), exceeds population goal in Recovery Plan (13)</a:t>
            </a:r>
          </a:p>
        </p:txBody>
      </p:sp>
    </p:spTree>
    <p:extLst>
      <p:ext uri="{BB962C8B-B14F-4D97-AF65-F5344CB8AC3E}">
        <p14:creationId xmlns:p14="http://schemas.microsoft.com/office/powerpoint/2010/main" val="379973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029200" cy="819912"/>
          </a:xfrm>
        </p:spPr>
        <p:txBody>
          <a:bodyPr>
            <a:normAutofit/>
          </a:bodyPr>
          <a:lstStyle/>
          <a:p>
            <a:r>
              <a:rPr lang="en-US" sz="3600" dirty="0"/>
              <a:t>Northeast North Carolina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591780" cy="4160520"/>
          </a:xfrm>
        </p:spPr>
        <p:txBody>
          <a:bodyPr>
            <a:normAutofit/>
          </a:bodyPr>
          <a:lstStyle/>
          <a:p>
            <a:r>
              <a:rPr lang="en-US" altLang="en-US" dirty="0"/>
              <a:t>Swamp-dwelling RCWs</a:t>
            </a:r>
          </a:p>
          <a:p>
            <a:r>
              <a:rPr lang="en-US" altLang="en-US" dirty="0"/>
              <a:t>Difficult manage, monitor, estimate population size</a:t>
            </a:r>
          </a:p>
          <a:p>
            <a:r>
              <a:rPr lang="en-US" altLang="en-US" dirty="0"/>
              <a:t>2017 estimate based new helicopter surveys = 126 (nearly 50% increase over 85 previously known clusters), almost certainly an underestimate</a:t>
            </a:r>
          </a:p>
          <a:p>
            <a:r>
              <a:rPr lang="en-US" altLang="en-US" dirty="0"/>
              <a:t>Beyond Recovery Plan population goal (100), almost certainly more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91F4A6-C6F8-4197-8B14-3F903EB84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80" y="1053809"/>
            <a:ext cx="2180620" cy="26584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6E6971-8B37-424C-8B7E-0926865ACDB7}"/>
              </a:ext>
            </a:extLst>
          </p:cNvPr>
          <p:cNvGrpSpPr/>
          <p:nvPr/>
        </p:nvGrpSpPr>
        <p:grpSpPr>
          <a:xfrm>
            <a:off x="6400800" y="4030647"/>
            <a:ext cx="2133600" cy="2604705"/>
            <a:chOff x="0" y="0"/>
            <a:chExt cx="4095949" cy="55343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AC96B0-85F2-4F51-9799-4A3119EB7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88080" cy="5532120"/>
            </a:xfrm>
            <a:prstGeom prst="rect">
              <a:avLst/>
            </a:prstGeom>
          </p:spPr>
        </p:pic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C9FF302A-683E-47B5-8129-539638E04AF5}"/>
                </a:ext>
              </a:extLst>
            </p:cNvPr>
            <p:cNvSpPr txBox="1"/>
            <p:nvPr/>
          </p:nvSpPr>
          <p:spPr>
            <a:xfrm>
              <a:off x="3727650" y="4833255"/>
              <a:ext cx="368299" cy="7010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6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92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CF47-42B9-4FE0-B20C-A690505C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780288"/>
          </a:xfrm>
        </p:spPr>
        <p:txBody>
          <a:bodyPr>
            <a:normAutofit/>
          </a:bodyPr>
          <a:lstStyle/>
          <a:p>
            <a:r>
              <a:rPr lang="en-US" sz="3600" dirty="0"/>
              <a:t>Coastal North Carolina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B6C641F7-04C7-4EC1-BC20-D09636B53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676002"/>
              </p:ext>
            </p:extLst>
          </p:nvPr>
        </p:nvGraphicFramePr>
        <p:xfrm>
          <a:off x="152400" y="1752600"/>
          <a:ext cx="8686800" cy="432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336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4373-A5E9-4540-B03C-F96ACF84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r>
              <a:rPr lang="en-US" sz="3600" dirty="0"/>
              <a:t>Sandhills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CB01E6F-31EB-46DB-9B13-6B5C89448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71773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36B59F-9848-4EA1-975C-4BC0E9465350}"/>
              </a:ext>
            </a:extLst>
          </p:cNvPr>
          <p:cNvSpPr txBox="1"/>
          <p:nvPr/>
        </p:nvSpPr>
        <p:spPr>
          <a:xfrm>
            <a:off x="838200" y="6172200"/>
            <a:ext cx="703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PBG = potential breeding group, typically fewer than active clusters</a:t>
            </a:r>
          </a:p>
        </p:txBody>
      </p:sp>
    </p:spTree>
    <p:extLst>
      <p:ext uri="{BB962C8B-B14F-4D97-AF65-F5344CB8AC3E}">
        <p14:creationId xmlns:p14="http://schemas.microsoft.com/office/powerpoint/2010/main" val="444426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Dylan AOU07</Template>
  <TotalTime>5990</TotalTime>
  <Words>606</Words>
  <Application>Microsoft Office PowerPoint</Application>
  <PresentationFormat>On-screen Show (4:3)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Flow</vt:lpstr>
      <vt:lpstr>1_Flow</vt:lpstr>
      <vt:lpstr>The Red-cockaded Woodpecker in North Carolina, 2023 </vt:lpstr>
      <vt:lpstr>The Not Quite Recent Past</vt:lpstr>
      <vt:lpstr>The Recent Past: 1998-2016</vt:lpstr>
      <vt:lpstr>North Carolina Populations in the 2003 Recovery Plan</vt:lpstr>
      <vt:lpstr>SSA Analyses</vt:lpstr>
      <vt:lpstr>Current Status </vt:lpstr>
      <vt:lpstr>Northeast North Carolina </vt:lpstr>
      <vt:lpstr>Coastal North Carolina</vt:lpstr>
      <vt:lpstr>Sandhills</vt:lpstr>
      <vt:lpstr>The Corbett Property</vt:lpstr>
      <vt:lpstr>The future: potential for further growth</vt:lpstr>
      <vt:lpstr>The Future: Changes in Management?</vt:lpstr>
      <vt:lpstr>The 2023 Bottom Line for NC RCWs</vt:lpstr>
      <vt:lpstr>Questions?</vt:lpstr>
    </vt:vector>
  </TitlesOfParts>
  <Company>Virginia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Fear of Flying: The Dispersal Behavior of Birds and its Relevance to Conservation</dc:title>
  <dc:creator>Biology Department</dc:creator>
  <cp:lastModifiedBy>Walters, Jeff</cp:lastModifiedBy>
  <cp:revision>289</cp:revision>
  <dcterms:created xsi:type="dcterms:W3CDTF">2004-11-01T22:20:35Z</dcterms:created>
  <dcterms:modified xsi:type="dcterms:W3CDTF">2023-12-06T23:51:32Z</dcterms:modified>
</cp:coreProperties>
</file>