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7" r:id="rId2"/>
    <p:sldId id="450" r:id="rId3"/>
    <p:sldId id="411" r:id="rId4"/>
    <p:sldId id="454" r:id="rId5"/>
    <p:sldId id="449" r:id="rId6"/>
    <p:sldId id="456" r:id="rId7"/>
    <p:sldId id="458" r:id="rId8"/>
    <p:sldId id="453" r:id="rId9"/>
    <p:sldId id="457" r:id="rId10"/>
  </p:sldIdLst>
  <p:sldSz cx="12192000" cy="6858000"/>
  <p:notesSz cx="92964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Deans" initials="AD" lastIdx="1" clrIdx="0">
    <p:extLst>
      <p:ext uri="{19B8F6BF-5375-455C-9EA6-DF929625EA0E}">
        <p15:presenceInfo xmlns:p15="http://schemas.microsoft.com/office/powerpoint/2012/main" userId="S-1-5-21-1030824625-141634088-1757479407-31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7E8EC"/>
    <a:srgbClr val="CD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41707"/>
          </a:xfrm>
          <a:prstGeom prst="rect">
            <a:avLst/>
          </a:prstGeom>
        </p:spPr>
        <p:txBody>
          <a:bodyPr vert="horz" lIns="137590" tIns="68795" rIns="137590" bIns="68795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741707"/>
          </a:xfrm>
          <a:prstGeom prst="rect">
            <a:avLst/>
          </a:prstGeom>
        </p:spPr>
        <p:txBody>
          <a:bodyPr vert="horz" lIns="137590" tIns="68795" rIns="137590" bIns="68795" rtlCol="0"/>
          <a:lstStyle>
            <a:lvl1pPr algn="r">
              <a:defRPr sz="1800"/>
            </a:lvl1pPr>
          </a:lstStyle>
          <a:p>
            <a:fld id="{3F28684E-7BC6-4DCF-8131-CE95E281AB7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1847850"/>
            <a:ext cx="8867775" cy="498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590" tIns="68795" rIns="137590" bIns="687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7114222"/>
            <a:ext cx="7437120" cy="5820728"/>
          </a:xfrm>
          <a:prstGeom prst="rect">
            <a:avLst/>
          </a:prstGeom>
        </p:spPr>
        <p:txBody>
          <a:bodyPr vert="horz" lIns="137590" tIns="68795" rIns="137590" bIns="6879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095"/>
            <a:ext cx="4028440" cy="741706"/>
          </a:xfrm>
          <a:prstGeom prst="rect">
            <a:avLst/>
          </a:prstGeom>
        </p:spPr>
        <p:txBody>
          <a:bodyPr vert="horz" lIns="137590" tIns="68795" rIns="137590" bIns="68795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14041095"/>
            <a:ext cx="4028440" cy="741706"/>
          </a:xfrm>
          <a:prstGeom prst="rect">
            <a:avLst/>
          </a:prstGeom>
        </p:spPr>
        <p:txBody>
          <a:bodyPr vert="horz" lIns="137590" tIns="68795" rIns="137590" bIns="68795" rtlCol="0" anchor="b"/>
          <a:lstStyle>
            <a:lvl1pPr algn="r">
              <a:defRPr sz="1800"/>
            </a:lvl1pPr>
          </a:lstStyle>
          <a:p>
            <a:fld id="{A23EDDDA-3ECB-4046-A3C6-26A3C509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Raleigh-Durham market is the 2</a:t>
            </a:r>
            <a:r>
              <a:rPr lang="en-US" baseline="30000" dirty="0" smtClean="0"/>
              <a:t>nd</a:t>
            </a:r>
            <a:r>
              <a:rPr lang="en-US" dirty="0" smtClean="0"/>
              <a:t> hottest real estate market in the nation. Charlotte is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. According to the NC Chamber, NC is positioned to be the 7</a:t>
            </a:r>
            <a:r>
              <a:rPr lang="en-US" baseline="30000" dirty="0" smtClean="0"/>
              <a:t>th</a:t>
            </a:r>
            <a:r>
              <a:rPr lang="en-US" baseline="0" dirty="0" smtClean="0"/>
              <a:t> largest state in the nation by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C8336-5B0B-428D-B93D-4DD717DAAC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2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C8336-5B0B-428D-B93D-4DD717DAAC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Raleigh-Durham market is the 2</a:t>
            </a:r>
            <a:r>
              <a:rPr lang="en-US" baseline="30000" dirty="0" smtClean="0"/>
              <a:t>nd</a:t>
            </a:r>
            <a:r>
              <a:rPr lang="en-US" dirty="0" smtClean="0"/>
              <a:t> hottest real estate market in the nation. Charlotte is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. According to the NC Chamber, NC is positioned to be the 7</a:t>
            </a:r>
            <a:r>
              <a:rPr lang="en-US" baseline="30000" dirty="0" smtClean="0"/>
              <a:t>th</a:t>
            </a:r>
            <a:r>
              <a:rPr lang="en-US" baseline="0" dirty="0" smtClean="0"/>
              <a:t> largest state in the nation by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C8336-5B0B-428D-B93D-4DD717DAAC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4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9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9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1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5743-A684-48A5-A2A4-5424127CA48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92F5-1D01-47FC-98BD-5C23015F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78847"/>
            <a:ext cx="12192000" cy="5791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72953" y="6383757"/>
            <a:ext cx="468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Harnett County Updates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59790"/>
            <a:ext cx="12192000" cy="6278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791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684063"/>
            <a:ext cx="10855234" cy="58668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57275" y="970446"/>
            <a:ext cx="10077450" cy="14867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Harnett County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6443932"/>
            <a:ext cx="12192000" cy="576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" y="306105"/>
            <a:ext cx="10507287" cy="5831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463" y="300875"/>
            <a:ext cx="1100842" cy="197697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774863" y="399724"/>
            <a:ext cx="4167053" cy="3199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Residential Growth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9883832" y="294231"/>
            <a:ext cx="1476104" cy="2312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000" b="1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 Areas</a:t>
            </a:r>
          </a:p>
        </p:txBody>
      </p:sp>
    </p:spTree>
    <p:extLst>
      <p:ext uri="{BB962C8B-B14F-4D97-AF65-F5344CB8AC3E}">
        <p14:creationId xmlns:p14="http://schemas.microsoft.com/office/powerpoint/2010/main" val="24944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16315" y="5698931"/>
            <a:ext cx="5484370" cy="104143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01344" y="5774078"/>
            <a:ext cx="5303684" cy="899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04358"/>
            <a:ext cx="12192000" cy="576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75992"/>
            <a:ext cx="10985863" cy="65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257" y="130579"/>
            <a:ext cx="12192000" cy="836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97" y="171910"/>
            <a:ext cx="9903822" cy="110824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Conservation Efforts…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29045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1,000</a:t>
            </a:r>
            <a:r>
              <a:rPr lang="en-US" dirty="0" smtClean="0"/>
              <a:t>+ acres preserved </a:t>
            </a:r>
            <a:r>
              <a:rPr lang="en-US" dirty="0" smtClean="0"/>
              <a:t>open </a:t>
            </a:r>
            <a:r>
              <a:rPr lang="en-US" dirty="0" smtClean="0"/>
              <a:t>space </a:t>
            </a:r>
            <a:r>
              <a:rPr lang="en-US" dirty="0" smtClean="0"/>
              <a:t>within </a:t>
            </a:r>
            <a:r>
              <a:rPr lang="en-US" dirty="0" smtClean="0"/>
              <a:t>new </a:t>
            </a:r>
            <a:r>
              <a:rPr lang="en-US" dirty="0" smtClean="0"/>
              <a:t>developments</a:t>
            </a:r>
          </a:p>
          <a:p>
            <a:endParaRPr lang="en-US" dirty="0" smtClean="0"/>
          </a:p>
          <a:p>
            <a:r>
              <a:rPr lang="en-US" dirty="0" smtClean="0"/>
              <a:t>17,800+ acres </a:t>
            </a:r>
            <a:r>
              <a:rPr lang="en-US" dirty="0" smtClean="0"/>
              <a:t>within </a:t>
            </a:r>
            <a:r>
              <a:rPr lang="en-US" dirty="0" smtClean="0"/>
              <a:t>Conservation zoning overlay</a:t>
            </a:r>
          </a:p>
          <a:p>
            <a:endParaRPr lang="en-US" dirty="0" smtClean="0"/>
          </a:p>
          <a:p>
            <a:r>
              <a:rPr lang="en-US" dirty="0" smtClean="0"/>
              <a:t>NC WRC </a:t>
            </a:r>
            <a:r>
              <a:rPr lang="en-US" b="1" i="1" dirty="0"/>
              <a:t>Partners for Green </a:t>
            </a:r>
            <a:r>
              <a:rPr lang="en-US" b="1" i="1" dirty="0" smtClean="0"/>
              <a:t>Growth </a:t>
            </a:r>
            <a:r>
              <a:rPr lang="en-US" dirty="0" smtClean="0"/>
              <a:t>grant to help incorporate </a:t>
            </a:r>
            <a:r>
              <a:rPr lang="en-US" dirty="0"/>
              <a:t>high value natural areas and habitat preservation into our </a:t>
            </a:r>
            <a:r>
              <a:rPr lang="en-US" dirty="0" smtClean="0"/>
              <a:t>2015 Comprehensive Plan.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areas traditionally dovetail into floodplains, wetlands, watersheds, and other critical zones so these will be referenced within the plan.  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78847"/>
            <a:ext cx="12192000" cy="5791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72953" y="6383757"/>
            <a:ext cx="468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Harnett County Updates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9153"/>
            <a:ext cx="12192000" cy="6278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707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760" y="94792"/>
            <a:ext cx="8690743" cy="4312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Harnett County: Plans &amp; Studies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378" y="1632857"/>
            <a:ext cx="2225118" cy="3119405"/>
          </a:xfrm>
          <a:prstGeom prst="rect">
            <a:avLst/>
          </a:prstGeom>
          <a:solidFill>
            <a:schemeClr val="tx1">
              <a:lumMod val="50000"/>
            </a:schemeClr>
          </a:solidFill>
          <a:ln w="19050">
            <a:solidFill>
              <a:schemeClr val="bg1">
                <a:lumMod val="1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20" y="1627124"/>
            <a:ext cx="2420025" cy="3125138"/>
          </a:xfrm>
          <a:prstGeom prst="rect">
            <a:avLst/>
          </a:prstGeom>
          <a:ln w="25400">
            <a:solidFill>
              <a:schemeClr val="bg1">
                <a:lumMod val="1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0" y="1644322"/>
            <a:ext cx="2286994" cy="3107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769" y="1649458"/>
            <a:ext cx="2373403" cy="3102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418" y="1619793"/>
            <a:ext cx="2420715" cy="31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38335"/>
            <a:ext cx="12192000" cy="576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2" y="404949"/>
            <a:ext cx="10965640" cy="62565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171" y="404949"/>
            <a:ext cx="2612572" cy="2468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8456" y="712726"/>
            <a:ext cx="249500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17,400+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acres within Conservation overly.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Cape Fear River = 500’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Black River = 300’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Other Rivers &amp;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     Streams = 200’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74275" y="1149641"/>
            <a:ext cx="1854925" cy="75753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27663" y="2873830"/>
            <a:ext cx="1234440" cy="96665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6443932"/>
            <a:ext cx="12192000" cy="576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" y="176758"/>
            <a:ext cx="11547565" cy="6681242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7878858" y="391013"/>
            <a:ext cx="4626650" cy="7193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Land Use</a:t>
            </a:r>
          </a:p>
          <a:p>
            <a:pPr algn="ctr"/>
            <a:endParaRPr lang="en-US" altLang="en-US" dirty="0" smtClean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4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67" y="666842"/>
            <a:ext cx="9692639" cy="598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668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6388" y="0"/>
            <a:ext cx="8075023" cy="8105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 </a:t>
            </a:r>
            <a:r>
              <a:rPr lang="en-US" dirty="0" smtClean="0"/>
              <a:t>Mile Military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78847"/>
            <a:ext cx="12192000" cy="5791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752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0949" y="443990"/>
            <a:ext cx="8690743" cy="4312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Military Efforts…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815" y="783771"/>
            <a:ext cx="10515600" cy="5290457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Approximately 83,000 </a:t>
            </a:r>
            <a:r>
              <a:rPr lang="en-US" dirty="0" smtClean="0"/>
              <a:t>acres </a:t>
            </a:r>
            <a:r>
              <a:rPr lang="en-US" dirty="0" smtClean="0"/>
              <a:t>within </a:t>
            </a:r>
            <a:r>
              <a:rPr lang="en-US" dirty="0" err="1" smtClean="0"/>
              <a:t>Harnerr’s</a:t>
            </a:r>
            <a:r>
              <a:rPr lang="en-US" dirty="0" smtClean="0"/>
              <a:t> 5 mile Military Buffer </a:t>
            </a:r>
          </a:p>
          <a:p>
            <a:endParaRPr lang="en-US" dirty="0" smtClean="0"/>
          </a:p>
          <a:p>
            <a:r>
              <a:rPr lang="en-US" dirty="0" smtClean="0"/>
              <a:t>Approximately 15,000 acres of Federally owned property in Harnett County</a:t>
            </a:r>
          </a:p>
          <a:p>
            <a:endParaRPr lang="en-US" dirty="0"/>
          </a:p>
          <a:p>
            <a:r>
              <a:rPr lang="en-US" dirty="0" smtClean="0"/>
              <a:t>Send development applications to RULAC for review &amp; comment.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 UDO text amendment to include updated JULUS language </a:t>
            </a:r>
          </a:p>
          <a:p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Notification on all non residential site plans and major subdivision</a:t>
            </a:r>
          </a:p>
          <a:p>
            <a:pPr lvl="1">
              <a:spcAft>
                <a:spcPts val="500"/>
              </a:spcAft>
            </a:pPr>
            <a:r>
              <a:rPr lang="en-US" sz="2600" dirty="0"/>
              <a:t>“This development is within the five mile Military Corridor Overlay Zone, and may be subject to military training activities</a:t>
            </a:r>
            <a:r>
              <a:rPr lang="en-US" sz="2600" dirty="0" smtClean="0"/>
              <a:t>.”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rnett County">
      <a:dk1>
        <a:srgbClr val="003E74"/>
      </a:dk1>
      <a:lt1>
        <a:srgbClr val="DDDDDD"/>
      </a:lt1>
      <a:dk2>
        <a:srgbClr val="71A28A"/>
      </a:dk2>
      <a:lt2>
        <a:srgbClr val="EDEAD1"/>
      </a:lt2>
      <a:accent1>
        <a:srgbClr val="FFFFFF"/>
      </a:accent1>
      <a:accent2>
        <a:srgbClr val="003E74"/>
      </a:accent2>
      <a:accent3>
        <a:srgbClr val="71A28A"/>
      </a:accent3>
      <a:accent4>
        <a:srgbClr val="E2B700"/>
      </a:accent4>
      <a:accent5>
        <a:srgbClr val="003E74"/>
      </a:accent5>
      <a:accent6>
        <a:srgbClr val="786C71"/>
      </a:accent6>
      <a:hlink>
        <a:srgbClr val="71A28A"/>
      </a:hlink>
      <a:folHlink>
        <a:srgbClr val="B2B2B2"/>
      </a:folHlink>
    </a:clrScheme>
    <a:fontScheme name="Harnett County presentation typeface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275</Words>
  <Application>Microsoft Office PowerPoint</Application>
  <PresentationFormat>Widescreen</PresentationFormat>
  <Paragraphs>44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Segoe UI Black</vt:lpstr>
      <vt:lpstr>Office Theme</vt:lpstr>
      <vt:lpstr>Harnett County</vt:lpstr>
      <vt:lpstr>PowerPoint Presentation</vt:lpstr>
      <vt:lpstr>PowerPoint Presentation</vt:lpstr>
      <vt:lpstr>Conservation Efforts… </vt:lpstr>
      <vt:lpstr>Harnett County: Plans &amp; Studies</vt:lpstr>
      <vt:lpstr>PowerPoint Presentation</vt:lpstr>
      <vt:lpstr>PowerPoint Presentation</vt:lpstr>
      <vt:lpstr>PowerPoint Presentation</vt:lpstr>
      <vt:lpstr>Military Efforts…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Deans</dc:creator>
  <cp:lastModifiedBy>Jay Sikes</cp:lastModifiedBy>
  <cp:revision>243</cp:revision>
  <cp:lastPrinted>2021-04-06T15:41:35Z</cp:lastPrinted>
  <dcterms:created xsi:type="dcterms:W3CDTF">2019-04-11T19:07:32Z</dcterms:created>
  <dcterms:modified xsi:type="dcterms:W3CDTF">2021-06-16T15:38:54Z</dcterms:modified>
</cp:coreProperties>
</file>