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04" r:id="rId4"/>
    <p:sldMasterId id="2147483891" r:id="rId5"/>
    <p:sldMasterId id="2147483878" r:id="rId6"/>
  </p:sldMasterIdLst>
  <p:notesMasterIdLst>
    <p:notesMasterId r:id="rId17"/>
  </p:notesMasterIdLst>
  <p:sldIdLst>
    <p:sldId id="256" r:id="rId7"/>
    <p:sldId id="257" r:id="rId8"/>
    <p:sldId id="296" r:id="rId9"/>
    <p:sldId id="258" r:id="rId10"/>
    <p:sldId id="289" r:id="rId11"/>
    <p:sldId id="297" r:id="rId12"/>
    <p:sldId id="285" r:id="rId13"/>
    <p:sldId id="286" r:id="rId14"/>
    <p:sldId id="281" r:id="rId15"/>
    <p:sldId id="276" r:id="rId16"/>
  </p:sldIdLst>
  <p:sldSz cx="9144000" cy="6858000" type="screen4x3"/>
  <p:notesSz cx="6858000" cy="9144000"/>
  <p:defaultTextStyle>
    <a:defPPr>
      <a:defRPr lang="en-US"/>
    </a:defPPr>
    <a:lvl1pPr algn="ctr" rtl="0" fontAlgn="base">
      <a:spcBef>
        <a:spcPct val="0"/>
      </a:spcBef>
      <a:spcAft>
        <a:spcPct val="0"/>
      </a:spcAft>
      <a:defRPr sz="2200" kern="1200">
        <a:solidFill>
          <a:schemeClr val="tx1"/>
        </a:solidFill>
        <a:latin typeface="Arial" charset="0"/>
        <a:ea typeface="ＭＳ Ｐゴシック" charset="-128"/>
        <a:cs typeface="+mn-cs"/>
      </a:defRPr>
    </a:lvl1pPr>
    <a:lvl2pPr marL="457200" algn="ctr" rtl="0" fontAlgn="base">
      <a:spcBef>
        <a:spcPct val="0"/>
      </a:spcBef>
      <a:spcAft>
        <a:spcPct val="0"/>
      </a:spcAft>
      <a:defRPr sz="2200" kern="1200">
        <a:solidFill>
          <a:schemeClr val="tx1"/>
        </a:solidFill>
        <a:latin typeface="Arial" charset="0"/>
        <a:ea typeface="ＭＳ Ｐゴシック" charset="-128"/>
        <a:cs typeface="+mn-cs"/>
      </a:defRPr>
    </a:lvl2pPr>
    <a:lvl3pPr marL="914400" algn="ctr" rtl="0" fontAlgn="base">
      <a:spcBef>
        <a:spcPct val="0"/>
      </a:spcBef>
      <a:spcAft>
        <a:spcPct val="0"/>
      </a:spcAft>
      <a:defRPr sz="2200" kern="1200">
        <a:solidFill>
          <a:schemeClr val="tx1"/>
        </a:solidFill>
        <a:latin typeface="Arial" charset="0"/>
        <a:ea typeface="ＭＳ Ｐゴシック" charset="-128"/>
        <a:cs typeface="+mn-cs"/>
      </a:defRPr>
    </a:lvl3pPr>
    <a:lvl4pPr marL="1371600" algn="ctr" rtl="0" fontAlgn="base">
      <a:spcBef>
        <a:spcPct val="0"/>
      </a:spcBef>
      <a:spcAft>
        <a:spcPct val="0"/>
      </a:spcAft>
      <a:defRPr sz="2200" kern="1200">
        <a:solidFill>
          <a:schemeClr val="tx1"/>
        </a:solidFill>
        <a:latin typeface="Arial" charset="0"/>
        <a:ea typeface="ＭＳ Ｐゴシック" charset="-128"/>
        <a:cs typeface="+mn-cs"/>
      </a:defRPr>
    </a:lvl4pPr>
    <a:lvl5pPr marL="1828800" algn="ctr" rtl="0" fontAlgn="base">
      <a:spcBef>
        <a:spcPct val="0"/>
      </a:spcBef>
      <a:spcAft>
        <a:spcPct val="0"/>
      </a:spcAft>
      <a:defRPr sz="2200" kern="1200">
        <a:solidFill>
          <a:schemeClr val="tx1"/>
        </a:solidFill>
        <a:latin typeface="Arial" charset="0"/>
        <a:ea typeface="ＭＳ Ｐゴシック" charset="-128"/>
        <a:cs typeface="+mn-cs"/>
      </a:defRPr>
    </a:lvl5pPr>
    <a:lvl6pPr marL="2286000" algn="l" defTabSz="914400" rtl="0" eaLnBrk="1" latinLnBrk="0" hangingPunct="1">
      <a:defRPr sz="2200" kern="1200">
        <a:solidFill>
          <a:schemeClr val="tx1"/>
        </a:solidFill>
        <a:latin typeface="Arial" charset="0"/>
        <a:ea typeface="ＭＳ Ｐゴシック" charset="-128"/>
        <a:cs typeface="+mn-cs"/>
      </a:defRPr>
    </a:lvl6pPr>
    <a:lvl7pPr marL="2743200" algn="l" defTabSz="914400" rtl="0" eaLnBrk="1" latinLnBrk="0" hangingPunct="1">
      <a:defRPr sz="2200" kern="1200">
        <a:solidFill>
          <a:schemeClr val="tx1"/>
        </a:solidFill>
        <a:latin typeface="Arial" charset="0"/>
        <a:ea typeface="ＭＳ Ｐゴシック" charset="-128"/>
        <a:cs typeface="+mn-cs"/>
      </a:defRPr>
    </a:lvl7pPr>
    <a:lvl8pPr marL="3200400" algn="l" defTabSz="914400" rtl="0" eaLnBrk="1" latinLnBrk="0" hangingPunct="1">
      <a:defRPr sz="2200" kern="1200">
        <a:solidFill>
          <a:schemeClr val="tx1"/>
        </a:solidFill>
        <a:latin typeface="Arial" charset="0"/>
        <a:ea typeface="ＭＳ Ｐゴシック" charset="-128"/>
        <a:cs typeface="+mn-cs"/>
      </a:defRPr>
    </a:lvl8pPr>
    <a:lvl9pPr marL="3657600" algn="l" defTabSz="914400" rtl="0" eaLnBrk="1" latinLnBrk="0" hangingPunct="1">
      <a:defRPr sz="22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mes Boor, Gina" initials="HBG" lastIdx="2" clrIdx="0">
    <p:extLst>
      <p:ext uri="{19B8F6BF-5375-455C-9EA6-DF929625EA0E}">
        <p15:presenceInfo xmlns:p15="http://schemas.microsoft.com/office/powerpoint/2012/main" userId="S-1-5-21-62665781-247875009-941767090-48397" providerId="AD"/>
      </p:ext>
    </p:extLst>
  </p:cmAuthor>
  <p:cmAuthor id="2" name="William F Morris" initials="WFM" lastIdx="1" clrIdx="1">
    <p:extLst>
      <p:ext uri="{19B8F6BF-5375-455C-9EA6-DF929625EA0E}">
        <p15:presenceInfo xmlns:p15="http://schemas.microsoft.com/office/powerpoint/2012/main" userId="S-1-5-21-1614895754-1935655697-725345543-895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a:srgbClr val="0D609C"/>
    <a:srgbClr val="06684B"/>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9" autoAdjust="0"/>
    <p:restoredTop sz="84480" autoAdjust="0"/>
  </p:normalViewPr>
  <p:slideViewPr>
    <p:cSldViewPr snapToGrid="0" snapToObjects="1">
      <p:cViewPr varScale="1">
        <p:scale>
          <a:sx n="56" d="100"/>
          <a:sy n="56" d="100"/>
        </p:scale>
        <p:origin x="1564" y="52"/>
      </p:cViewPr>
      <p:guideLst>
        <p:guide orient="horz" pos="2160"/>
        <p:guide pos="2880"/>
      </p:guideLst>
    </p:cSldViewPr>
  </p:slideViewPr>
  <p:notesTextViewPr>
    <p:cViewPr>
      <p:scale>
        <a:sx n="100" d="100"/>
        <a:sy n="100" d="100"/>
      </p:scale>
      <p:origin x="0" y="0"/>
    </p:cViewPr>
  </p:notesTextViewPr>
  <p:sorterViewPr>
    <p:cViewPr>
      <p:scale>
        <a:sx n="140" d="100"/>
        <a:sy n="140" d="100"/>
      </p:scale>
      <p:origin x="0" y="-57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vl1pPr>
          </a:lstStyle>
          <a:p>
            <a:pPr>
              <a:defRPr/>
            </a:pPr>
            <a:endParaRPr lang="en-US"/>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A83ACFE4-7674-44B4-AF9E-645788EE201C}" type="datetime1">
              <a:rPr lang="en-US"/>
              <a:pPr>
                <a:defRPr/>
              </a:pPr>
              <a:t>3/9/2022</a:t>
            </a:fld>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vl1pPr>
          </a:lstStyle>
          <a:p>
            <a:pPr>
              <a:defRPr/>
            </a:pPr>
            <a:endParaRPr lang="en-US"/>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B83075C3-DDBF-4903-996C-5BB77EB940B6}" type="slidenum">
              <a:rPr lang="en-US"/>
              <a:pPr>
                <a:defRPr/>
              </a:pPr>
              <a:t>‹#›</a:t>
            </a:fld>
            <a:endParaRPr lang="en-US"/>
          </a:p>
        </p:txBody>
      </p:sp>
    </p:spTree>
    <p:extLst>
      <p:ext uri="{BB962C8B-B14F-4D97-AF65-F5344CB8AC3E}">
        <p14:creationId xmlns:p14="http://schemas.microsoft.com/office/powerpoint/2010/main" val="125507752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itchFamily="34" charset="0"/>
        <a:ea typeface="ＭＳ Ｐゴシック" charset="-128"/>
        <a:cs typeface="+mn-cs"/>
      </a:defRPr>
    </a:lvl1pPr>
    <a:lvl2pPr marL="457200" algn="l" defTabSz="457200" rtl="0" eaLnBrk="0" fontAlgn="base" hangingPunct="0">
      <a:spcBef>
        <a:spcPct val="30000"/>
      </a:spcBef>
      <a:spcAft>
        <a:spcPct val="0"/>
      </a:spcAft>
      <a:defRPr sz="1200" kern="1200">
        <a:solidFill>
          <a:schemeClr val="tx1"/>
        </a:solidFill>
        <a:latin typeface="Calibri" pitchFamily="34" charset="0"/>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Calibri" pitchFamily="34" charset="0"/>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Calibri" pitchFamily="34" charset="0"/>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Calibri" pitchFamily="34"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59455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are continuing to monitor all vital rates (survival, growth, reproduction, and recruitment) in 8 natural populations across VFT’s geographical distribution; Green Swamp (TNC) populations were added in this project. &gt;2000 individually marked plants (see blue nail) are being followed.  Provides data on: 1) climate effects on all vital rates; 2) effects of fire on all vital rates; 3) spatial scale of synchrony in all vital rates.  Also performing greenhouse experiments using plants grown from seeds collected in all 8 populations, to ask: does tolerance to drought differ among populations (which populations more resilient to anticipated increase in drought frequency in SE USA?).  </a:t>
            </a:r>
            <a:endParaRPr lang="en-US" dirty="0"/>
          </a:p>
        </p:txBody>
      </p:sp>
      <p:sp>
        <p:nvSpPr>
          <p:cNvPr id="4" name="Slide Number Placeholder 3"/>
          <p:cNvSpPr>
            <a:spLocks noGrp="1"/>
          </p:cNvSpPr>
          <p:nvPr>
            <p:ph type="sldNum" sz="quarter" idx="10"/>
          </p:nvPr>
        </p:nvSpPr>
        <p:spPr/>
        <p:txBody>
          <a:bodyPr/>
          <a:lstStyle/>
          <a:p>
            <a:pPr>
              <a:defRPr/>
            </a:pPr>
            <a:fld id="{B83075C3-DDBF-4903-996C-5BB77EB940B6}" type="slidenum">
              <a:rPr lang="en-US" smtClean="0"/>
              <a:pPr>
                <a:defRPr/>
              </a:pPr>
              <a:t>10</a:t>
            </a:fld>
            <a:endParaRPr lang="en-US"/>
          </a:p>
        </p:txBody>
      </p:sp>
    </p:spTree>
    <p:extLst>
      <p:ext uri="{BB962C8B-B14F-4D97-AF65-F5344CB8AC3E}">
        <p14:creationId xmlns:p14="http://schemas.microsoft.com/office/powerpoint/2010/main" val="4126775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068752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33469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a:lnSpc>
                <a:spcPct val="80000"/>
              </a:lnSpc>
              <a:buFont typeface="Arial" charset="0"/>
              <a:buNone/>
            </a:pPr>
            <a:r>
              <a:rPr lang="en-US" sz="1200" b="0" i="0" dirty="0">
                <a:solidFill>
                  <a:schemeClr val="tx1"/>
                </a:solidFill>
              </a:rPr>
              <a:t>Main goal is to provide quantitative tools to improve cross-jurisdictional</a:t>
            </a:r>
            <a:r>
              <a:rPr lang="en-US" sz="1200" b="0" i="0" baseline="0" dirty="0">
                <a:solidFill>
                  <a:schemeClr val="tx1"/>
                </a:solidFill>
              </a:rPr>
              <a:t> mgmt.; tools applicable beyond SE US</a:t>
            </a:r>
          </a:p>
          <a:p>
            <a:pPr>
              <a:lnSpc>
                <a:spcPct val="80000"/>
              </a:lnSpc>
              <a:buFont typeface="Arial" charset="0"/>
              <a:buNone/>
            </a:pPr>
            <a:r>
              <a:rPr lang="en-US" sz="1200" b="0" i="0" baseline="0" dirty="0">
                <a:solidFill>
                  <a:schemeClr val="tx1"/>
                </a:solidFill>
              </a:rPr>
              <a:t>Tools will account for: </a:t>
            </a:r>
          </a:p>
          <a:p>
            <a:pPr>
              <a:lnSpc>
                <a:spcPct val="80000"/>
              </a:lnSpc>
              <a:buFont typeface="Arial" charset="0"/>
              <a:buNone/>
            </a:pPr>
            <a:r>
              <a:rPr lang="en-US" sz="1200" b="0" i="0" baseline="0" dirty="0">
                <a:solidFill>
                  <a:schemeClr val="tx1"/>
                </a:solidFill>
              </a:rPr>
              <a:t>	external factors: environmental synchrony; climate change; land use change (including restoration)</a:t>
            </a:r>
          </a:p>
          <a:p>
            <a:pPr>
              <a:lnSpc>
                <a:spcPct val="80000"/>
              </a:lnSpc>
              <a:buFont typeface="Arial" charset="0"/>
              <a:buNone/>
            </a:pPr>
            <a:r>
              <a:rPr lang="en-US" sz="1200" b="0" i="0" baseline="0" dirty="0">
                <a:solidFill>
                  <a:schemeClr val="tx1"/>
                </a:solidFill>
              </a:rPr>
              <a:t>	internal factors: demographic sensitivity to climate and management; dispersal</a:t>
            </a:r>
          </a:p>
          <a:p>
            <a:pPr>
              <a:lnSpc>
                <a:spcPct val="80000"/>
              </a:lnSpc>
              <a:buFont typeface="Arial" charset="0"/>
              <a:buNone/>
            </a:pPr>
            <a:r>
              <a:rPr lang="en-US" sz="1200" b="0" i="0" baseline="0" dirty="0">
                <a:solidFill>
                  <a:schemeClr val="tx1"/>
                </a:solidFill>
              </a:rPr>
              <a:t>Specific goals:  determine optimal frequency and spatial arrangement of restoration </a:t>
            </a:r>
          </a:p>
          <a:p>
            <a:pPr>
              <a:lnSpc>
                <a:spcPct val="80000"/>
              </a:lnSpc>
              <a:buFont typeface="Arial" charset="0"/>
              <a:buNone/>
            </a:pPr>
            <a:r>
              <a:rPr lang="en-US" sz="1200" b="0" i="0" baseline="0" dirty="0">
                <a:solidFill>
                  <a:schemeClr val="tx1"/>
                </a:solidFill>
              </a:rPr>
              <a:t>		guide construction of multi-species corridors to link populations on/off DoD lands</a:t>
            </a:r>
            <a:endParaRPr lang="en-US" sz="1200" b="0" i="0" dirty="0">
              <a:solidFill>
                <a:schemeClr val="tx1"/>
              </a:solidFill>
            </a:endParaRPr>
          </a:p>
        </p:txBody>
      </p:sp>
    </p:spTree>
    <p:extLst>
      <p:ext uri="{BB962C8B-B14F-4D97-AF65-F5344CB8AC3E}">
        <p14:creationId xmlns:p14="http://schemas.microsoft.com/office/powerpoint/2010/main" val="393074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Conceptual background: Synchronous environmental</a:t>
            </a:r>
            <a:r>
              <a:rPr lang="en-US" baseline="0" dirty="0"/>
              <a:t> fluctuations degrade the safety gained by having populations in multiple jurisdictions, because when bad years are shared across jurisdictions, all populations may go extinct simultaneously.   But we expect synchrony to decline with the distance between jurisdictions (due to more independent climate fluctuations, etc.).  Because lack of synchrony is so important for the advantages of multiple jurisdictions, we will assess the spatial scale of synchrony for our 2 focal species (RCW and SFS) that have multiple populations </a:t>
            </a:r>
            <a:endParaRPr lang="en-US" dirty="0"/>
          </a:p>
        </p:txBody>
      </p:sp>
      <p:sp>
        <p:nvSpPr>
          <p:cNvPr id="4" name="Slide Number Placeholder 3"/>
          <p:cNvSpPr>
            <a:spLocks noGrp="1"/>
          </p:cNvSpPr>
          <p:nvPr>
            <p:ph type="sldNum" sz="quarter" idx="10"/>
          </p:nvPr>
        </p:nvSpPr>
        <p:spPr/>
        <p:txBody>
          <a:bodyPr/>
          <a:lstStyle/>
          <a:p>
            <a:pPr>
              <a:defRPr/>
            </a:pPr>
            <a:fld id="{B83075C3-DDBF-4903-996C-5BB77EB940B6}" type="slidenum">
              <a:rPr lang="en-US" smtClean="0"/>
              <a:pPr>
                <a:defRPr/>
              </a:pPr>
              <a:t>5</a:t>
            </a:fld>
            <a:endParaRPr lang="en-US"/>
          </a:p>
        </p:txBody>
      </p:sp>
    </p:spTree>
    <p:extLst>
      <p:ext uri="{BB962C8B-B14F-4D97-AF65-F5344CB8AC3E}">
        <p14:creationId xmlns:p14="http://schemas.microsoft.com/office/powerpoint/2010/main" val="3165804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64221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a:t>
            </a:r>
            <a:r>
              <a:rPr lang="en-US" baseline="0" dirty="0"/>
              <a:t> bordered areas represent managed land (e.g., federal, state, and local government lands; reserves; land with easements, safe-harbor agreements, etc.) that may offer some level of protection for RCW</a:t>
            </a:r>
          </a:p>
          <a:p>
            <a:pPr marL="171450" indent="-171450">
              <a:buFont typeface="Arial" panose="020B0604020202020204" pitchFamily="34" charset="0"/>
              <a:buChar char="•"/>
            </a:pPr>
            <a:r>
              <a:rPr lang="en-US" baseline="0" dirty="0"/>
              <a:t>HQI – habitat quality index is from TNC based on model analysis showing quality of pine habitat (not exclusive to LLP, but is a pretty good surrogate). In the SEIBM we will use the HQI data to modify RCW movement, territory establishment and size, &amp; likelihood of males staying in natal territory</a:t>
            </a:r>
          </a:p>
          <a:p>
            <a:pPr marL="171450" indent="-171450">
              <a:buFont typeface="Arial" panose="020B0604020202020204" pitchFamily="34" charset="0"/>
              <a:buChar char="•"/>
            </a:pPr>
            <a:r>
              <a:rPr lang="en-US" baseline="0" dirty="0"/>
              <a:t>The incipient corridor is an area prioritized by RCW working group and others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Under Coding Model I just put a few parts of the model that will be different than the original model – other things we could emphasize: the potential for the model to be user-friendly and provide a hands-on tool to explore what-if scenarios (one version of the old model was made to do this, but is no longer supported by the ArcGIS software it was linked to)</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CD48F0F-7A80-4AB7-BB03-168AD6DE39AB}" type="slidenum">
              <a:rPr lang="en-US" smtClean="0"/>
              <a:t>7</a:t>
            </a:fld>
            <a:endParaRPr lang="en-US"/>
          </a:p>
        </p:txBody>
      </p:sp>
    </p:spTree>
    <p:extLst>
      <p:ext uri="{BB962C8B-B14F-4D97-AF65-F5344CB8AC3E}">
        <p14:creationId xmlns:p14="http://schemas.microsoft.com/office/powerpoint/2010/main" val="4253873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Biggest picture: linking RCW management</a:t>
            </a:r>
            <a:r>
              <a:rPr lang="en-US" baseline="0" dirty="0"/>
              <a:t> across the multiple jurisdictions with interest in managing long-leaf pine areas in North Carolina, which include: </a:t>
            </a:r>
          </a:p>
          <a:p>
            <a:r>
              <a:rPr lang="en-US" baseline="0" dirty="0"/>
              <a:t>	multiple DoD bases (Bragg and Lejeune)</a:t>
            </a:r>
          </a:p>
          <a:p>
            <a:r>
              <a:rPr lang="en-US" baseline="0" dirty="0"/>
              <a:t>	two national forests (</a:t>
            </a:r>
            <a:r>
              <a:rPr lang="en-US" baseline="0" dirty="0" err="1"/>
              <a:t>Uwharrie</a:t>
            </a:r>
            <a:r>
              <a:rPr lang="en-US" baseline="0" dirty="0"/>
              <a:t> and Croatan)</a:t>
            </a:r>
          </a:p>
          <a:p>
            <a:r>
              <a:rPr lang="en-US" baseline="0" dirty="0"/>
              <a:t>	multiple NC State jurisdictions (</a:t>
            </a:r>
            <a:r>
              <a:rPr lang="en-US" baseline="0" dirty="0" err="1"/>
              <a:t>gamelands</a:t>
            </a:r>
            <a:r>
              <a:rPr lang="en-US" baseline="0" dirty="0"/>
              <a:t>, etc.)</a:t>
            </a:r>
          </a:p>
          <a:p>
            <a:r>
              <a:rPr lang="en-US" baseline="0" dirty="0"/>
              <a:t>	NGOs (TNC)</a:t>
            </a:r>
            <a:endParaRPr lang="en-US" dirty="0"/>
          </a:p>
        </p:txBody>
      </p:sp>
      <p:sp>
        <p:nvSpPr>
          <p:cNvPr id="4" name="Slide Number Placeholder 3"/>
          <p:cNvSpPr>
            <a:spLocks noGrp="1"/>
          </p:cNvSpPr>
          <p:nvPr>
            <p:ph type="sldNum" sz="quarter" idx="10"/>
          </p:nvPr>
        </p:nvSpPr>
        <p:spPr/>
        <p:txBody>
          <a:bodyPr/>
          <a:lstStyle/>
          <a:p>
            <a:pPr>
              <a:defRPr/>
            </a:pPr>
            <a:fld id="{B83075C3-DDBF-4903-996C-5BB77EB940B6}" type="slidenum">
              <a:rPr lang="en-US" smtClean="0"/>
              <a:pPr>
                <a:defRPr/>
              </a:pPr>
              <a:t>8</a:t>
            </a:fld>
            <a:endParaRPr lang="en-US"/>
          </a:p>
        </p:txBody>
      </p:sp>
    </p:spTree>
    <p:extLst>
      <p:ext uri="{BB962C8B-B14F-4D97-AF65-F5344CB8AC3E}">
        <p14:creationId xmlns:p14="http://schemas.microsoft.com/office/powerpoint/2010/main" val="4227319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SFS caterpillars</a:t>
            </a:r>
            <a:r>
              <a:rPr lang="en-US" baseline="0" dirty="0"/>
              <a:t> feed on sedges; open sedge meadows reduced on landscape by: fire suppression, beaver extirpation</a:t>
            </a:r>
          </a:p>
          <a:p>
            <a:r>
              <a:rPr lang="en-US" baseline="0" dirty="0"/>
              <a:t>Ongoing restoration efforts aimed at recreating high quality sedge meadows, by cutting riparian trees and installing artificial dams</a:t>
            </a:r>
          </a:p>
          <a:p>
            <a:r>
              <a:rPr lang="en-US" baseline="0" dirty="0"/>
              <a:t>We are measuring cover of hostplants at all stages of the restoration/succession cycle; this is a key parameter needed for the SEIMBs we will use to determine optimal timing/spatial arrangement of restoration</a:t>
            </a:r>
            <a:endParaRPr lang="en-US" dirty="0"/>
          </a:p>
        </p:txBody>
      </p:sp>
      <p:sp>
        <p:nvSpPr>
          <p:cNvPr id="4" name="Slide Number Placeholder 3"/>
          <p:cNvSpPr>
            <a:spLocks noGrp="1"/>
          </p:cNvSpPr>
          <p:nvPr>
            <p:ph type="sldNum" sz="quarter" idx="5"/>
          </p:nvPr>
        </p:nvSpPr>
        <p:spPr/>
        <p:txBody>
          <a:bodyPr/>
          <a:lstStyle/>
          <a:p>
            <a:fld id="{937E83B1-24BF-431B-90CE-D23B53A965FF}" type="slidenum">
              <a:rPr lang="en-US" smtClean="0"/>
              <a:t>9</a:t>
            </a:fld>
            <a:endParaRPr lang="en-US"/>
          </a:p>
        </p:txBody>
      </p:sp>
    </p:spTree>
    <p:extLst>
      <p:ext uri="{BB962C8B-B14F-4D97-AF65-F5344CB8AC3E}">
        <p14:creationId xmlns:p14="http://schemas.microsoft.com/office/powerpoint/2010/main" val="1087665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28600" y="2743200"/>
            <a:ext cx="8686800" cy="917575"/>
          </a:xfrm>
        </p:spPr>
        <p:txBody>
          <a:bodyPr/>
          <a:lstStyle>
            <a:lvl1pPr>
              <a:defRPr b="1">
                <a:solidFill>
                  <a:srgbClr val="0D609C"/>
                </a:solidFill>
              </a:defRPr>
            </a:lvl1pPr>
          </a:lstStyle>
          <a:p>
            <a:r>
              <a:rPr lang="en-US"/>
              <a:t>Click to edit Master title style</a:t>
            </a:r>
            <a:endParaRPr lang="en-US" dirty="0"/>
          </a:p>
        </p:txBody>
      </p:sp>
      <p:sp>
        <p:nvSpPr>
          <p:cNvPr id="5123" name="Rectangle 3"/>
          <p:cNvSpPr>
            <a:spLocks noGrp="1" noChangeArrowheads="1"/>
          </p:cNvSpPr>
          <p:nvPr>
            <p:ph type="subTitle" idx="1"/>
          </p:nvPr>
        </p:nvSpPr>
        <p:spPr>
          <a:xfrm>
            <a:off x="1371600" y="3886200"/>
            <a:ext cx="6400800" cy="914400"/>
          </a:xfrm>
        </p:spPr>
        <p:txBody>
          <a:bodyPr/>
          <a:lstStyle>
            <a:lvl1pPr marL="0" indent="0" algn="ctr">
              <a:lnSpc>
                <a:spcPct val="80000"/>
              </a:lnSpc>
              <a:buFont typeface="Arial" charset="0"/>
              <a:buNone/>
              <a:defRPr sz="2000" b="1">
                <a:solidFill>
                  <a:srgbClr val="000000"/>
                </a:solidFill>
              </a:defRPr>
            </a:lvl1pPr>
          </a:lstStyle>
          <a:p>
            <a:r>
              <a:rPr lang="en-US"/>
              <a:t>Click to edit Master subtitle style</a:t>
            </a:r>
            <a:endParaRPr lang="en-US" dirty="0"/>
          </a:p>
        </p:txBody>
      </p:sp>
    </p:spTree>
    <p:extLst>
      <p:ext uri="{BB962C8B-B14F-4D97-AF65-F5344CB8AC3E}">
        <p14:creationId xmlns:p14="http://schemas.microsoft.com/office/powerpoint/2010/main" val="182482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609C"/>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buClrTx/>
              <a:defRPr>
                <a:solidFill>
                  <a:srgbClr val="000000"/>
                </a:solidFill>
              </a:defRPr>
            </a:lvl1pPr>
            <a:lvl2pPr>
              <a:buClrTx/>
              <a:defRPr>
                <a:solidFill>
                  <a:srgbClr val="000000"/>
                </a:solidFill>
              </a:defRPr>
            </a:lvl2pPr>
            <a:lvl3pPr>
              <a:buClrTx/>
              <a:defRPr>
                <a:solidFill>
                  <a:srgbClr val="000000"/>
                </a:solidFill>
              </a:defRPr>
            </a:lvl3pPr>
            <a:lvl4pPr>
              <a:buClrTx/>
              <a:defRPr>
                <a:solidFill>
                  <a:srgbClr val="000000"/>
                </a:solidFill>
              </a:defRPr>
            </a:lvl4pPr>
            <a:lvl5pPr>
              <a:buClrTx/>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69CC7DA1-28FE-434E-BB02-0E74B489278A}" type="slidenum">
              <a:rPr lang="en-US" smtClean="0"/>
              <a:pPr>
                <a:defRPr/>
              </a:pPr>
              <a:t>‹#›</a:t>
            </a:fld>
            <a:endParaRPr lang="en-US" dirty="0"/>
          </a:p>
        </p:txBody>
      </p:sp>
    </p:spTree>
    <p:extLst>
      <p:ext uri="{BB962C8B-B14F-4D97-AF65-F5344CB8AC3E}">
        <p14:creationId xmlns:p14="http://schemas.microsoft.com/office/powerpoint/2010/main" val="350435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914400"/>
            <a:ext cx="2133600" cy="5211763"/>
          </a:xfrm>
        </p:spPr>
        <p:txBody>
          <a:bodyPr vert="eaVert"/>
          <a:lstStyle>
            <a:lvl1pPr>
              <a:defRPr>
                <a:solidFill>
                  <a:srgbClr val="0D609C"/>
                </a:solidFill>
              </a:defRPr>
            </a:lvl1pPr>
          </a:lstStyle>
          <a:p>
            <a:r>
              <a:rPr lang="en-US"/>
              <a:t>Click to edit Master title style</a:t>
            </a:r>
          </a:p>
        </p:txBody>
      </p:sp>
      <p:sp>
        <p:nvSpPr>
          <p:cNvPr id="3" name="Vertical Text Placeholder 2"/>
          <p:cNvSpPr>
            <a:spLocks noGrp="1"/>
          </p:cNvSpPr>
          <p:nvPr>
            <p:ph type="body" orient="vert" idx="1"/>
          </p:nvPr>
        </p:nvSpPr>
        <p:spPr>
          <a:xfrm>
            <a:off x="152400" y="914400"/>
            <a:ext cx="6248400" cy="5211763"/>
          </a:xfrm>
        </p:spPr>
        <p:txBody>
          <a:bodyPr vert="eaVert"/>
          <a:lstStyle>
            <a:lvl1pPr>
              <a:buClrTx/>
              <a:defRPr>
                <a:solidFill>
                  <a:srgbClr val="000000"/>
                </a:solidFill>
              </a:defRPr>
            </a:lvl1pPr>
            <a:lvl2pPr>
              <a:buClrTx/>
              <a:defRPr>
                <a:solidFill>
                  <a:srgbClr val="000000"/>
                </a:solidFill>
              </a:defRPr>
            </a:lvl2pPr>
            <a:lvl3pPr>
              <a:buClrTx/>
              <a:defRPr>
                <a:solidFill>
                  <a:srgbClr val="000000"/>
                </a:solidFill>
              </a:defRPr>
            </a:lvl3pPr>
            <a:lvl4pPr>
              <a:buClrTx/>
              <a:defRPr>
                <a:solidFill>
                  <a:srgbClr val="000000"/>
                </a:solidFill>
              </a:defRPr>
            </a:lvl4pPr>
            <a:lvl5pPr>
              <a:buClrTx/>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EC6312B-1F2F-44A5-A784-387BE1298698}" type="slidenum">
              <a:rPr lang="en-US" smtClean="0"/>
              <a:pPr>
                <a:defRPr/>
              </a:pPr>
              <a:t>‹#›</a:t>
            </a:fld>
            <a:endParaRPr lang="en-US" dirty="0"/>
          </a:p>
        </p:txBody>
      </p:sp>
    </p:spTree>
    <p:extLst>
      <p:ext uri="{BB962C8B-B14F-4D97-AF65-F5344CB8AC3E}">
        <p14:creationId xmlns:p14="http://schemas.microsoft.com/office/powerpoint/2010/main" val="1801288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 y="914400"/>
            <a:ext cx="6324600" cy="762000"/>
          </a:xfrm>
        </p:spPr>
        <p:txBody>
          <a:bodyPr/>
          <a:lstStyle/>
          <a:p>
            <a:r>
              <a:rPr lang="en-US"/>
              <a:t>Click to edit Master title style</a:t>
            </a:r>
          </a:p>
        </p:txBody>
      </p:sp>
      <p:sp>
        <p:nvSpPr>
          <p:cNvPr id="3" name="Table Placeholder 2"/>
          <p:cNvSpPr>
            <a:spLocks noGrp="1"/>
          </p:cNvSpPr>
          <p:nvPr>
            <p:ph type="tbl" idx="1"/>
          </p:nvPr>
        </p:nvSpPr>
        <p:spPr>
          <a:xfrm>
            <a:off x="457200" y="1905000"/>
            <a:ext cx="8229600" cy="4221163"/>
          </a:xfrm>
        </p:spPr>
        <p:txBody>
          <a:bodyPr/>
          <a:lstStyle/>
          <a:p>
            <a:pPr lvl="0"/>
            <a:endParaRPr lang="en-US" noProof="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5C2B55A-24AD-48A5-A6CE-F2DA7D32F632}" type="slidenum">
              <a:rPr lang="en-US"/>
              <a:pPr>
                <a:defRPr/>
              </a:pPr>
              <a:t>‹#›</a:t>
            </a:fld>
            <a:endParaRPr lang="en-US" dirty="0"/>
          </a:p>
        </p:txBody>
      </p:sp>
    </p:spTree>
    <p:extLst>
      <p:ext uri="{BB962C8B-B14F-4D97-AF65-F5344CB8AC3E}">
        <p14:creationId xmlns:p14="http://schemas.microsoft.com/office/powerpoint/2010/main" val="4276996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28600" y="2743200"/>
            <a:ext cx="8686800" cy="917575"/>
          </a:xfrm>
        </p:spPr>
        <p:txBody>
          <a:bodyPr/>
          <a:lstStyle>
            <a:lvl1pPr>
              <a:defRPr b="1">
                <a:solidFill>
                  <a:srgbClr val="0D609C"/>
                </a:solidFill>
              </a:defRPr>
            </a:lvl1pPr>
          </a:lstStyle>
          <a:p>
            <a:r>
              <a:rPr lang="en-US"/>
              <a:t>Click to edit Master title style</a:t>
            </a:r>
            <a:endParaRPr lang="en-US" dirty="0"/>
          </a:p>
        </p:txBody>
      </p:sp>
      <p:sp>
        <p:nvSpPr>
          <p:cNvPr id="5123" name="Rectangle 3"/>
          <p:cNvSpPr>
            <a:spLocks noGrp="1" noChangeArrowheads="1"/>
          </p:cNvSpPr>
          <p:nvPr>
            <p:ph type="subTitle" idx="1"/>
          </p:nvPr>
        </p:nvSpPr>
        <p:spPr>
          <a:xfrm>
            <a:off x="1371600" y="3886200"/>
            <a:ext cx="6400800" cy="914400"/>
          </a:xfrm>
        </p:spPr>
        <p:txBody>
          <a:bodyPr/>
          <a:lstStyle>
            <a:lvl1pPr marL="0" indent="0" algn="ctr">
              <a:lnSpc>
                <a:spcPct val="80000"/>
              </a:lnSpc>
              <a:buFont typeface="Arial" charset="0"/>
              <a:buNone/>
              <a:defRPr sz="2000" b="1">
                <a:solidFill>
                  <a:srgbClr val="000000"/>
                </a:solidFill>
              </a:defRPr>
            </a:lvl1pPr>
          </a:lstStyle>
          <a:p>
            <a:r>
              <a:rPr lang="en-US"/>
              <a:t>Click to edit Master subtitle style</a:t>
            </a:r>
            <a:endParaRPr lang="en-US" dirty="0"/>
          </a:p>
        </p:txBody>
      </p:sp>
    </p:spTree>
    <p:extLst>
      <p:ext uri="{BB962C8B-B14F-4D97-AF65-F5344CB8AC3E}">
        <p14:creationId xmlns:p14="http://schemas.microsoft.com/office/powerpoint/2010/main" val="109380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609C"/>
                </a:solidFill>
              </a:defRPr>
            </a:lvl1pPr>
          </a:lstStyle>
          <a:p>
            <a:r>
              <a:rPr lang="en-US"/>
              <a:t>Click to edit Master title style</a:t>
            </a:r>
          </a:p>
        </p:txBody>
      </p:sp>
      <p:sp>
        <p:nvSpPr>
          <p:cNvPr id="3" name="Content Placeholder 2"/>
          <p:cNvSpPr>
            <a:spLocks noGrp="1"/>
          </p:cNvSpPr>
          <p:nvPr>
            <p:ph idx="1"/>
          </p:nvPr>
        </p:nvSpPr>
        <p:spPr/>
        <p:txBody>
          <a:bodyPr/>
          <a:lstStyle>
            <a:lvl1pPr>
              <a:buClrTx/>
              <a:defRPr sz="2400">
                <a:solidFill>
                  <a:srgbClr val="000000"/>
                </a:solidFill>
              </a:defRPr>
            </a:lvl1pPr>
            <a:lvl2pPr>
              <a:buClrTx/>
              <a:defRPr sz="2000">
                <a:solidFill>
                  <a:srgbClr val="000000"/>
                </a:solidFill>
              </a:defRPr>
            </a:lvl2pPr>
            <a:lvl3pPr>
              <a:buClrTx/>
              <a:defRPr sz="1800">
                <a:solidFill>
                  <a:srgbClr val="000000"/>
                </a:solidFill>
              </a:defRPr>
            </a:lvl3pPr>
            <a:lvl4pPr>
              <a:buClrTx/>
              <a:defRPr sz="1600">
                <a:solidFill>
                  <a:srgbClr val="000000"/>
                </a:solidFill>
              </a:defRPr>
            </a:lvl4pPr>
            <a:lvl5pPr>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C8B53A7-21D7-4990-A3BD-F06DCAE13504}"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51112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D609C"/>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000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189E029-DE79-4E31-BF85-364ED8B380A7}"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14633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609C"/>
                </a:solidFill>
              </a:defRPr>
            </a:lvl1pPr>
          </a:lstStyle>
          <a:p>
            <a:r>
              <a:rPr lang="en-US"/>
              <a:t>Click to edit Master title style</a:t>
            </a:r>
          </a:p>
        </p:txBody>
      </p:sp>
      <p:sp>
        <p:nvSpPr>
          <p:cNvPr id="3" name="Content Placeholder 2"/>
          <p:cNvSpPr>
            <a:spLocks noGrp="1"/>
          </p:cNvSpPr>
          <p:nvPr>
            <p:ph sz="half" idx="1"/>
          </p:nvPr>
        </p:nvSpPr>
        <p:spPr>
          <a:xfrm>
            <a:off x="457200" y="1905000"/>
            <a:ext cx="4038600" cy="4221163"/>
          </a:xfrm>
        </p:spPr>
        <p:txBody>
          <a:bodyPr/>
          <a:lstStyle>
            <a:lvl1pPr>
              <a:buClrTx/>
              <a:defRPr sz="2400">
                <a:solidFill>
                  <a:srgbClr val="000000"/>
                </a:solidFill>
              </a:defRPr>
            </a:lvl1pPr>
            <a:lvl2pPr>
              <a:buClrTx/>
              <a:defRPr sz="2000">
                <a:solidFill>
                  <a:srgbClr val="000000"/>
                </a:solidFill>
              </a:defRPr>
            </a:lvl2pPr>
            <a:lvl3pPr>
              <a:buClrTx/>
              <a:defRPr sz="1800">
                <a:solidFill>
                  <a:srgbClr val="000000"/>
                </a:solidFill>
              </a:defRPr>
            </a:lvl3pPr>
            <a:lvl4pPr>
              <a:buClrTx/>
              <a:defRPr sz="1600">
                <a:solidFill>
                  <a:srgbClr val="000000"/>
                </a:solidFill>
              </a:defRPr>
            </a:lvl4pPr>
            <a:lvl5pPr>
              <a:buClrTx/>
              <a:defRPr sz="14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905000"/>
            <a:ext cx="4038600" cy="4221163"/>
          </a:xfrm>
        </p:spPr>
        <p:txBody>
          <a:bodyPr/>
          <a:lstStyle>
            <a:lvl1pPr>
              <a:buClrTx/>
              <a:defRPr sz="2400">
                <a:solidFill>
                  <a:srgbClr val="000000"/>
                </a:solidFill>
              </a:defRPr>
            </a:lvl1pPr>
            <a:lvl2pPr>
              <a:buClrTx/>
              <a:defRPr sz="2000">
                <a:solidFill>
                  <a:srgbClr val="000000"/>
                </a:solidFill>
              </a:defRPr>
            </a:lvl2pPr>
            <a:lvl3pPr>
              <a:buClrTx/>
              <a:defRPr sz="1800">
                <a:solidFill>
                  <a:srgbClr val="000000"/>
                </a:solidFill>
              </a:defRPr>
            </a:lvl3pPr>
            <a:lvl4pPr>
              <a:buClrTx/>
              <a:defRPr sz="1600">
                <a:solidFill>
                  <a:srgbClr val="000000"/>
                </a:solidFill>
              </a:defRPr>
            </a:lvl4pPr>
            <a:lvl5pPr>
              <a:buClrTx/>
              <a:defRPr sz="14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71E41D-BC73-4614-9123-DE6CF50CF4DC}"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38300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0D609C"/>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76E27A1-B910-4A44-9D3C-64F3CFE24622}"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655073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609C"/>
                </a:solidFill>
              </a:defRPr>
            </a:lvl1p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1B7501-A423-41AB-9E02-F351CC82440B}"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70776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3DB036-1CEA-4F14-90C1-DAD0AAE6E344}"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995485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609C"/>
                </a:solidFill>
              </a:defRPr>
            </a:lvl1pPr>
          </a:lstStyle>
          <a:p>
            <a:r>
              <a:rPr lang="en-US"/>
              <a:t>Click to edit Master title style</a:t>
            </a:r>
          </a:p>
        </p:txBody>
      </p:sp>
      <p:sp>
        <p:nvSpPr>
          <p:cNvPr id="3" name="Content Placeholder 2"/>
          <p:cNvSpPr>
            <a:spLocks noGrp="1"/>
          </p:cNvSpPr>
          <p:nvPr>
            <p:ph idx="1"/>
          </p:nvPr>
        </p:nvSpPr>
        <p:spPr/>
        <p:txBody>
          <a:bodyPr/>
          <a:lstStyle>
            <a:lvl1pPr>
              <a:buClrTx/>
              <a:defRPr sz="2400">
                <a:solidFill>
                  <a:srgbClr val="000000"/>
                </a:solidFill>
              </a:defRPr>
            </a:lvl1pPr>
            <a:lvl2pPr>
              <a:buClrTx/>
              <a:defRPr sz="2000">
                <a:solidFill>
                  <a:srgbClr val="000000"/>
                </a:solidFill>
              </a:defRPr>
            </a:lvl2pPr>
            <a:lvl3pPr>
              <a:buClrTx/>
              <a:defRPr sz="1800">
                <a:solidFill>
                  <a:srgbClr val="000000"/>
                </a:solidFill>
              </a:defRPr>
            </a:lvl3pPr>
            <a:lvl4pPr>
              <a:buClrTx/>
              <a:defRPr sz="1600">
                <a:solidFill>
                  <a:srgbClr val="000000"/>
                </a:solidFill>
              </a:defRPr>
            </a:lvl4pPr>
            <a:lvl5pPr>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8C8B53A7-21D7-4990-A3BD-F06DCAE13504}" type="slidenum">
              <a:rPr lang="en-US" smtClean="0"/>
              <a:pPr>
                <a:defRPr/>
              </a:pPr>
              <a:t>‹#›</a:t>
            </a:fld>
            <a:endParaRPr lang="en-US" dirty="0"/>
          </a:p>
        </p:txBody>
      </p:sp>
    </p:spTree>
    <p:extLst>
      <p:ext uri="{BB962C8B-B14F-4D97-AF65-F5344CB8AC3E}">
        <p14:creationId xmlns:p14="http://schemas.microsoft.com/office/powerpoint/2010/main" val="2708882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3008313" cy="1162050"/>
          </a:xfrm>
        </p:spPr>
        <p:txBody>
          <a:bodyPr anchor="b"/>
          <a:lstStyle>
            <a:lvl1pPr algn="l">
              <a:defRPr sz="2000" b="1">
                <a:solidFill>
                  <a:srgbClr val="0D609C"/>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685800"/>
            <a:ext cx="5111750" cy="5853113"/>
          </a:xfrm>
        </p:spPr>
        <p:txBody>
          <a:bodyPr/>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847850"/>
            <a:ext cx="3008313"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EAB0793-6CDB-47E4-8E86-9B16CD3C8533}"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742791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15"/>
          <p:cNvSpPr>
            <a:spLocks noGrp="1" noChangeArrowheads="1"/>
          </p:cNvSpPr>
          <p:nvPr>
            <p:ph type="sldNum" sz="quarter" idx="12"/>
          </p:nvPr>
        </p:nvSpPr>
        <p:spPr>
          <a:xfrm>
            <a:off x="6858000" y="6477000"/>
            <a:ext cx="2133600" cy="476250"/>
          </a:xfrm>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170278-0DFA-4B94-BEB7-8ACB71E83577}"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955939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609C"/>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buClrTx/>
              <a:defRPr>
                <a:solidFill>
                  <a:srgbClr val="000000"/>
                </a:solidFill>
              </a:defRPr>
            </a:lvl1pPr>
            <a:lvl2pPr>
              <a:buClrTx/>
              <a:defRPr>
                <a:solidFill>
                  <a:srgbClr val="000000"/>
                </a:solidFill>
              </a:defRPr>
            </a:lvl2pPr>
            <a:lvl3pPr>
              <a:buClrTx/>
              <a:defRPr>
                <a:solidFill>
                  <a:srgbClr val="000000"/>
                </a:solidFill>
              </a:defRPr>
            </a:lvl3pPr>
            <a:lvl4pPr>
              <a:buClrTx/>
              <a:defRPr>
                <a:solidFill>
                  <a:srgbClr val="000000"/>
                </a:solidFill>
              </a:defRPr>
            </a:lvl4pPr>
            <a:lvl5pPr>
              <a:buClrTx/>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CC7DA1-28FE-434E-BB02-0E74B489278A}"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1115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914400"/>
            <a:ext cx="2133600" cy="5211763"/>
          </a:xfrm>
        </p:spPr>
        <p:txBody>
          <a:bodyPr vert="eaVert"/>
          <a:lstStyle>
            <a:lvl1pPr>
              <a:defRPr>
                <a:solidFill>
                  <a:srgbClr val="0D609C"/>
                </a:solidFill>
              </a:defRPr>
            </a:lvl1pPr>
          </a:lstStyle>
          <a:p>
            <a:r>
              <a:rPr lang="en-US"/>
              <a:t>Click to edit Master title style</a:t>
            </a:r>
          </a:p>
        </p:txBody>
      </p:sp>
      <p:sp>
        <p:nvSpPr>
          <p:cNvPr id="3" name="Vertical Text Placeholder 2"/>
          <p:cNvSpPr>
            <a:spLocks noGrp="1"/>
          </p:cNvSpPr>
          <p:nvPr>
            <p:ph type="body" orient="vert" idx="1"/>
          </p:nvPr>
        </p:nvSpPr>
        <p:spPr>
          <a:xfrm>
            <a:off x="152400" y="914400"/>
            <a:ext cx="6248400" cy="5211763"/>
          </a:xfrm>
        </p:spPr>
        <p:txBody>
          <a:bodyPr vert="eaVert"/>
          <a:lstStyle>
            <a:lvl1pPr>
              <a:buClrTx/>
              <a:defRPr>
                <a:solidFill>
                  <a:srgbClr val="000000"/>
                </a:solidFill>
              </a:defRPr>
            </a:lvl1pPr>
            <a:lvl2pPr>
              <a:buClrTx/>
              <a:defRPr>
                <a:solidFill>
                  <a:srgbClr val="000000"/>
                </a:solidFill>
              </a:defRPr>
            </a:lvl2pPr>
            <a:lvl3pPr>
              <a:buClrTx/>
              <a:defRPr>
                <a:solidFill>
                  <a:srgbClr val="000000"/>
                </a:solidFill>
              </a:defRPr>
            </a:lvl3pPr>
            <a:lvl4pPr>
              <a:buClrTx/>
              <a:defRPr>
                <a:solidFill>
                  <a:srgbClr val="000000"/>
                </a:solidFill>
              </a:defRPr>
            </a:lvl4pPr>
            <a:lvl5pPr>
              <a:buClrTx/>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C6312B-1F2F-44A5-A784-387BE1298698}"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12759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 y="914400"/>
            <a:ext cx="6324600" cy="762000"/>
          </a:xfrm>
        </p:spPr>
        <p:txBody>
          <a:bodyPr/>
          <a:lstStyle/>
          <a:p>
            <a:r>
              <a:rPr lang="en-US"/>
              <a:t>Click to edit Master title style</a:t>
            </a:r>
          </a:p>
        </p:txBody>
      </p:sp>
      <p:sp>
        <p:nvSpPr>
          <p:cNvPr id="3" name="Table Placeholder 2"/>
          <p:cNvSpPr>
            <a:spLocks noGrp="1"/>
          </p:cNvSpPr>
          <p:nvPr>
            <p:ph type="tbl" idx="1"/>
          </p:nvPr>
        </p:nvSpPr>
        <p:spPr>
          <a:xfrm>
            <a:off x="457200" y="1905000"/>
            <a:ext cx="8229600" cy="4221163"/>
          </a:xfrm>
        </p:spPr>
        <p:txBody>
          <a:bodyPr/>
          <a:lstStyle/>
          <a:p>
            <a:pPr lvl="0"/>
            <a:endParaRPr lang="en-US" noProof="0"/>
          </a:p>
        </p:txBody>
      </p:sp>
      <p:sp>
        <p:nvSpPr>
          <p:cNvPr id="4" name="Rectangle 1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1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1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5C2B55A-24AD-48A5-A6CE-F2DA7D32F632}" type="slidenum">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948984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28600" y="2743200"/>
            <a:ext cx="8686800" cy="917575"/>
          </a:xfrm>
        </p:spPr>
        <p:txBody>
          <a:bodyPr/>
          <a:lstStyle>
            <a:lvl1pPr>
              <a:defRPr b="1">
                <a:solidFill>
                  <a:srgbClr val="0D609C"/>
                </a:solidFill>
              </a:defRPr>
            </a:lvl1pPr>
          </a:lstStyle>
          <a:p>
            <a:r>
              <a:rPr lang="en-US"/>
              <a:t>Click to edit Master title style</a:t>
            </a:r>
            <a:endParaRPr lang="en-US" dirty="0"/>
          </a:p>
        </p:txBody>
      </p:sp>
      <p:sp>
        <p:nvSpPr>
          <p:cNvPr id="5123" name="Rectangle 3"/>
          <p:cNvSpPr>
            <a:spLocks noGrp="1" noChangeArrowheads="1"/>
          </p:cNvSpPr>
          <p:nvPr>
            <p:ph type="subTitle" idx="1"/>
          </p:nvPr>
        </p:nvSpPr>
        <p:spPr>
          <a:xfrm>
            <a:off x="1371600" y="3886200"/>
            <a:ext cx="6400800" cy="914400"/>
          </a:xfrm>
        </p:spPr>
        <p:txBody>
          <a:bodyPr/>
          <a:lstStyle>
            <a:lvl1pPr marL="0" indent="0" algn="ctr">
              <a:lnSpc>
                <a:spcPct val="80000"/>
              </a:lnSpc>
              <a:buFont typeface="Arial" charset="0"/>
              <a:buNone/>
              <a:defRPr sz="2000" b="1">
                <a:solidFill>
                  <a:srgbClr val="000000"/>
                </a:solidFill>
              </a:defRPr>
            </a:lvl1pPr>
          </a:lstStyle>
          <a:p>
            <a:r>
              <a:rPr lang="en-US"/>
              <a:t>Click to edit Master subtitle style</a:t>
            </a:r>
            <a:endParaRPr lang="en-US" dirty="0"/>
          </a:p>
        </p:txBody>
      </p:sp>
    </p:spTree>
    <p:extLst>
      <p:ext uri="{BB962C8B-B14F-4D97-AF65-F5344CB8AC3E}">
        <p14:creationId xmlns:p14="http://schemas.microsoft.com/office/powerpoint/2010/main" val="3750744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609C"/>
                </a:solidFill>
              </a:defRPr>
            </a:lvl1pPr>
          </a:lstStyle>
          <a:p>
            <a:r>
              <a:rPr lang="en-US"/>
              <a:t>Click to edit Master title style</a:t>
            </a:r>
          </a:p>
        </p:txBody>
      </p:sp>
      <p:sp>
        <p:nvSpPr>
          <p:cNvPr id="3" name="Content Placeholder 2"/>
          <p:cNvSpPr>
            <a:spLocks noGrp="1"/>
          </p:cNvSpPr>
          <p:nvPr>
            <p:ph idx="1"/>
          </p:nvPr>
        </p:nvSpPr>
        <p:spPr/>
        <p:txBody>
          <a:bodyPr/>
          <a:lstStyle>
            <a:lvl1pPr>
              <a:buClrTx/>
              <a:defRPr sz="2400">
                <a:solidFill>
                  <a:srgbClr val="000000"/>
                </a:solidFill>
              </a:defRPr>
            </a:lvl1pPr>
            <a:lvl2pPr>
              <a:buClrTx/>
              <a:defRPr sz="2000">
                <a:solidFill>
                  <a:srgbClr val="000000"/>
                </a:solidFill>
              </a:defRPr>
            </a:lvl2pPr>
            <a:lvl3pPr>
              <a:buClrTx/>
              <a:defRPr sz="1800">
                <a:solidFill>
                  <a:srgbClr val="000000"/>
                </a:solidFill>
              </a:defRPr>
            </a:lvl3pPr>
            <a:lvl4pPr>
              <a:buClrTx/>
              <a:defRPr sz="1600">
                <a:solidFill>
                  <a:srgbClr val="000000"/>
                </a:solidFill>
              </a:defRPr>
            </a:lvl4pPr>
            <a:lvl5pPr>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8C8B53A7-21D7-4990-A3BD-F06DCAE13504}" type="slidenum">
              <a:rPr lang="en-US" smtClean="0"/>
              <a:pPr>
                <a:defRPr/>
              </a:pPr>
              <a:t>‹#›</a:t>
            </a:fld>
            <a:endParaRPr lang="en-US" dirty="0"/>
          </a:p>
        </p:txBody>
      </p:sp>
    </p:spTree>
    <p:extLst>
      <p:ext uri="{BB962C8B-B14F-4D97-AF65-F5344CB8AC3E}">
        <p14:creationId xmlns:p14="http://schemas.microsoft.com/office/powerpoint/2010/main" val="826149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D609C"/>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000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189E029-DE79-4E31-BF85-364ED8B380A7}" type="slidenum">
              <a:rPr lang="en-US" smtClean="0"/>
              <a:pPr>
                <a:defRPr/>
              </a:pPr>
              <a:t>‹#›</a:t>
            </a:fld>
            <a:endParaRPr lang="en-US" dirty="0"/>
          </a:p>
        </p:txBody>
      </p:sp>
    </p:spTree>
    <p:extLst>
      <p:ext uri="{BB962C8B-B14F-4D97-AF65-F5344CB8AC3E}">
        <p14:creationId xmlns:p14="http://schemas.microsoft.com/office/powerpoint/2010/main" val="254768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609C"/>
                </a:solidFill>
              </a:defRPr>
            </a:lvl1pPr>
          </a:lstStyle>
          <a:p>
            <a:r>
              <a:rPr lang="en-US"/>
              <a:t>Click to edit Master title style</a:t>
            </a:r>
          </a:p>
        </p:txBody>
      </p:sp>
      <p:sp>
        <p:nvSpPr>
          <p:cNvPr id="3" name="Content Placeholder 2"/>
          <p:cNvSpPr>
            <a:spLocks noGrp="1"/>
          </p:cNvSpPr>
          <p:nvPr>
            <p:ph sz="half" idx="1"/>
          </p:nvPr>
        </p:nvSpPr>
        <p:spPr>
          <a:xfrm>
            <a:off x="457200" y="1905000"/>
            <a:ext cx="4038600" cy="4221163"/>
          </a:xfrm>
        </p:spPr>
        <p:txBody>
          <a:bodyPr/>
          <a:lstStyle>
            <a:lvl1pPr>
              <a:buClrTx/>
              <a:defRPr sz="2400">
                <a:solidFill>
                  <a:srgbClr val="000000"/>
                </a:solidFill>
              </a:defRPr>
            </a:lvl1pPr>
            <a:lvl2pPr>
              <a:buClrTx/>
              <a:defRPr sz="2000">
                <a:solidFill>
                  <a:srgbClr val="000000"/>
                </a:solidFill>
              </a:defRPr>
            </a:lvl2pPr>
            <a:lvl3pPr>
              <a:buClrTx/>
              <a:defRPr sz="1800">
                <a:solidFill>
                  <a:srgbClr val="000000"/>
                </a:solidFill>
              </a:defRPr>
            </a:lvl3pPr>
            <a:lvl4pPr>
              <a:buClrTx/>
              <a:defRPr sz="1600">
                <a:solidFill>
                  <a:srgbClr val="000000"/>
                </a:solidFill>
              </a:defRPr>
            </a:lvl4pPr>
            <a:lvl5pPr>
              <a:buClrTx/>
              <a:defRPr sz="14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905000"/>
            <a:ext cx="4038600" cy="4221163"/>
          </a:xfrm>
        </p:spPr>
        <p:txBody>
          <a:bodyPr/>
          <a:lstStyle>
            <a:lvl1pPr>
              <a:buClrTx/>
              <a:defRPr sz="2400">
                <a:solidFill>
                  <a:srgbClr val="000000"/>
                </a:solidFill>
              </a:defRPr>
            </a:lvl1pPr>
            <a:lvl2pPr>
              <a:buClrTx/>
              <a:defRPr sz="2000">
                <a:solidFill>
                  <a:srgbClr val="000000"/>
                </a:solidFill>
              </a:defRPr>
            </a:lvl2pPr>
            <a:lvl3pPr>
              <a:buClrTx/>
              <a:defRPr sz="1800">
                <a:solidFill>
                  <a:srgbClr val="000000"/>
                </a:solidFill>
              </a:defRPr>
            </a:lvl3pPr>
            <a:lvl4pPr>
              <a:buClrTx/>
              <a:defRPr sz="1600">
                <a:solidFill>
                  <a:srgbClr val="000000"/>
                </a:solidFill>
              </a:defRPr>
            </a:lvl4pPr>
            <a:lvl5pPr>
              <a:buClrTx/>
              <a:defRPr sz="14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D971E41D-BC73-4614-9123-DE6CF50CF4DC}" type="slidenum">
              <a:rPr lang="en-US" smtClean="0"/>
              <a:pPr>
                <a:defRPr/>
              </a:pPr>
              <a:t>‹#›</a:t>
            </a:fld>
            <a:endParaRPr lang="en-US" dirty="0"/>
          </a:p>
        </p:txBody>
      </p:sp>
    </p:spTree>
    <p:extLst>
      <p:ext uri="{BB962C8B-B14F-4D97-AF65-F5344CB8AC3E}">
        <p14:creationId xmlns:p14="http://schemas.microsoft.com/office/powerpoint/2010/main" val="3366737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0D609C"/>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576E27A1-B910-4A44-9D3C-64F3CFE24622}" type="slidenum">
              <a:rPr lang="en-US" smtClean="0"/>
              <a:pPr>
                <a:defRPr/>
              </a:pPr>
              <a:t>‹#›</a:t>
            </a:fld>
            <a:endParaRPr lang="en-US" dirty="0"/>
          </a:p>
        </p:txBody>
      </p:sp>
    </p:spTree>
    <p:extLst>
      <p:ext uri="{BB962C8B-B14F-4D97-AF65-F5344CB8AC3E}">
        <p14:creationId xmlns:p14="http://schemas.microsoft.com/office/powerpoint/2010/main" val="1624474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D609C"/>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000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189E029-DE79-4E31-BF85-364ED8B380A7}" type="slidenum">
              <a:rPr lang="en-US" smtClean="0"/>
              <a:pPr>
                <a:defRPr/>
              </a:pPr>
              <a:t>‹#›</a:t>
            </a:fld>
            <a:endParaRPr lang="en-US" dirty="0"/>
          </a:p>
        </p:txBody>
      </p:sp>
    </p:spTree>
    <p:extLst>
      <p:ext uri="{BB962C8B-B14F-4D97-AF65-F5344CB8AC3E}">
        <p14:creationId xmlns:p14="http://schemas.microsoft.com/office/powerpoint/2010/main" val="1763618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609C"/>
                </a:solidFill>
              </a:defRPr>
            </a:lvl1p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201B7501-A423-41AB-9E02-F351CC82440B}" type="slidenum">
              <a:rPr lang="en-US" smtClean="0"/>
              <a:pPr>
                <a:defRPr/>
              </a:pPr>
              <a:t>‹#›</a:t>
            </a:fld>
            <a:endParaRPr lang="en-US" dirty="0"/>
          </a:p>
        </p:txBody>
      </p:sp>
    </p:spTree>
    <p:extLst>
      <p:ext uri="{BB962C8B-B14F-4D97-AF65-F5344CB8AC3E}">
        <p14:creationId xmlns:p14="http://schemas.microsoft.com/office/powerpoint/2010/main" val="4023116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83DB036-1CEA-4F14-90C1-DAD0AAE6E344}" type="slidenum">
              <a:rPr lang="en-US" smtClean="0"/>
              <a:pPr>
                <a:defRPr/>
              </a:pPr>
              <a:t>‹#›</a:t>
            </a:fld>
            <a:endParaRPr lang="en-US" dirty="0"/>
          </a:p>
        </p:txBody>
      </p:sp>
    </p:spTree>
    <p:extLst>
      <p:ext uri="{BB962C8B-B14F-4D97-AF65-F5344CB8AC3E}">
        <p14:creationId xmlns:p14="http://schemas.microsoft.com/office/powerpoint/2010/main" val="161361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3008313" cy="1162050"/>
          </a:xfrm>
        </p:spPr>
        <p:txBody>
          <a:bodyPr anchor="b"/>
          <a:lstStyle>
            <a:lvl1pPr algn="l">
              <a:defRPr sz="2000" b="1">
                <a:solidFill>
                  <a:srgbClr val="0D609C"/>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685800"/>
            <a:ext cx="5111750" cy="5853113"/>
          </a:xfrm>
        </p:spPr>
        <p:txBody>
          <a:bodyPr/>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847850"/>
            <a:ext cx="3008313"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2EAB0793-6CDB-47E4-8E86-9B16CD3C8533}" type="slidenum">
              <a:rPr lang="en-US" smtClean="0"/>
              <a:pPr>
                <a:defRPr/>
              </a:pPr>
              <a:t>‹#›</a:t>
            </a:fld>
            <a:endParaRPr lang="en-US" dirty="0"/>
          </a:p>
        </p:txBody>
      </p:sp>
    </p:spTree>
    <p:extLst>
      <p:ext uri="{BB962C8B-B14F-4D97-AF65-F5344CB8AC3E}">
        <p14:creationId xmlns:p14="http://schemas.microsoft.com/office/powerpoint/2010/main" val="2181856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xfrm>
            <a:off x="6858000" y="6477000"/>
            <a:ext cx="2133600" cy="476250"/>
          </a:xfrm>
          <a:ln/>
        </p:spPr>
        <p:txBody>
          <a:bodyPr/>
          <a:lstStyle>
            <a:lvl1pPr>
              <a:defRPr/>
            </a:lvl1pPr>
          </a:lstStyle>
          <a:p>
            <a:pPr>
              <a:defRPr/>
            </a:pPr>
            <a:fld id="{1E170278-0DFA-4B94-BEB7-8ACB71E83577}" type="slidenum">
              <a:rPr lang="en-US" smtClean="0"/>
              <a:pPr>
                <a:defRPr/>
              </a:pPr>
              <a:t>‹#›</a:t>
            </a:fld>
            <a:endParaRPr lang="en-US" dirty="0"/>
          </a:p>
        </p:txBody>
      </p:sp>
    </p:spTree>
    <p:extLst>
      <p:ext uri="{BB962C8B-B14F-4D97-AF65-F5344CB8AC3E}">
        <p14:creationId xmlns:p14="http://schemas.microsoft.com/office/powerpoint/2010/main" val="1716962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609C"/>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buClrTx/>
              <a:defRPr>
                <a:solidFill>
                  <a:srgbClr val="000000"/>
                </a:solidFill>
              </a:defRPr>
            </a:lvl1pPr>
            <a:lvl2pPr>
              <a:buClrTx/>
              <a:defRPr>
                <a:solidFill>
                  <a:srgbClr val="000000"/>
                </a:solidFill>
              </a:defRPr>
            </a:lvl2pPr>
            <a:lvl3pPr>
              <a:buClrTx/>
              <a:defRPr>
                <a:solidFill>
                  <a:srgbClr val="000000"/>
                </a:solidFill>
              </a:defRPr>
            </a:lvl3pPr>
            <a:lvl4pPr>
              <a:buClrTx/>
              <a:defRPr>
                <a:solidFill>
                  <a:srgbClr val="000000"/>
                </a:solidFill>
              </a:defRPr>
            </a:lvl4pPr>
            <a:lvl5pPr>
              <a:buClrTx/>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69CC7DA1-28FE-434E-BB02-0E74B489278A}" type="slidenum">
              <a:rPr lang="en-US" smtClean="0"/>
              <a:pPr>
                <a:defRPr/>
              </a:pPr>
              <a:t>‹#›</a:t>
            </a:fld>
            <a:endParaRPr lang="en-US" dirty="0"/>
          </a:p>
        </p:txBody>
      </p:sp>
    </p:spTree>
    <p:extLst>
      <p:ext uri="{BB962C8B-B14F-4D97-AF65-F5344CB8AC3E}">
        <p14:creationId xmlns:p14="http://schemas.microsoft.com/office/powerpoint/2010/main" val="2029752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914400"/>
            <a:ext cx="2133600" cy="5211763"/>
          </a:xfrm>
        </p:spPr>
        <p:txBody>
          <a:bodyPr vert="eaVert"/>
          <a:lstStyle>
            <a:lvl1pPr>
              <a:defRPr>
                <a:solidFill>
                  <a:srgbClr val="0D609C"/>
                </a:solidFill>
              </a:defRPr>
            </a:lvl1pPr>
          </a:lstStyle>
          <a:p>
            <a:r>
              <a:rPr lang="en-US"/>
              <a:t>Click to edit Master title style</a:t>
            </a:r>
          </a:p>
        </p:txBody>
      </p:sp>
      <p:sp>
        <p:nvSpPr>
          <p:cNvPr id="3" name="Vertical Text Placeholder 2"/>
          <p:cNvSpPr>
            <a:spLocks noGrp="1"/>
          </p:cNvSpPr>
          <p:nvPr>
            <p:ph type="body" orient="vert" idx="1"/>
          </p:nvPr>
        </p:nvSpPr>
        <p:spPr>
          <a:xfrm>
            <a:off x="152400" y="914400"/>
            <a:ext cx="6248400" cy="5211763"/>
          </a:xfrm>
        </p:spPr>
        <p:txBody>
          <a:bodyPr vert="eaVert"/>
          <a:lstStyle>
            <a:lvl1pPr>
              <a:buClrTx/>
              <a:defRPr>
                <a:solidFill>
                  <a:srgbClr val="000000"/>
                </a:solidFill>
              </a:defRPr>
            </a:lvl1pPr>
            <a:lvl2pPr>
              <a:buClrTx/>
              <a:defRPr>
                <a:solidFill>
                  <a:srgbClr val="000000"/>
                </a:solidFill>
              </a:defRPr>
            </a:lvl2pPr>
            <a:lvl3pPr>
              <a:buClrTx/>
              <a:defRPr>
                <a:solidFill>
                  <a:srgbClr val="000000"/>
                </a:solidFill>
              </a:defRPr>
            </a:lvl3pPr>
            <a:lvl4pPr>
              <a:buClrTx/>
              <a:defRPr>
                <a:solidFill>
                  <a:srgbClr val="000000"/>
                </a:solidFill>
              </a:defRPr>
            </a:lvl4pPr>
            <a:lvl5pPr>
              <a:buClrTx/>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EC6312B-1F2F-44A5-A784-387BE1298698}" type="slidenum">
              <a:rPr lang="en-US" smtClean="0"/>
              <a:pPr>
                <a:defRPr/>
              </a:pPr>
              <a:t>‹#›</a:t>
            </a:fld>
            <a:endParaRPr lang="en-US" dirty="0"/>
          </a:p>
        </p:txBody>
      </p:sp>
    </p:spTree>
    <p:extLst>
      <p:ext uri="{BB962C8B-B14F-4D97-AF65-F5344CB8AC3E}">
        <p14:creationId xmlns:p14="http://schemas.microsoft.com/office/powerpoint/2010/main" val="1195535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 y="914400"/>
            <a:ext cx="6324600" cy="762000"/>
          </a:xfrm>
        </p:spPr>
        <p:txBody>
          <a:bodyPr/>
          <a:lstStyle/>
          <a:p>
            <a:r>
              <a:rPr lang="en-US"/>
              <a:t>Click to edit Master title style</a:t>
            </a:r>
          </a:p>
        </p:txBody>
      </p:sp>
      <p:sp>
        <p:nvSpPr>
          <p:cNvPr id="3" name="Table Placeholder 2"/>
          <p:cNvSpPr>
            <a:spLocks noGrp="1"/>
          </p:cNvSpPr>
          <p:nvPr>
            <p:ph type="tbl" idx="1"/>
          </p:nvPr>
        </p:nvSpPr>
        <p:spPr>
          <a:xfrm>
            <a:off x="457200" y="1905000"/>
            <a:ext cx="8229600" cy="4221163"/>
          </a:xfrm>
        </p:spPr>
        <p:txBody>
          <a:bodyPr/>
          <a:lstStyle/>
          <a:p>
            <a:pPr lvl="0"/>
            <a:endParaRPr lang="en-US" noProof="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5C2B55A-24AD-48A5-A6CE-F2DA7D32F632}" type="slidenum">
              <a:rPr lang="en-US"/>
              <a:pPr>
                <a:defRPr/>
              </a:pPr>
              <a:t>‹#›</a:t>
            </a:fld>
            <a:endParaRPr lang="en-US" dirty="0"/>
          </a:p>
        </p:txBody>
      </p:sp>
    </p:spTree>
    <p:extLst>
      <p:ext uri="{BB962C8B-B14F-4D97-AF65-F5344CB8AC3E}">
        <p14:creationId xmlns:p14="http://schemas.microsoft.com/office/powerpoint/2010/main" val="1443349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609C"/>
                </a:solidFill>
              </a:defRPr>
            </a:lvl1pPr>
          </a:lstStyle>
          <a:p>
            <a:r>
              <a:rPr lang="en-US"/>
              <a:t>Click to edit Master title style</a:t>
            </a:r>
          </a:p>
        </p:txBody>
      </p:sp>
      <p:sp>
        <p:nvSpPr>
          <p:cNvPr id="3" name="Content Placeholder 2"/>
          <p:cNvSpPr>
            <a:spLocks noGrp="1"/>
          </p:cNvSpPr>
          <p:nvPr>
            <p:ph sz="half" idx="1"/>
          </p:nvPr>
        </p:nvSpPr>
        <p:spPr>
          <a:xfrm>
            <a:off x="457200" y="1905000"/>
            <a:ext cx="4038600" cy="4221163"/>
          </a:xfrm>
        </p:spPr>
        <p:txBody>
          <a:bodyPr/>
          <a:lstStyle>
            <a:lvl1pPr>
              <a:buClrTx/>
              <a:defRPr sz="2400">
                <a:solidFill>
                  <a:srgbClr val="000000"/>
                </a:solidFill>
              </a:defRPr>
            </a:lvl1pPr>
            <a:lvl2pPr>
              <a:buClrTx/>
              <a:defRPr sz="2000">
                <a:solidFill>
                  <a:srgbClr val="000000"/>
                </a:solidFill>
              </a:defRPr>
            </a:lvl2pPr>
            <a:lvl3pPr>
              <a:buClrTx/>
              <a:defRPr sz="1800">
                <a:solidFill>
                  <a:srgbClr val="000000"/>
                </a:solidFill>
              </a:defRPr>
            </a:lvl3pPr>
            <a:lvl4pPr>
              <a:buClrTx/>
              <a:defRPr sz="1600">
                <a:solidFill>
                  <a:srgbClr val="000000"/>
                </a:solidFill>
              </a:defRPr>
            </a:lvl4pPr>
            <a:lvl5pPr>
              <a:buClrTx/>
              <a:defRPr sz="14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905000"/>
            <a:ext cx="4038600" cy="4221163"/>
          </a:xfrm>
        </p:spPr>
        <p:txBody>
          <a:bodyPr/>
          <a:lstStyle>
            <a:lvl1pPr>
              <a:buClrTx/>
              <a:defRPr sz="2400">
                <a:solidFill>
                  <a:srgbClr val="000000"/>
                </a:solidFill>
              </a:defRPr>
            </a:lvl1pPr>
            <a:lvl2pPr>
              <a:buClrTx/>
              <a:defRPr sz="2000">
                <a:solidFill>
                  <a:srgbClr val="000000"/>
                </a:solidFill>
              </a:defRPr>
            </a:lvl2pPr>
            <a:lvl3pPr>
              <a:buClrTx/>
              <a:defRPr sz="1800">
                <a:solidFill>
                  <a:srgbClr val="000000"/>
                </a:solidFill>
              </a:defRPr>
            </a:lvl3pPr>
            <a:lvl4pPr>
              <a:buClrTx/>
              <a:defRPr sz="1600">
                <a:solidFill>
                  <a:srgbClr val="000000"/>
                </a:solidFill>
              </a:defRPr>
            </a:lvl4pPr>
            <a:lvl5pPr>
              <a:buClrTx/>
              <a:defRPr sz="14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D971E41D-BC73-4614-9123-DE6CF50CF4DC}" type="slidenum">
              <a:rPr lang="en-US" smtClean="0"/>
              <a:pPr>
                <a:defRPr/>
              </a:pPr>
              <a:t>‹#›</a:t>
            </a:fld>
            <a:endParaRPr lang="en-US" dirty="0"/>
          </a:p>
        </p:txBody>
      </p:sp>
    </p:spTree>
    <p:extLst>
      <p:ext uri="{BB962C8B-B14F-4D97-AF65-F5344CB8AC3E}">
        <p14:creationId xmlns:p14="http://schemas.microsoft.com/office/powerpoint/2010/main" val="403024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0D609C"/>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576E27A1-B910-4A44-9D3C-64F3CFE24622}" type="slidenum">
              <a:rPr lang="en-US" smtClean="0"/>
              <a:pPr>
                <a:defRPr/>
              </a:pPr>
              <a:t>‹#›</a:t>
            </a:fld>
            <a:endParaRPr lang="en-US" dirty="0"/>
          </a:p>
        </p:txBody>
      </p:sp>
    </p:spTree>
    <p:extLst>
      <p:ext uri="{BB962C8B-B14F-4D97-AF65-F5344CB8AC3E}">
        <p14:creationId xmlns:p14="http://schemas.microsoft.com/office/powerpoint/2010/main" val="4167231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609C"/>
                </a:solidFill>
              </a:defRPr>
            </a:lvl1p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201B7501-A423-41AB-9E02-F351CC82440B}" type="slidenum">
              <a:rPr lang="en-US" smtClean="0"/>
              <a:pPr>
                <a:defRPr/>
              </a:pPr>
              <a:t>‹#›</a:t>
            </a:fld>
            <a:endParaRPr lang="en-US" dirty="0"/>
          </a:p>
        </p:txBody>
      </p:sp>
    </p:spTree>
    <p:extLst>
      <p:ext uri="{BB962C8B-B14F-4D97-AF65-F5344CB8AC3E}">
        <p14:creationId xmlns:p14="http://schemas.microsoft.com/office/powerpoint/2010/main" val="1902528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83DB036-1CEA-4F14-90C1-DAD0AAE6E344}" type="slidenum">
              <a:rPr lang="en-US" smtClean="0"/>
              <a:pPr>
                <a:defRPr/>
              </a:pPr>
              <a:t>‹#›</a:t>
            </a:fld>
            <a:endParaRPr lang="en-US" dirty="0"/>
          </a:p>
        </p:txBody>
      </p:sp>
    </p:spTree>
    <p:extLst>
      <p:ext uri="{BB962C8B-B14F-4D97-AF65-F5344CB8AC3E}">
        <p14:creationId xmlns:p14="http://schemas.microsoft.com/office/powerpoint/2010/main" val="1265853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3008313" cy="1162050"/>
          </a:xfrm>
        </p:spPr>
        <p:txBody>
          <a:bodyPr anchor="b"/>
          <a:lstStyle>
            <a:lvl1pPr algn="l">
              <a:defRPr sz="2000" b="1">
                <a:solidFill>
                  <a:srgbClr val="0D609C"/>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685800"/>
            <a:ext cx="5111750" cy="5853113"/>
          </a:xfrm>
        </p:spPr>
        <p:txBody>
          <a:bodyPr/>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847850"/>
            <a:ext cx="3008313"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2EAB0793-6CDB-47E4-8E86-9B16CD3C8533}" type="slidenum">
              <a:rPr lang="en-US" smtClean="0"/>
              <a:pPr>
                <a:defRPr/>
              </a:pPr>
              <a:t>‹#›</a:t>
            </a:fld>
            <a:endParaRPr lang="en-US" dirty="0"/>
          </a:p>
        </p:txBody>
      </p:sp>
    </p:spTree>
    <p:extLst>
      <p:ext uri="{BB962C8B-B14F-4D97-AF65-F5344CB8AC3E}">
        <p14:creationId xmlns:p14="http://schemas.microsoft.com/office/powerpoint/2010/main" val="2120359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xfrm>
            <a:off x="6858000" y="6477000"/>
            <a:ext cx="2133600" cy="476250"/>
          </a:xfrm>
          <a:ln/>
        </p:spPr>
        <p:txBody>
          <a:bodyPr/>
          <a:lstStyle>
            <a:lvl1pPr>
              <a:defRPr/>
            </a:lvl1pPr>
          </a:lstStyle>
          <a:p>
            <a:pPr>
              <a:defRPr/>
            </a:pPr>
            <a:fld id="{1E170278-0DFA-4B94-BEB7-8ACB71E83577}" type="slidenum">
              <a:rPr lang="en-US" smtClean="0"/>
              <a:pPr>
                <a:defRPr/>
              </a:pPr>
              <a:t>‹#›</a:t>
            </a:fld>
            <a:endParaRPr lang="en-US" dirty="0"/>
          </a:p>
        </p:txBody>
      </p:sp>
    </p:spTree>
    <p:extLst>
      <p:ext uri="{BB962C8B-B14F-4D97-AF65-F5344CB8AC3E}">
        <p14:creationId xmlns:p14="http://schemas.microsoft.com/office/powerpoint/2010/main" val="2984069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57200" y="1905000"/>
            <a:ext cx="8229600" cy="4221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7" name="Rectangle 13"/>
          <p:cNvSpPr>
            <a:spLocks noGrp="1" noChangeArrowheads="1"/>
          </p:cNvSpPr>
          <p:nvPr>
            <p:ph type="dt" sz="half" idx="2"/>
          </p:nvPr>
        </p:nvSpPr>
        <p:spPr bwMode="auto">
          <a:xfrm>
            <a:off x="3505200" y="64770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endParaRPr lang="en-US"/>
          </a:p>
        </p:txBody>
      </p:sp>
      <p:sp>
        <p:nvSpPr>
          <p:cNvPr id="1038" name="Rectangle 14"/>
          <p:cNvSpPr>
            <a:spLocks noGrp="1" noChangeArrowheads="1"/>
          </p:cNvSpPr>
          <p:nvPr>
            <p:ph type="ftr" sz="quarter" idx="3"/>
          </p:nvPr>
        </p:nvSpPr>
        <p:spPr bwMode="auto">
          <a:xfrm>
            <a:off x="76200" y="647700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a:defRPr/>
            </a:pPr>
            <a:endParaRPr lang="en-US"/>
          </a:p>
        </p:txBody>
      </p:sp>
      <p:sp>
        <p:nvSpPr>
          <p:cNvPr id="1039" name="Rectangle 15"/>
          <p:cNvSpPr>
            <a:spLocks noGrp="1" noChangeArrowheads="1"/>
          </p:cNvSpPr>
          <p:nvPr>
            <p:ph type="sldNum" sz="quarter" idx="4"/>
          </p:nvPr>
        </p:nvSpPr>
        <p:spPr bwMode="auto">
          <a:xfrm>
            <a:off x="6858000" y="64770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defRPr>
            </a:lvl1pPr>
          </a:lstStyle>
          <a:p>
            <a:pPr>
              <a:defRPr/>
            </a:pPr>
            <a:fld id="{46DE06FC-6ECF-4ECA-BBFD-DD264E44AAA5}" type="slidenum">
              <a:rPr lang="en-US" smtClean="0"/>
              <a:pPr>
                <a:defRPr/>
              </a:pPr>
              <a:t>‹#›</a:t>
            </a:fld>
            <a:endParaRPr lang="en-US" dirty="0"/>
          </a:p>
        </p:txBody>
      </p:sp>
    </p:spTree>
    <p:extLst>
      <p:ext uri="{BB962C8B-B14F-4D97-AF65-F5344CB8AC3E}">
        <p14:creationId xmlns:p14="http://schemas.microsoft.com/office/powerpoint/2010/main" val="895379600"/>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Lst>
  <p:hf hdr="0" ftr="0" dt="0"/>
  <p:txStyles>
    <p:titleStyle>
      <a:lvl1pPr algn="ctr" rtl="0" eaLnBrk="1" fontAlgn="base" hangingPunct="1">
        <a:spcBef>
          <a:spcPct val="0"/>
        </a:spcBef>
        <a:spcAft>
          <a:spcPct val="0"/>
        </a:spcAft>
        <a:defRPr sz="3200" b="1">
          <a:solidFill>
            <a:srgbClr val="0D609C"/>
          </a:solidFill>
          <a:latin typeface="+mj-lt"/>
          <a:ea typeface="ＭＳ Ｐゴシック" charset="-128"/>
          <a:cs typeface="ＭＳ Ｐゴシック" charset="-128"/>
        </a:defRPr>
      </a:lvl1pPr>
      <a:lvl2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2pPr>
      <a:lvl3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3pPr>
      <a:lvl4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4pPr>
      <a:lvl5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3200" b="1">
          <a:solidFill>
            <a:srgbClr val="006600"/>
          </a:solidFill>
          <a:latin typeface="Georgia" charset="0"/>
        </a:defRPr>
      </a:lvl6pPr>
      <a:lvl7pPr marL="914400" algn="ctr" rtl="0" eaLnBrk="1" fontAlgn="base" hangingPunct="1">
        <a:spcBef>
          <a:spcPct val="0"/>
        </a:spcBef>
        <a:spcAft>
          <a:spcPct val="0"/>
        </a:spcAft>
        <a:defRPr sz="3200" b="1">
          <a:solidFill>
            <a:srgbClr val="006600"/>
          </a:solidFill>
          <a:latin typeface="Georgia" charset="0"/>
        </a:defRPr>
      </a:lvl7pPr>
      <a:lvl8pPr marL="1371600" algn="ctr" rtl="0" eaLnBrk="1" fontAlgn="base" hangingPunct="1">
        <a:spcBef>
          <a:spcPct val="0"/>
        </a:spcBef>
        <a:spcAft>
          <a:spcPct val="0"/>
        </a:spcAft>
        <a:defRPr sz="3200" b="1">
          <a:solidFill>
            <a:srgbClr val="006600"/>
          </a:solidFill>
          <a:latin typeface="Georgia" charset="0"/>
        </a:defRPr>
      </a:lvl8pPr>
      <a:lvl9pPr marL="1828800" algn="ctr" rtl="0" eaLnBrk="1" fontAlgn="base" hangingPunct="1">
        <a:spcBef>
          <a:spcPct val="0"/>
        </a:spcBef>
        <a:spcAft>
          <a:spcPct val="0"/>
        </a:spcAft>
        <a:defRPr sz="3200" b="1">
          <a:solidFill>
            <a:srgbClr val="006600"/>
          </a:solidFill>
          <a:latin typeface="Georgia" charset="0"/>
        </a:defRPr>
      </a:lvl9pPr>
    </p:titleStyle>
    <p:bodyStyle>
      <a:lvl1pPr marL="342900" indent="-342900" algn="l" rtl="0" eaLnBrk="1" fontAlgn="base" hangingPunct="1">
        <a:spcBef>
          <a:spcPct val="20000"/>
        </a:spcBef>
        <a:spcAft>
          <a:spcPct val="0"/>
        </a:spcAft>
        <a:buSzPct val="75000"/>
        <a:buFont typeface="Arial" pitchFamily="34" charset="0"/>
        <a:buChar char="●"/>
        <a:defRPr sz="24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SzPct val="80000"/>
        <a:buFont typeface="Wingdings" pitchFamily="2" charset="2"/>
        <a:buChar char="t"/>
        <a:defRPr sz="2000">
          <a:solidFill>
            <a:schemeClr val="tx1"/>
          </a:solidFill>
          <a:latin typeface="+mn-lt"/>
          <a:ea typeface="ＭＳ Ｐゴシック" charset="-128"/>
          <a:cs typeface="ＭＳ Ｐゴシック"/>
        </a:defRPr>
      </a:lvl2pPr>
      <a:lvl3pPr marL="1143000" indent="-228600" algn="l" rtl="0" eaLnBrk="1" fontAlgn="base" hangingPunct="1">
        <a:spcBef>
          <a:spcPct val="20000"/>
        </a:spcBef>
        <a:spcAft>
          <a:spcPct val="0"/>
        </a:spcAft>
        <a:buSzPct val="100000"/>
        <a:buFont typeface="Wingdings" pitchFamily="2" charset="2"/>
        <a:buChar char="§"/>
        <a:defRPr>
          <a:solidFill>
            <a:schemeClr val="tx1"/>
          </a:solidFill>
          <a:latin typeface="+mn-lt"/>
          <a:ea typeface="ＭＳ Ｐゴシック" charset="-128"/>
          <a:cs typeface="ＭＳ Ｐゴシック"/>
        </a:defRPr>
      </a:lvl3pPr>
      <a:lvl4pPr marL="1600200" indent="-228600" algn="l" rtl="0" eaLnBrk="1" fontAlgn="base" hangingPunct="1">
        <a:spcBef>
          <a:spcPct val="20000"/>
        </a:spcBef>
        <a:spcAft>
          <a:spcPct val="0"/>
        </a:spcAft>
        <a:buChar char="–"/>
        <a:defRPr sz="1600">
          <a:solidFill>
            <a:schemeClr val="tx1"/>
          </a:solidFill>
          <a:latin typeface="Arial" charset="0"/>
          <a:ea typeface="ＭＳ Ｐゴシック" charset="-128"/>
          <a:cs typeface="ＭＳ Ｐゴシック"/>
        </a:defRPr>
      </a:lvl4pPr>
      <a:lvl5pPr marL="2057400" indent="-228600" algn="l" rtl="0" eaLnBrk="1" fontAlgn="base" hangingPunct="1">
        <a:spcBef>
          <a:spcPct val="20000"/>
        </a:spcBef>
        <a:spcAft>
          <a:spcPct val="0"/>
        </a:spcAft>
        <a:buChar char="»"/>
        <a:defRPr sz="1400">
          <a:solidFill>
            <a:schemeClr val="tx1"/>
          </a:solidFill>
          <a:latin typeface="Arial" charset="0"/>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57200" y="1905000"/>
            <a:ext cx="8229600" cy="4221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7" name="Rectangle 13"/>
          <p:cNvSpPr>
            <a:spLocks noGrp="1" noChangeArrowheads="1"/>
          </p:cNvSpPr>
          <p:nvPr>
            <p:ph type="dt" sz="half" idx="2"/>
          </p:nvPr>
        </p:nvSpPr>
        <p:spPr bwMode="auto">
          <a:xfrm>
            <a:off x="3505200" y="64770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8" name="Rectangle 14"/>
          <p:cNvSpPr>
            <a:spLocks noGrp="1" noChangeArrowheads="1"/>
          </p:cNvSpPr>
          <p:nvPr>
            <p:ph type="ftr" sz="quarter" idx="3"/>
          </p:nvPr>
        </p:nvSpPr>
        <p:spPr bwMode="auto">
          <a:xfrm>
            <a:off x="76200" y="647700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9" name="Rectangle 15"/>
          <p:cNvSpPr>
            <a:spLocks noGrp="1" noChangeArrowheads="1"/>
          </p:cNvSpPr>
          <p:nvPr>
            <p:ph type="sldNum" sz="quarter" idx="4"/>
          </p:nvPr>
        </p:nvSpPr>
        <p:spPr bwMode="auto">
          <a:xfrm>
            <a:off x="6858000" y="64770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DE06FC-6ECF-4ECA-BBFD-DD264E44AAA5}"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135305437"/>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hf hdr="0" ftr="0" dt="0"/>
  <p:txStyles>
    <p:titleStyle>
      <a:lvl1pPr algn="ctr" rtl="0" eaLnBrk="1" fontAlgn="base" hangingPunct="1">
        <a:spcBef>
          <a:spcPct val="0"/>
        </a:spcBef>
        <a:spcAft>
          <a:spcPct val="0"/>
        </a:spcAft>
        <a:defRPr sz="3200" b="1">
          <a:solidFill>
            <a:srgbClr val="0D609C"/>
          </a:solidFill>
          <a:latin typeface="+mj-lt"/>
          <a:ea typeface="ＭＳ Ｐゴシック" charset="-128"/>
          <a:cs typeface="ＭＳ Ｐゴシック" charset="-128"/>
        </a:defRPr>
      </a:lvl1pPr>
      <a:lvl2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2pPr>
      <a:lvl3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3pPr>
      <a:lvl4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4pPr>
      <a:lvl5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3200" b="1">
          <a:solidFill>
            <a:srgbClr val="006600"/>
          </a:solidFill>
          <a:latin typeface="Georgia" charset="0"/>
        </a:defRPr>
      </a:lvl6pPr>
      <a:lvl7pPr marL="914400" algn="ctr" rtl="0" eaLnBrk="1" fontAlgn="base" hangingPunct="1">
        <a:spcBef>
          <a:spcPct val="0"/>
        </a:spcBef>
        <a:spcAft>
          <a:spcPct val="0"/>
        </a:spcAft>
        <a:defRPr sz="3200" b="1">
          <a:solidFill>
            <a:srgbClr val="006600"/>
          </a:solidFill>
          <a:latin typeface="Georgia" charset="0"/>
        </a:defRPr>
      </a:lvl7pPr>
      <a:lvl8pPr marL="1371600" algn="ctr" rtl="0" eaLnBrk="1" fontAlgn="base" hangingPunct="1">
        <a:spcBef>
          <a:spcPct val="0"/>
        </a:spcBef>
        <a:spcAft>
          <a:spcPct val="0"/>
        </a:spcAft>
        <a:defRPr sz="3200" b="1">
          <a:solidFill>
            <a:srgbClr val="006600"/>
          </a:solidFill>
          <a:latin typeface="Georgia" charset="0"/>
        </a:defRPr>
      </a:lvl8pPr>
      <a:lvl9pPr marL="1828800" algn="ctr" rtl="0" eaLnBrk="1" fontAlgn="base" hangingPunct="1">
        <a:spcBef>
          <a:spcPct val="0"/>
        </a:spcBef>
        <a:spcAft>
          <a:spcPct val="0"/>
        </a:spcAft>
        <a:defRPr sz="3200" b="1">
          <a:solidFill>
            <a:srgbClr val="006600"/>
          </a:solidFill>
          <a:latin typeface="Georgia" charset="0"/>
        </a:defRPr>
      </a:lvl9pPr>
    </p:titleStyle>
    <p:bodyStyle>
      <a:lvl1pPr marL="342900" indent="-342900" algn="l" rtl="0" eaLnBrk="1" fontAlgn="base" hangingPunct="1">
        <a:spcBef>
          <a:spcPct val="20000"/>
        </a:spcBef>
        <a:spcAft>
          <a:spcPct val="0"/>
        </a:spcAft>
        <a:buSzPct val="75000"/>
        <a:buFont typeface="Arial" pitchFamily="34" charset="0"/>
        <a:buChar char="●"/>
        <a:defRPr sz="24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SzPct val="80000"/>
        <a:buFont typeface="Wingdings" pitchFamily="2" charset="2"/>
        <a:buChar char="t"/>
        <a:defRPr sz="2000">
          <a:solidFill>
            <a:schemeClr val="tx1"/>
          </a:solidFill>
          <a:latin typeface="+mn-lt"/>
          <a:ea typeface="ＭＳ Ｐゴシック" charset="-128"/>
          <a:cs typeface="ＭＳ Ｐゴシック"/>
        </a:defRPr>
      </a:lvl2pPr>
      <a:lvl3pPr marL="1143000" indent="-228600" algn="l" rtl="0" eaLnBrk="1" fontAlgn="base" hangingPunct="1">
        <a:spcBef>
          <a:spcPct val="20000"/>
        </a:spcBef>
        <a:spcAft>
          <a:spcPct val="0"/>
        </a:spcAft>
        <a:buSzPct val="100000"/>
        <a:buFont typeface="Wingdings" pitchFamily="2" charset="2"/>
        <a:buChar char="§"/>
        <a:defRPr>
          <a:solidFill>
            <a:schemeClr val="tx1"/>
          </a:solidFill>
          <a:latin typeface="+mn-lt"/>
          <a:ea typeface="ＭＳ Ｐゴシック" charset="-128"/>
          <a:cs typeface="ＭＳ Ｐゴシック"/>
        </a:defRPr>
      </a:lvl3pPr>
      <a:lvl4pPr marL="1600200" indent="-228600" algn="l" rtl="0" eaLnBrk="1" fontAlgn="base" hangingPunct="1">
        <a:spcBef>
          <a:spcPct val="20000"/>
        </a:spcBef>
        <a:spcAft>
          <a:spcPct val="0"/>
        </a:spcAft>
        <a:buChar char="–"/>
        <a:defRPr sz="1600">
          <a:solidFill>
            <a:schemeClr val="tx1"/>
          </a:solidFill>
          <a:latin typeface="Arial" charset="0"/>
          <a:ea typeface="ＭＳ Ｐゴシック" charset="-128"/>
          <a:cs typeface="ＭＳ Ｐゴシック"/>
        </a:defRPr>
      </a:lvl4pPr>
      <a:lvl5pPr marL="2057400" indent="-228600" algn="l" rtl="0" eaLnBrk="1" fontAlgn="base" hangingPunct="1">
        <a:spcBef>
          <a:spcPct val="20000"/>
        </a:spcBef>
        <a:spcAft>
          <a:spcPct val="0"/>
        </a:spcAft>
        <a:buChar char="»"/>
        <a:defRPr sz="1400">
          <a:solidFill>
            <a:schemeClr val="tx1"/>
          </a:solidFill>
          <a:latin typeface="Arial" charset="0"/>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57200" y="1905000"/>
            <a:ext cx="8229600" cy="4221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7" name="Rectangle 13"/>
          <p:cNvSpPr>
            <a:spLocks noGrp="1" noChangeArrowheads="1"/>
          </p:cNvSpPr>
          <p:nvPr>
            <p:ph type="dt" sz="half" idx="2"/>
          </p:nvPr>
        </p:nvSpPr>
        <p:spPr bwMode="auto">
          <a:xfrm>
            <a:off x="3505200" y="64770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endParaRPr lang="en-US"/>
          </a:p>
        </p:txBody>
      </p:sp>
      <p:sp>
        <p:nvSpPr>
          <p:cNvPr id="1038" name="Rectangle 14"/>
          <p:cNvSpPr>
            <a:spLocks noGrp="1" noChangeArrowheads="1"/>
          </p:cNvSpPr>
          <p:nvPr>
            <p:ph type="ftr" sz="quarter" idx="3"/>
          </p:nvPr>
        </p:nvSpPr>
        <p:spPr bwMode="auto">
          <a:xfrm>
            <a:off x="76200" y="647700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a:defRPr/>
            </a:pPr>
            <a:endParaRPr lang="en-US"/>
          </a:p>
        </p:txBody>
      </p:sp>
      <p:sp>
        <p:nvSpPr>
          <p:cNvPr id="1039" name="Rectangle 15"/>
          <p:cNvSpPr>
            <a:spLocks noGrp="1" noChangeArrowheads="1"/>
          </p:cNvSpPr>
          <p:nvPr>
            <p:ph type="sldNum" sz="quarter" idx="4"/>
          </p:nvPr>
        </p:nvSpPr>
        <p:spPr bwMode="auto">
          <a:xfrm>
            <a:off x="6858000" y="64770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defRPr>
            </a:lvl1pPr>
          </a:lstStyle>
          <a:p>
            <a:pPr>
              <a:defRPr/>
            </a:pPr>
            <a:fld id="{46DE06FC-6ECF-4ECA-BBFD-DD264E44AAA5}" type="slidenum">
              <a:rPr lang="en-US" smtClean="0"/>
              <a:pPr>
                <a:defRPr/>
              </a:pPr>
              <a:t>‹#›</a:t>
            </a:fld>
            <a:endParaRPr lang="en-US" dirty="0"/>
          </a:p>
        </p:txBody>
      </p:sp>
    </p:spTree>
    <p:extLst>
      <p:ext uri="{BB962C8B-B14F-4D97-AF65-F5344CB8AC3E}">
        <p14:creationId xmlns:p14="http://schemas.microsoft.com/office/powerpoint/2010/main" val="47841328"/>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Lst>
  <p:hf hdr="0" ftr="0" dt="0"/>
  <p:txStyles>
    <p:titleStyle>
      <a:lvl1pPr algn="ctr" rtl="0" eaLnBrk="1" fontAlgn="base" hangingPunct="1">
        <a:spcBef>
          <a:spcPct val="0"/>
        </a:spcBef>
        <a:spcAft>
          <a:spcPct val="0"/>
        </a:spcAft>
        <a:defRPr sz="3200" b="1">
          <a:solidFill>
            <a:srgbClr val="0D609C"/>
          </a:solidFill>
          <a:latin typeface="+mj-lt"/>
          <a:ea typeface="ＭＳ Ｐゴシック" charset="-128"/>
          <a:cs typeface="ＭＳ Ｐゴシック" charset="-128"/>
        </a:defRPr>
      </a:lvl1pPr>
      <a:lvl2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2pPr>
      <a:lvl3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3pPr>
      <a:lvl4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4pPr>
      <a:lvl5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3200" b="1">
          <a:solidFill>
            <a:srgbClr val="006600"/>
          </a:solidFill>
          <a:latin typeface="Georgia" charset="0"/>
        </a:defRPr>
      </a:lvl6pPr>
      <a:lvl7pPr marL="914400" algn="ctr" rtl="0" eaLnBrk="1" fontAlgn="base" hangingPunct="1">
        <a:spcBef>
          <a:spcPct val="0"/>
        </a:spcBef>
        <a:spcAft>
          <a:spcPct val="0"/>
        </a:spcAft>
        <a:defRPr sz="3200" b="1">
          <a:solidFill>
            <a:srgbClr val="006600"/>
          </a:solidFill>
          <a:latin typeface="Georgia" charset="0"/>
        </a:defRPr>
      </a:lvl7pPr>
      <a:lvl8pPr marL="1371600" algn="ctr" rtl="0" eaLnBrk="1" fontAlgn="base" hangingPunct="1">
        <a:spcBef>
          <a:spcPct val="0"/>
        </a:spcBef>
        <a:spcAft>
          <a:spcPct val="0"/>
        </a:spcAft>
        <a:defRPr sz="3200" b="1">
          <a:solidFill>
            <a:srgbClr val="006600"/>
          </a:solidFill>
          <a:latin typeface="Georgia" charset="0"/>
        </a:defRPr>
      </a:lvl8pPr>
      <a:lvl9pPr marL="1828800" algn="ctr" rtl="0" eaLnBrk="1" fontAlgn="base" hangingPunct="1">
        <a:spcBef>
          <a:spcPct val="0"/>
        </a:spcBef>
        <a:spcAft>
          <a:spcPct val="0"/>
        </a:spcAft>
        <a:defRPr sz="3200" b="1">
          <a:solidFill>
            <a:srgbClr val="006600"/>
          </a:solidFill>
          <a:latin typeface="Georgia" charset="0"/>
        </a:defRPr>
      </a:lvl9pPr>
    </p:titleStyle>
    <p:bodyStyle>
      <a:lvl1pPr marL="342900" indent="-342900" algn="l" rtl="0" eaLnBrk="1" fontAlgn="base" hangingPunct="1">
        <a:spcBef>
          <a:spcPct val="20000"/>
        </a:spcBef>
        <a:spcAft>
          <a:spcPct val="0"/>
        </a:spcAft>
        <a:buSzPct val="75000"/>
        <a:buFont typeface="Arial" pitchFamily="34" charset="0"/>
        <a:buChar char="●"/>
        <a:defRPr sz="24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SzPct val="80000"/>
        <a:buFont typeface="Wingdings" pitchFamily="2" charset="2"/>
        <a:buChar char="t"/>
        <a:defRPr sz="2000">
          <a:solidFill>
            <a:schemeClr val="tx1"/>
          </a:solidFill>
          <a:latin typeface="+mn-lt"/>
          <a:ea typeface="ＭＳ Ｐゴシック" charset="-128"/>
          <a:cs typeface="ＭＳ Ｐゴシック"/>
        </a:defRPr>
      </a:lvl2pPr>
      <a:lvl3pPr marL="1143000" indent="-228600" algn="l" rtl="0" eaLnBrk="1" fontAlgn="base" hangingPunct="1">
        <a:spcBef>
          <a:spcPct val="20000"/>
        </a:spcBef>
        <a:spcAft>
          <a:spcPct val="0"/>
        </a:spcAft>
        <a:buSzPct val="100000"/>
        <a:buFont typeface="Wingdings" pitchFamily="2" charset="2"/>
        <a:buChar char="§"/>
        <a:defRPr>
          <a:solidFill>
            <a:schemeClr val="tx1"/>
          </a:solidFill>
          <a:latin typeface="+mn-lt"/>
          <a:ea typeface="ＭＳ Ｐゴシック" charset="-128"/>
          <a:cs typeface="ＭＳ Ｐゴシック"/>
        </a:defRPr>
      </a:lvl3pPr>
      <a:lvl4pPr marL="1600200" indent="-228600" algn="l" rtl="0" eaLnBrk="1" fontAlgn="base" hangingPunct="1">
        <a:spcBef>
          <a:spcPct val="20000"/>
        </a:spcBef>
        <a:spcAft>
          <a:spcPct val="0"/>
        </a:spcAft>
        <a:buChar char="–"/>
        <a:defRPr sz="1600">
          <a:solidFill>
            <a:schemeClr val="tx1"/>
          </a:solidFill>
          <a:latin typeface="Arial" charset="0"/>
          <a:ea typeface="ＭＳ Ｐゴシック" charset="-128"/>
          <a:cs typeface="ＭＳ Ｐゴシック"/>
        </a:defRPr>
      </a:lvl4pPr>
      <a:lvl5pPr marL="2057400" indent="-228600" algn="l" rtl="0" eaLnBrk="1" fontAlgn="base" hangingPunct="1">
        <a:spcBef>
          <a:spcPct val="20000"/>
        </a:spcBef>
        <a:spcAft>
          <a:spcPct val="0"/>
        </a:spcAft>
        <a:buChar char="»"/>
        <a:defRPr sz="1400">
          <a:solidFill>
            <a:schemeClr val="tx1"/>
          </a:solidFill>
          <a:latin typeface="Arial" charset="0"/>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g"/><Relationship Id="rId9" Type="http://schemas.openxmlformats.org/officeDocument/2006/relationships/image" Target="../media/image2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150813" y="1861651"/>
            <a:ext cx="8599487" cy="1444625"/>
          </a:xfrm>
        </p:spPr>
        <p:txBody>
          <a:bodyPr>
            <a:noAutofit/>
          </a:bodyPr>
          <a:lstStyle/>
          <a:p>
            <a:pPr>
              <a:spcAft>
                <a:spcPts val="3000"/>
              </a:spcAft>
            </a:pPr>
            <a:r>
              <a:rPr lang="en-US" sz="2400" dirty="0"/>
              <a:t>Managing metapopulations of threatened species across jurisdictional boundaries: quantifying effects of climate change, environmental synchrony, dispersal, and corridors</a:t>
            </a:r>
            <a:br>
              <a:rPr lang="en-US" sz="2400" dirty="0"/>
            </a:br>
            <a:br>
              <a:rPr lang="en-US" sz="2400" dirty="0"/>
            </a:br>
            <a:endParaRPr lang="en-US" sz="2400" dirty="0"/>
          </a:p>
        </p:txBody>
      </p:sp>
      <p:sp>
        <p:nvSpPr>
          <p:cNvPr id="3075" name="Subtitle 2"/>
          <p:cNvSpPr>
            <a:spLocks noGrp="1"/>
          </p:cNvSpPr>
          <p:nvPr>
            <p:ph type="subTitle" idx="1"/>
          </p:nvPr>
        </p:nvSpPr>
        <p:spPr>
          <a:xfrm>
            <a:off x="1168400" y="3417888"/>
            <a:ext cx="6400800" cy="1444625"/>
          </a:xfrm>
        </p:spPr>
        <p:txBody>
          <a:bodyPr/>
          <a:lstStyle/>
          <a:p>
            <a:r>
              <a:rPr lang="en-US" b="0" dirty="0">
                <a:solidFill>
                  <a:schemeClr val="tx1"/>
                </a:solidFill>
              </a:rPr>
              <a:t>Principal Investigator: William F. Morris</a:t>
            </a:r>
          </a:p>
          <a:p>
            <a:r>
              <a:rPr lang="en-US" b="0" dirty="0">
                <a:solidFill>
                  <a:schemeClr val="tx1"/>
                </a:solidFill>
              </a:rPr>
              <a:t>Lead Organization: Duke University</a:t>
            </a:r>
          </a:p>
          <a:p>
            <a:endParaRPr lang="en-US" b="0" dirty="0">
              <a:solidFill>
                <a:schemeClr val="tx1"/>
              </a:solidFill>
            </a:endParaRP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A1B9C6-EFF7-4122-A720-F5131CEBC41A}"/>
              </a:ext>
            </a:extLst>
          </p:cNvPr>
          <p:cNvPicPr>
            <a:picLocks noChangeAspect="1"/>
          </p:cNvPicPr>
          <p:nvPr/>
        </p:nvPicPr>
        <p:blipFill rotWithShape="1">
          <a:blip r:embed="rId3"/>
          <a:srcRect l="32562" b="11878"/>
          <a:stretch/>
        </p:blipFill>
        <p:spPr>
          <a:xfrm>
            <a:off x="198037" y="1116263"/>
            <a:ext cx="4152800" cy="3348910"/>
          </a:xfrm>
          <a:prstGeom prst="rect">
            <a:avLst/>
          </a:prstGeom>
        </p:spPr>
      </p:pic>
      <p:pic>
        <p:nvPicPr>
          <p:cNvPr id="56" name="Picture 55">
            <a:extLst>
              <a:ext uri="{FF2B5EF4-FFF2-40B4-BE49-F238E27FC236}">
                <a16:creationId xmlns:a16="http://schemas.microsoft.com/office/drawing/2014/main" id="{9FF44BFB-2759-44F0-B220-2ED42EA6E89F}"/>
              </a:ext>
            </a:extLst>
          </p:cNvPr>
          <p:cNvPicPr>
            <a:picLocks noChangeAspect="1"/>
          </p:cNvPicPr>
          <p:nvPr/>
        </p:nvPicPr>
        <p:blipFill rotWithShape="1">
          <a:blip r:embed="rId4">
            <a:extLst>
              <a:ext uri="{28A0092B-C50C-407E-A947-70E740481C1C}">
                <a14:useLocalDpi xmlns:a14="http://schemas.microsoft.com/office/drawing/2010/main" val="0"/>
              </a:ext>
            </a:extLst>
          </a:blip>
          <a:srcRect l="34798" t="35217" r="29413" b="7765"/>
          <a:stretch/>
        </p:blipFill>
        <p:spPr>
          <a:xfrm>
            <a:off x="6290514" y="4542380"/>
            <a:ext cx="2142735" cy="1920240"/>
          </a:xfrm>
          <a:prstGeom prst="rect">
            <a:avLst/>
          </a:prstGeom>
        </p:spPr>
      </p:pic>
      <p:sp>
        <p:nvSpPr>
          <p:cNvPr id="6" name="Title 1">
            <a:extLst>
              <a:ext uri="{FF2B5EF4-FFF2-40B4-BE49-F238E27FC236}">
                <a16:creationId xmlns:a16="http://schemas.microsoft.com/office/drawing/2014/main" id="{52283926-40EA-4A8C-B989-E1B31BD683DC}"/>
              </a:ext>
            </a:extLst>
          </p:cNvPr>
          <p:cNvSpPr>
            <a:spLocks noGrp="1"/>
          </p:cNvSpPr>
          <p:nvPr>
            <p:ph type="title"/>
          </p:nvPr>
        </p:nvSpPr>
        <p:spPr>
          <a:xfrm>
            <a:off x="-78401" y="436568"/>
            <a:ext cx="7755126" cy="625599"/>
          </a:xfrm>
        </p:spPr>
        <p:txBody>
          <a:bodyPr>
            <a:normAutofit fontScale="90000"/>
          </a:bodyPr>
          <a:lstStyle/>
          <a:p>
            <a:r>
              <a:rPr lang="en-US" dirty="0"/>
              <a:t>Substituting space for time to quantify drivers of VFT demography (fire, climate)</a:t>
            </a:r>
          </a:p>
        </p:txBody>
      </p:sp>
      <p:sp>
        <p:nvSpPr>
          <p:cNvPr id="20" name="Slide Number Placeholder 19"/>
          <p:cNvSpPr>
            <a:spLocks noGrp="1"/>
          </p:cNvSpPr>
          <p:nvPr>
            <p:ph type="sldNum" sz="quarter" idx="12"/>
          </p:nvPr>
        </p:nvSpPr>
        <p:spPr/>
        <p:txBody>
          <a:bodyPr/>
          <a:lstStyle/>
          <a:p>
            <a:pPr>
              <a:defRPr/>
            </a:pPr>
            <a:fld id="{EAFD1167-6534-4715-A49D-6C2EDAFC15EE}" type="slidenum">
              <a:rPr lang="en-US" smtClean="0"/>
              <a:pPr>
                <a:defRPr/>
              </a:pPr>
              <a:t>10</a:t>
            </a:fld>
            <a:endParaRPr lang="en-US"/>
          </a:p>
        </p:txBody>
      </p:sp>
      <p:sp>
        <p:nvSpPr>
          <p:cNvPr id="8" name="AutoShape 2" descr="http://127.0.0.1:33914/graphics/plot_zoom_png?width=699&amp;height=413">
            <a:extLst>
              <a:ext uri="{FF2B5EF4-FFF2-40B4-BE49-F238E27FC236}">
                <a16:creationId xmlns:a16="http://schemas.microsoft.com/office/drawing/2014/main" id="{FE6AE6FD-5690-4078-8572-17CEB3855FE3}"/>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0" name="Content Placeholder 2">
            <a:extLst>
              <a:ext uri="{FF2B5EF4-FFF2-40B4-BE49-F238E27FC236}">
                <a16:creationId xmlns:a16="http://schemas.microsoft.com/office/drawing/2014/main" id="{B5B043CA-1763-44DA-AE4F-9C3AB436D2D5}"/>
              </a:ext>
            </a:extLst>
          </p:cNvPr>
          <p:cNvSpPr txBox="1">
            <a:spLocks/>
          </p:cNvSpPr>
          <p:nvPr/>
        </p:nvSpPr>
        <p:spPr>
          <a:xfrm>
            <a:off x="779376" y="2887812"/>
            <a:ext cx="1394902" cy="22860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t>(2015-2021)</a:t>
            </a:r>
          </a:p>
        </p:txBody>
      </p:sp>
      <p:sp>
        <p:nvSpPr>
          <p:cNvPr id="11" name="Content Placeholder 2">
            <a:extLst>
              <a:ext uri="{FF2B5EF4-FFF2-40B4-BE49-F238E27FC236}">
                <a16:creationId xmlns:a16="http://schemas.microsoft.com/office/drawing/2014/main" id="{64DEA878-0313-46EF-9294-EAE2F54FF05A}"/>
              </a:ext>
            </a:extLst>
          </p:cNvPr>
          <p:cNvSpPr txBox="1">
            <a:spLocks/>
          </p:cNvSpPr>
          <p:nvPr/>
        </p:nvSpPr>
        <p:spPr>
          <a:xfrm>
            <a:off x="3182049" y="3193252"/>
            <a:ext cx="912635" cy="26533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t>(2015-2021)</a:t>
            </a:r>
          </a:p>
        </p:txBody>
      </p:sp>
      <p:sp>
        <p:nvSpPr>
          <p:cNvPr id="13" name="Content Placeholder 2">
            <a:extLst>
              <a:ext uri="{FF2B5EF4-FFF2-40B4-BE49-F238E27FC236}">
                <a16:creationId xmlns:a16="http://schemas.microsoft.com/office/drawing/2014/main" id="{AA098A7D-81F2-4582-AB81-2C6B99C4FE3C}"/>
              </a:ext>
            </a:extLst>
          </p:cNvPr>
          <p:cNvSpPr txBox="1">
            <a:spLocks/>
          </p:cNvSpPr>
          <p:nvPr/>
        </p:nvSpPr>
        <p:spPr>
          <a:xfrm>
            <a:off x="1993992" y="3914616"/>
            <a:ext cx="837019" cy="228600"/>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t>(2018-2021)</a:t>
            </a:r>
          </a:p>
        </p:txBody>
      </p:sp>
      <p:sp>
        <p:nvSpPr>
          <p:cNvPr id="18" name="AutoShape 6" descr="http://127.0.0.1:33914/graphics/plot_zoom_png?width=699&amp;height=413">
            <a:extLst>
              <a:ext uri="{FF2B5EF4-FFF2-40B4-BE49-F238E27FC236}">
                <a16:creationId xmlns:a16="http://schemas.microsoft.com/office/drawing/2014/main" id="{ED523706-2139-4DB4-8E10-CD4A21B56E2E}"/>
              </a:ext>
            </a:extLst>
          </p:cNvPr>
          <p:cNvSpPr>
            <a:spLocks noChangeAspect="1" noChangeArrowheads="1"/>
          </p:cNvSpPr>
          <p:nvPr/>
        </p:nvSpPr>
        <p:spPr bwMode="auto">
          <a:xfrm>
            <a:off x="4572000" y="34290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31" name="Picture 30">
            <a:extLst>
              <a:ext uri="{FF2B5EF4-FFF2-40B4-BE49-F238E27FC236}">
                <a16:creationId xmlns:a16="http://schemas.microsoft.com/office/drawing/2014/main" id="{5A91A617-0B66-4522-AEF2-DA461AC4D5E4}"/>
              </a:ext>
            </a:extLst>
          </p:cNvPr>
          <p:cNvPicPr>
            <a:picLocks noChangeAspect="1"/>
          </p:cNvPicPr>
          <p:nvPr/>
        </p:nvPicPr>
        <p:blipFill rotWithShape="1">
          <a:blip r:embed="rId5">
            <a:extLst>
              <a:ext uri="{28A0092B-C50C-407E-A947-70E740481C1C}">
                <a14:useLocalDpi xmlns:a14="http://schemas.microsoft.com/office/drawing/2010/main" val="0"/>
              </a:ext>
            </a:extLst>
          </a:blip>
          <a:srcRect t="10547"/>
          <a:stretch/>
        </p:blipFill>
        <p:spPr>
          <a:xfrm>
            <a:off x="4369887" y="1733367"/>
            <a:ext cx="2741965" cy="1839593"/>
          </a:xfrm>
          <a:prstGeom prst="rect">
            <a:avLst/>
          </a:prstGeom>
        </p:spPr>
      </p:pic>
      <p:pic>
        <p:nvPicPr>
          <p:cNvPr id="29" name="Picture 28">
            <a:extLst>
              <a:ext uri="{FF2B5EF4-FFF2-40B4-BE49-F238E27FC236}">
                <a16:creationId xmlns:a16="http://schemas.microsoft.com/office/drawing/2014/main" id="{2C0870E8-E19D-4276-AE82-2552DF2B9DAE}"/>
              </a:ext>
            </a:extLst>
          </p:cNvPr>
          <p:cNvPicPr>
            <a:picLocks noChangeAspect="1"/>
          </p:cNvPicPr>
          <p:nvPr/>
        </p:nvPicPr>
        <p:blipFill rotWithShape="1">
          <a:blip r:embed="rId6">
            <a:extLst>
              <a:ext uri="{28A0092B-C50C-407E-A947-70E740481C1C}">
                <a14:useLocalDpi xmlns:a14="http://schemas.microsoft.com/office/drawing/2010/main" val="0"/>
              </a:ext>
            </a:extLst>
          </a:blip>
          <a:srcRect l="22503" b="16455"/>
          <a:stretch/>
        </p:blipFill>
        <p:spPr>
          <a:xfrm>
            <a:off x="7314837" y="1629456"/>
            <a:ext cx="1759348" cy="1367093"/>
          </a:xfrm>
          <a:prstGeom prst="rect">
            <a:avLst/>
          </a:prstGeom>
          <a:ln w="41275">
            <a:solidFill>
              <a:srgbClr val="000000"/>
            </a:solidFill>
          </a:ln>
        </p:spPr>
      </p:pic>
      <p:cxnSp>
        <p:nvCxnSpPr>
          <p:cNvPr id="35" name="Straight Connector 34">
            <a:extLst>
              <a:ext uri="{FF2B5EF4-FFF2-40B4-BE49-F238E27FC236}">
                <a16:creationId xmlns:a16="http://schemas.microsoft.com/office/drawing/2014/main" id="{83170527-F6B4-4B15-832B-8D82B0E2AC9D}"/>
              </a:ext>
            </a:extLst>
          </p:cNvPr>
          <p:cNvCxnSpPr>
            <a:cxnSpLocks/>
          </p:cNvCxnSpPr>
          <p:nvPr/>
        </p:nvCxnSpPr>
        <p:spPr>
          <a:xfrm flipV="1">
            <a:off x="6332220" y="1604203"/>
            <a:ext cx="982617" cy="11121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67E6031-4DBB-43C0-8483-6F05E28B8CE4}"/>
              </a:ext>
            </a:extLst>
          </p:cNvPr>
          <p:cNvCxnSpPr>
            <a:cxnSpLocks/>
          </p:cNvCxnSpPr>
          <p:nvPr/>
        </p:nvCxnSpPr>
        <p:spPr>
          <a:xfrm>
            <a:off x="6332220" y="2716362"/>
            <a:ext cx="982617" cy="305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7B07A10-8D93-4E7C-966D-7E99D27EEFE1}"/>
              </a:ext>
            </a:extLst>
          </p:cNvPr>
          <p:cNvSpPr/>
          <p:nvPr/>
        </p:nvSpPr>
        <p:spPr>
          <a:xfrm>
            <a:off x="6590629" y="6538333"/>
            <a:ext cx="1569592" cy="198249"/>
          </a:xfrm>
          <a:prstGeom prst="rect">
            <a:avLst/>
          </a:prstGeom>
          <a:solidFill>
            <a:srgbClr val="FFFF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Reproduction</a:t>
            </a:r>
          </a:p>
        </p:txBody>
      </p:sp>
      <p:grpSp>
        <p:nvGrpSpPr>
          <p:cNvPr id="47" name="Group 46">
            <a:extLst>
              <a:ext uri="{FF2B5EF4-FFF2-40B4-BE49-F238E27FC236}">
                <a16:creationId xmlns:a16="http://schemas.microsoft.com/office/drawing/2014/main" id="{75871247-15D1-4685-A0FB-026BE9BDE891}"/>
              </a:ext>
            </a:extLst>
          </p:cNvPr>
          <p:cNvGrpSpPr/>
          <p:nvPr/>
        </p:nvGrpSpPr>
        <p:grpSpPr>
          <a:xfrm>
            <a:off x="3719153" y="4512890"/>
            <a:ext cx="2329855" cy="2383210"/>
            <a:chOff x="6879786" y="4585251"/>
            <a:chExt cx="2764209" cy="2403665"/>
          </a:xfrm>
        </p:grpSpPr>
        <p:pic>
          <p:nvPicPr>
            <p:cNvPr id="45" name="Picture 44">
              <a:extLst>
                <a:ext uri="{FF2B5EF4-FFF2-40B4-BE49-F238E27FC236}">
                  <a16:creationId xmlns:a16="http://schemas.microsoft.com/office/drawing/2014/main" id="{0326C1A9-7B0C-47B4-B98E-298EF9586440}"/>
                </a:ext>
              </a:extLst>
            </p:cNvPr>
            <p:cNvPicPr>
              <a:picLocks noChangeAspect="1"/>
            </p:cNvPicPr>
            <p:nvPr/>
          </p:nvPicPr>
          <p:blipFill rotWithShape="1">
            <a:blip r:embed="rId7">
              <a:extLst>
                <a:ext uri="{28A0092B-C50C-407E-A947-70E740481C1C}">
                  <a14:useLocalDpi xmlns:a14="http://schemas.microsoft.com/office/drawing/2010/main" val="0"/>
                </a:ext>
              </a:extLst>
            </a:blip>
            <a:srcRect l="28440" t="7421" r="24562" b="26976"/>
            <a:stretch/>
          </p:blipFill>
          <p:spPr>
            <a:xfrm>
              <a:off x="6974710" y="4585251"/>
              <a:ext cx="2542204" cy="1996048"/>
            </a:xfrm>
            <a:prstGeom prst="rect">
              <a:avLst/>
            </a:prstGeom>
          </p:spPr>
        </p:pic>
        <p:sp>
          <p:nvSpPr>
            <p:cNvPr id="46" name="Rectangle 45">
              <a:extLst>
                <a:ext uri="{FF2B5EF4-FFF2-40B4-BE49-F238E27FC236}">
                  <a16:creationId xmlns:a16="http://schemas.microsoft.com/office/drawing/2014/main" id="{B554D905-BB7A-4F63-8CE4-6FD3F2BC9815}"/>
                </a:ext>
              </a:extLst>
            </p:cNvPr>
            <p:cNvSpPr/>
            <p:nvPr/>
          </p:nvSpPr>
          <p:spPr>
            <a:xfrm>
              <a:off x="6879786" y="6557532"/>
              <a:ext cx="2764209" cy="431384"/>
            </a:xfrm>
            <a:prstGeom prst="rect">
              <a:avLst/>
            </a:prstGeom>
            <a:solidFill>
              <a:srgbClr val="FFFF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Growth</a:t>
              </a:r>
            </a:p>
          </p:txBody>
        </p:sp>
      </p:grpSp>
      <p:sp>
        <p:nvSpPr>
          <p:cNvPr id="2" name="AutoShape 2" descr="http://127.0.0.1:33631/chunk_output/ADC1A24C2227E07B/DA1552F1/cif9h3kugqt37/000011.png">
            <a:extLst>
              <a:ext uri="{FF2B5EF4-FFF2-40B4-BE49-F238E27FC236}">
                <a16:creationId xmlns:a16="http://schemas.microsoft.com/office/drawing/2014/main" id="{D764C3EA-6F71-4EA3-8CE7-8E771E1C7974}"/>
              </a:ext>
            </a:extLst>
          </p:cNvPr>
          <p:cNvSpPr>
            <a:spLocks noChangeAspect="1" noChangeArrowheads="1"/>
          </p:cNvSpPr>
          <p:nvPr/>
        </p:nvSpPr>
        <p:spPr bwMode="auto">
          <a:xfrm>
            <a:off x="4781107" y="3773054"/>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pSp>
        <p:nvGrpSpPr>
          <p:cNvPr id="9" name="Group 8">
            <a:extLst>
              <a:ext uri="{FF2B5EF4-FFF2-40B4-BE49-F238E27FC236}">
                <a16:creationId xmlns:a16="http://schemas.microsoft.com/office/drawing/2014/main" id="{97D2BA7F-633D-496C-89FE-1BFFFF2BABD8}"/>
              </a:ext>
            </a:extLst>
          </p:cNvPr>
          <p:cNvGrpSpPr/>
          <p:nvPr/>
        </p:nvGrpSpPr>
        <p:grpSpPr>
          <a:xfrm>
            <a:off x="1575786" y="4478880"/>
            <a:ext cx="2133600" cy="2386075"/>
            <a:chOff x="144372" y="5146053"/>
            <a:chExt cx="2518059" cy="2040943"/>
          </a:xfrm>
        </p:grpSpPr>
        <p:pic>
          <p:nvPicPr>
            <p:cNvPr id="30" name="Picture 29">
              <a:extLst>
                <a:ext uri="{FF2B5EF4-FFF2-40B4-BE49-F238E27FC236}">
                  <a16:creationId xmlns:a16="http://schemas.microsoft.com/office/drawing/2014/main" id="{B9E2743E-021C-4D88-82C7-683FA64E5A5A}"/>
                </a:ext>
              </a:extLst>
            </p:cNvPr>
            <p:cNvPicPr>
              <a:picLocks noChangeAspect="1"/>
            </p:cNvPicPr>
            <p:nvPr/>
          </p:nvPicPr>
          <p:blipFill rotWithShape="1">
            <a:blip r:embed="rId8">
              <a:extLst>
                <a:ext uri="{28A0092B-C50C-407E-A947-70E740481C1C}">
                  <a14:useLocalDpi xmlns:a14="http://schemas.microsoft.com/office/drawing/2010/main" val="0"/>
                </a:ext>
              </a:extLst>
            </a:blip>
            <a:srcRect l="2821" t="21587" r="35993"/>
            <a:stretch/>
          </p:blipFill>
          <p:spPr>
            <a:xfrm>
              <a:off x="144373" y="5146053"/>
              <a:ext cx="2374795" cy="1711948"/>
            </a:xfrm>
            <a:prstGeom prst="rect">
              <a:avLst/>
            </a:prstGeom>
          </p:spPr>
        </p:pic>
        <p:sp>
          <p:nvSpPr>
            <p:cNvPr id="32" name="Rectangle 31">
              <a:extLst>
                <a:ext uri="{FF2B5EF4-FFF2-40B4-BE49-F238E27FC236}">
                  <a16:creationId xmlns:a16="http://schemas.microsoft.com/office/drawing/2014/main" id="{073750A9-3E22-4643-9BA2-87E1E86D72AC}"/>
                </a:ext>
              </a:extLst>
            </p:cNvPr>
            <p:cNvSpPr/>
            <p:nvPr/>
          </p:nvSpPr>
          <p:spPr>
            <a:xfrm>
              <a:off x="144372" y="6910782"/>
              <a:ext cx="2518059" cy="276214"/>
            </a:xfrm>
            <a:prstGeom prst="rect">
              <a:avLst/>
            </a:prstGeom>
            <a:solidFill>
              <a:srgbClr val="FFFF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Survival</a:t>
              </a:r>
            </a:p>
          </p:txBody>
        </p:sp>
      </p:grpSp>
      <p:sp>
        <p:nvSpPr>
          <p:cNvPr id="4" name="TextBox 3"/>
          <p:cNvSpPr txBox="1"/>
          <p:nvPr/>
        </p:nvSpPr>
        <p:spPr>
          <a:xfrm>
            <a:off x="3150392" y="3576250"/>
            <a:ext cx="603050" cy="276999"/>
          </a:xfrm>
          <a:prstGeom prst="rect">
            <a:avLst/>
          </a:prstGeom>
          <a:noFill/>
        </p:spPr>
        <p:txBody>
          <a:bodyPr wrap="none" rtlCol="0">
            <a:spAutoFit/>
          </a:bodyPr>
          <a:lstStyle/>
          <a:p>
            <a:r>
              <a:rPr lang="en-US" sz="1200" b="1" dirty="0"/>
              <a:t>(TNC)</a:t>
            </a:r>
          </a:p>
        </p:txBody>
      </p:sp>
      <p:grpSp>
        <p:nvGrpSpPr>
          <p:cNvPr id="38" name="Group 37"/>
          <p:cNvGrpSpPr>
            <a:grpSpLocks noChangeAspect="1"/>
          </p:cNvGrpSpPr>
          <p:nvPr/>
        </p:nvGrpSpPr>
        <p:grpSpPr>
          <a:xfrm>
            <a:off x="173503" y="1165035"/>
            <a:ext cx="2126416" cy="1463038"/>
            <a:chOff x="5750175" y="4795507"/>
            <a:chExt cx="2923827" cy="2011682"/>
          </a:xfrm>
        </p:grpSpPr>
        <p:pic>
          <p:nvPicPr>
            <p:cNvPr id="39" name="Picture 38"/>
            <p:cNvPicPr>
              <a:picLocks noChangeAspect="1"/>
            </p:cNvPicPr>
            <p:nvPr/>
          </p:nvPicPr>
          <p:blipFill>
            <a:blip r:embed="rId9"/>
            <a:stretch>
              <a:fillRect/>
            </a:stretch>
          </p:blipFill>
          <p:spPr>
            <a:xfrm>
              <a:off x="5750175" y="4795507"/>
              <a:ext cx="2744835" cy="2011682"/>
            </a:xfrm>
            <a:prstGeom prst="rect">
              <a:avLst/>
            </a:prstGeom>
            <a:ln w="19050">
              <a:solidFill>
                <a:schemeClr val="tx1"/>
              </a:solidFill>
            </a:ln>
          </p:spPr>
        </p:pic>
        <p:sp>
          <p:nvSpPr>
            <p:cNvPr id="40" name="TextBox 39"/>
            <p:cNvSpPr txBox="1"/>
            <p:nvPr/>
          </p:nvSpPr>
          <p:spPr>
            <a:xfrm>
              <a:off x="7361345" y="5641543"/>
              <a:ext cx="1312657" cy="1142619"/>
            </a:xfrm>
            <a:prstGeom prst="rect">
              <a:avLst/>
            </a:prstGeom>
            <a:noFill/>
          </p:spPr>
          <p:txBody>
            <a:bodyPr wrap="square" rtlCol="0">
              <a:spAutoFit/>
            </a:bodyPr>
            <a:lstStyle/>
            <a:p>
              <a:r>
                <a:rPr lang="en-US" sz="1600" b="1" dirty="0"/>
                <a:t>Global native range</a:t>
              </a:r>
            </a:p>
          </p:txBody>
        </p:sp>
      </p:grpSp>
    </p:spTree>
    <p:extLst>
      <p:ext uri="{BB962C8B-B14F-4D97-AF65-F5344CB8AC3E}">
        <p14:creationId xmlns:p14="http://schemas.microsoft.com/office/powerpoint/2010/main" val="2890545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335280"/>
            <a:ext cx="8229600" cy="762000"/>
          </a:xfrm>
        </p:spPr>
        <p:txBody>
          <a:bodyPr/>
          <a:lstStyle/>
          <a:p>
            <a:r>
              <a:rPr lang="en-US" dirty="0"/>
              <a:t>Project Team</a:t>
            </a:r>
          </a:p>
        </p:txBody>
      </p:sp>
      <p:sp>
        <p:nvSpPr>
          <p:cNvPr id="4099" name="Content Placeholder 2"/>
          <p:cNvSpPr>
            <a:spLocks noGrp="1"/>
          </p:cNvSpPr>
          <p:nvPr>
            <p:ph idx="1"/>
          </p:nvPr>
        </p:nvSpPr>
        <p:spPr>
          <a:xfrm>
            <a:off x="533400" y="990600"/>
            <a:ext cx="8823960" cy="4130040"/>
          </a:xfrm>
        </p:spPr>
        <p:txBody>
          <a:bodyPr/>
          <a:lstStyle/>
          <a:p>
            <a:r>
              <a:rPr lang="en-US" b="1" dirty="0">
                <a:solidFill>
                  <a:schemeClr val="tx1"/>
                </a:solidFill>
              </a:rPr>
              <a:t>William Morris and Natalie Kerr (postdoc), Duke University</a:t>
            </a:r>
          </a:p>
          <a:p>
            <a:pPr lvl="1"/>
            <a:r>
              <a:rPr lang="en-US" dirty="0">
                <a:solidFill>
                  <a:schemeClr val="tx1"/>
                </a:solidFill>
              </a:rPr>
              <a:t>Project coordination; VFT/RCW/SFS demography</a:t>
            </a:r>
          </a:p>
          <a:p>
            <a:r>
              <a:rPr lang="en-US" b="1" dirty="0">
                <a:solidFill>
                  <a:schemeClr val="tx1"/>
                </a:solidFill>
              </a:rPr>
              <a:t>Erik Aschehoug, Norwegian University of Life Sciences</a:t>
            </a:r>
          </a:p>
          <a:p>
            <a:pPr lvl="1"/>
            <a:r>
              <a:rPr lang="en-US" dirty="0">
                <a:solidFill>
                  <a:schemeClr val="tx1"/>
                </a:solidFill>
              </a:rPr>
              <a:t>SFS restoration</a:t>
            </a:r>
          </a:p>
          <a:p>
            <a:r>
              <a:rPr lang="en-US" b="1" dirty="0">
                <a:solidFill>
                  <a:schemeClr val="tx1"/>
                </a:solidFill>
              </a:rPr>
              <a:t>Nick Haddad, Michigan State University</a:t>
            </a:r>
          </a:p>
          <a:p>
            <a:pPr lvl="1"/>
            <a:r>
              <a:rPr lang="en-US" dirty="0">
                <a:solidFill>
                  <a:schemeClr val="tx1"/>
                </a:solidFill>
              </a:rPr>
              <a:t>SFS restoration</a:t>
            </a:r>
          </a:p>
          <a:p>
            <a:r>
              <a:rPr lang="en-US" b="1" dirty="0">
                <a:solidFill>
                  <a:schemeClr val="tx1"/>
                </a:solidFill>
              </a:rPr>
              <a:t>Gina Himes Boor, Montana State University</a:t>
            </a:r>
          </a:p>
          <a:p>
            <a:pPr lvl="1"/>
            <a:r>
              <a:rPr lang="en-US" dirty="0">
                <a:solidFill>
                  <a:schemeClr val="tx1"/>
                </a:solidFill>
              </a:rPr>
              <a:t>Spatially explicit individual-based modeling (RCW/SFS/VFT)</a:t>
            </a:r>
          </a:p>
          <a:p>
            <a:r>
              <a:rPr lang="en-US" b="1" dirty="0">
                <a:solidFill>
                  <a:schemeClr val="tx1"/>
                </a:solidFill>
              </a:rPr>
              <a:t>Allison Louthan, Kansas State University</a:t>
            </a:r>
          </a:p>
          <a:p>
            <a:pPr lvl="1"/>
            <a:r>
              <a:rPr lang="en-US" dirty="0">
                <a:solidFill>
                  <a:schemeClr val="tx1"/>
                </a:solidFill>
              </a:rPr>
              <a:t>VFT and RCW demography</a:t>
            </a:r>
          </a:p>
          <a:p>
            <a:r>
              <a:rPr lang="en-US" b="1" dirty="0">
                <a:solidFill>
                  <a:schemeClr val="tx1"/>
                </a:solidFill>
              </a:rPr>
              <a:t>Jeff Walters and Traci DuBose (postdoc), Virginia Tech</a:t>
            </a:r>
          </a:p>
          <a:p>
            <a:pPr lvl="1"/>
            <a:r>
              <a:rPr lang="en-US" dirty="0">
                <a:solidFill>
                  <a:schemeClr val="tx1"/>
                </a:solidFill>
              </a:rPr>
              <a:t>RCW demography</a:t>
            </a:r>
          </a:p>
          <a:p>
            <a:endParaRPr lang="en-US" b="1" dirty="0">
              <a:solidFill>
                <a:schemeClr val="tx1"/>
              </a:solidFill>
            </a:endParaRPr>
          </a:p>
          <a:p>
            <a:pPr>
              <a:buFont typeface="Arial" charset="0"/>
              <a:buNone/>
            </a:pPr>
            <a:endParaRPr lang="en-US" b="1" dirty="0">
              <a:solidFill>
                <a:schemeClr val="tx1"/>
              </a:solidFill>
            </a:endParaRPr>
          </a:p>
          <a:p>
            <a:pPr>
              <a:buFont typeface="Arial" charset="0"/>
              <a:buNone/>
            </a:pPr>
            <a:endParaRPr lang="en-US" b="1" dirty="0">
              <a:solidFill>
                <a:schemeClr val="tx1"/>
              </a:solidFill>
            </a:endParaRPr>
          </a:p>
          <a:p>
            <a:endParaRPr lang="en-US" dirty="0"/>
          </a:p>
        </p:txBody>
      </p:sp>
      <p:sp>
        <p:nvSpPr>
          <p:cNvPr id="4100" name="Slide Number Placeholder 3"/>
          <p:cNvSpPr>
            <a:spLocks noGrp="1"/>
          </p:cNvSpPr>
          <p:nvPr>
            <p:ph type="sldNum" sz="quarter" idx="12"/>
          </p:nvPr>
        </p:nvSpPr>
        <p:spPr>
          <a:noFill/>
        </p:spPr>
        <p:txBody>
          <a:bodyPr/>
          <a:lstStyle/>
          <a:p>
            <a:fld id="{C2E93B74-5F34-4741-9DBB-9121BCDB6A36}" type="slidenum">
              <a:rPr lang="en-US" smtClean="0"/>
              <a:pPr/>
              <a:t>2</a:t>
            </a:fld>
            <a:endParaRPr lang="en-US"/>
          </a:p>
        </p:txBody>
      </p:sp>
      <p:sp>
        <p:nvSpPr>
          <p:cNvPr id="5" name="TextBox 4"/>
          <p:cNvSpPr txBox="1"/>
          <p:nvPr/>
        </p:nvSpPr>
        <p:spPr>
          <a:xfrm>
            <a:off x="4572000" y="5867400"/>
            <a:ext cx="3704860" cy="923330"/>
          </a:xfrm>
          <a:prstGeom prst="rect">
            <a:avLst/>
          </a:prstGeom>
          <a:noFill/>
          <a:ln w="12700">
            <a:solidFill>
              <a:schemeClr val="tx1"/>
            </a:solidFill>
          </a:ln>
        </p:spPr>
        <p:txBody>
          <a:bodyPr wrap="none" rtlCol="0">
            <a:spAutoFit/>
          </a:bodyPr>
          <a:lstStyle/>
          <a:p>
            <a:pPr algn="l"/>
            <a:r>
              <a:rPr lang="en-US" sz="1800" dirty="0"/>
              <a:t>VFT = Venus flytrap</a:t>
            </a:r>
          </a:p>
          <a:p>
            <a:pPr algn="l"/>
            <a:r>
              <a:rPr lang="en-US" sz="1800" dirty="0"/>
              <a:t>RCW = red-cockaded woodpecker</a:t>
            </a:r>
          </a:p>
          <a:p>
            <a:pPr algn="l"/>
            <a:r>
              <a:rPr lang="en-US" sz="1800" dirty="0"/>
              <a:t>SFS = St. Francis satyr (butterfly)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27000" y="1338580"/>
            <a:ext cx="8686800" cy="762000"/>
          </a:xfrm>
        </p:spPr>
        <p:txBody>
          <a:bodyPr/>
          <a:lstStyle/>
          <a:p>
            <a:r>
              <a:rPr lang="en-US" u="sng" dirty="0"/>
              <a:t>Collaboration across jurisdictions allows:</a:t>
            </a:r>
          </a:p>
        </p:txBody>
      </p:sp>
      <p:sp>
        <p:nvSpPr>
          <p:cNvPr id="4099" name="Content Placeholder 2"/>
          <p:cNvSpPr>
            <a:spLocks noGrp="1"/>
          </p:cNvSpPr>
          <p:nvPr>
            <p:ph idx="1"/>
          </p:nvPr>
        </p:nvSpPr>
        <p:spPr>
          <a:xfrm>
            <a:off x="193040" y="1518920"/>
            <a:ext cx="8823960" cy="3498850"/>
          </a:xfrm>
        </p:spPr>
        <p:txBody>
          <a:bodyPr/>
          <a:lstStyle/>
          <a:p>
            <a:endParaRPr lang="en-US" sz="2800" b="1" dirty="0">
              <a:solidFill>
                <a:schemeClr val="tx1"/>
              </a:solidFill>
            </a:endParaRPr>
          </a:p>
          <a:p>
            <a:pPr marL="0" indent="0">
              <a:buNone/>
            </a:pPr>
            <a:endParaRPr lang="en-US" sz="2800" b="1" dirty="0">
              <a:solidFill>
                <a:schemeClr val="tx1"/>
              </a:solidFill>
            </a:endParaRPr>
          </a:p>
          <a:p>
            <a:pPr marL="457200" indent="-457200">
              <a:buFont typeface="+mj-lt"/>
              <a:buAutoNum type="arabicPeriod"/>
            </a:pPr>
            <a:r>
              <a:rPr lang="en-US" sz="2800" b="1" dirty="0">
                <a:solidFill>
                  <a:schemeClr val="tx1"/>
                </a:solidFill>
              </a:rPr>
              <a:t>Assessing population synchrony</a:t>
            </a:r>
          </a:p>
          <a:p>
            <a:pPr marL="457200" indent="-457200">
              <a:buFont typeface="+mj-lt"/>
              <a:buAutoNum type="arabicPeriod"/>
            </a:pPr>
            <a:r>
              <a:rPr lang="en-US" sz="2800" b="1" dirty="0">
                <a:solidFill>
                  <a:schemeClr val="tx1"/>
                </a:solidFill>
              </a:rPr>
              <a:t>Managing connectivity between populations</a:t>
            </a:r>
          </a:p>
          <a:p>
            <a:pPr marL="457200" indent="-457200">
              <a:buFont typeface="+mj-lt"/>
              <a:buAutoNum type="arabicPeriod"/>
            </a:pPr>
            <a:r>
              <a:rPr lang="en-US" sz="2800" b="1" dirty="0">
                <a:solidFill>
                  <a:schemeClr val="tx1"/>
                </a:solidFill>
              </a:rPr>
              <a:t>Determining if/how new habitat can be created</a:t>
            </a:r>
          </a:p>
          <a:p>
            <a:pPr marL="457200" indent="-457200">
              <a:buFont typeface="+mj-lt"/>
              <a:buAutoNum type="arabicPeriod"/>
            </a:pPr>
            <a:r>
              <a:rPr lang="en-US" sz="2800" b="1" dirty="0">
                <a:solidFill>
                  <a:schemeClr val="tx1"/>
                </a:solidFill>
              </a:rPr>
              <a:t>Substituting space for time to gain insight into factors driving demography of threatened species</a:t>
            </a:r>
          </a:p>
          <a:p>
            <a:pPr marL="457200" indent="-457200">
              <a:buFont typeface="+mj-lt"/>
              <a:buAutoNum type="arabicPeriod"/>
            </a:pPr>
            <a:endParaRPr lang="en-US" sz="2800" b="1" dirty="0">
              <a:solidFill>
                <a:schemeClr val="tx1"/>
              </a:solidFill>
            </a:endParaRPr>
          </a:p>
          <a:p>
            <a:pPr>
              <a:buFont typeface="Arial" charset="0"/>
              <a:buNone/>
            </a:pPr>
            <a:endParaRPr lang="en-US" sz="2800" b="1" dirty="0">
              <a:solidFill>
                <a:schemeClr val="tx1"/>
              </a:solidFill>
            </a:endParaRPr>
          </a:p>
          <a:p>
            <a:pPr>
              <a:buFont typeface="Arial" charset="0"/>
              <a:buNone/>
            </a:pPr>
            <a:endParaRPr lang="en-US" sz="2800" b="1" dirty="0">
              <a:solidFill>
                <a:schemeClr val="tx1"/>
              </a:solidFill>
            </a:endParaRPr>
          </a:p>
          <a:p>
            <a:endParaRPr lang="en-US" sz="2800" dirty="0"/>
          </a:p>
        </p:txBody>
      </p:sp>
      <p:sp>
        <p:nvSpPr>
          <p:cNvPr id="4100" name="Slide Number Placeholder 3"/>
          <p:cNvSpPr>
            <a:spLocks noGrp="1"/>
          </p:cNvSpPr>
          <p:nvPr>
            <p:ph type="sldNum" sz="quarter" idx="12"/>
          </p:nvPr>
        </p:nvSpPr>
        <p:spPr>
          <a:noFill/>
        </p:spPr>
        <p:txBody>
          <a:bodyPr/>
          <a:lstStyle/>
          <a:p>
            <a:fld id="{C2E93B74-5F34-4741-9DBB-9121BCDB6A36}" type="slidenum">
              <a:rPr lang="en-US" smtClean="0"/>
              <a:pPr/>
              <a:t>3</a:t>
            </a:fld>
            <a:endParaRPr lang="en-US"/>
          </a:p>
        </p:txBody>
      </p:sp>
    </p:spTree>
    <p:extLst>
      <p:ext uri="{BB962C8B-B14F-4D97-AF65-F5344CB8AC3E}">
        <p14:creationId xmlns:p14="http://schemas.microsoft.com/office/powerpoint/2010/main" val="1605910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3"/>
          <p:cNvSpPr>
            <a:spLocks noGrp="1"/>
          </p:cNvSpPr>
          <p:nvPr>
            <p:ph type="sldNum" sz="quarter" idx="12"/>
          </p:nvPr>
        </p:nvSpPr>
        <p:spPr>
          <a:noFill/>
        </p:spPr>
        <p:txBody>
          <a:bodyPr/>
          <a:lstStyle/>
          <a:p>
            <a:fld id="{894E6D91-0F46-48FF-BF46-67451D3E70F3}" type="slidenum">
              <a:rPr lang="en-US" smtClean="0"/>
              <a:pPr/>
              <a:t>4</a:t>
            </a:fld>
            <a:endParaRPr lang="en-US"/>
          </a:p>
        </p:txBody>
      </p:sp>
      <p:pic>
        <p:nvPicPr>
          <p:cNvPr id="5" name="Picture 4"/>
          <p:cNvPicPr>
            <a:picLocks noChangeAspect="1"/>
          </p:cNvPicPr>
          <p:nvPr/>
        </p:nvPicPr>
        <p:blipFill rotWithShape="1">
          <a:blip r:embed="rId3"/>
          <a:srcRect t="9533"/>
          <a:stretch/>
        </p:blipFill>
        <p:spPr>
          <a:xfrm>
            <a:off x="1" y="2045970"/>
            <a:ext cx="9144000" cy="3471125"/>
          </a:xfrm>
          <a:prstGeom prst="rect">
            <a:avLst/>
          </a:prstGeom>
          <a:ln>
            <a:solidFill>
              <a:schemeClr val="tx1"/>
            </a:solidFill>
          </a:ln>
        </p:spPr>
      </p:pic>
      <p:sp>
        <p:nvSpPr>
          <p:cNvPr id="7" name="TextBox 6">
            <a:extLst>
              <a:ext uri="{FF2B5EF4-FFF2-40B4-BE49-F238E27FC236}">
                <a16:creationId xmlns:a16="http://schemas.microsoft.com/office/drawing/2014/main" id="{41C464F2-67E3-43B5-8646-4133CCB94704}"/>
              </a:ext>
            </a:extLst>
          </p:cNvPr>
          <p:cNvSpPr txBox="1"/>
          <p:nvPr/>
        </p:nvSpPr>
        <p:spPr>
          <a:xfrm>
            <a:off x="356039" y="802296"/>
            <a:ext cx="8056441" cy="1077218"/>
          </a:xfrm>
          <a:prstGeom prst="rect">
            <a:avLst/>
          </a:prstGeom>
          <a:noFill/>
        </p:spPr>
        <p:txBody>
          <a:bodyPr wrap="square" rtlCol="0">
            <a:spAutoFit/>
          </a:bodyPr>
          <a:lstStyle/>
          <a:p>
            <a:r>
              <a:rPr lang="en-US" sz="3200" dirty="0">
                <a:solidFill>
                  <a:srgbClr val="0070C0"/>
                </a:solidFill>
              </a:rPr>
              <a:t>Our Focus: Three Species Endemic to Longleaf Pine Ecosystems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8BB50C0-13E1-49DF-81EA-CCC37074135E}" type="slidenum">
              <a:rPr lang="en-US" smtClean="0"/>
              <a:pPr>
                <a:defRPr/>
              </a:pPr>
              <a:t>5</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929592509"/>
              </p:ext>
            </p:extLst>
          </p:nvPr>
        </p:nvGraphicFramePr>
        <p:xfrm>
          <a:off x="15609" y="901641"/>
          <a:ext cx="6626492" cy="5120640"/>
        </p:xfrm>
        <a:graphic>
          <a:graphicData uri="http://schemas.openxmlformats.org/presentationml/2006/ole">
            <mc:AlternateContent xmlns:mc="http://schemas.openxmlformats.org/markup-compatibility/2006">
              <mc:Choice xmlns:v="urn:schemas-microsoft-com:vml" Requires="v">
                <p:oleObj spid="_x0000_s1053" name="Acrobat Document" r:id="rId4" imgW="3017313" imgH="2331720" progId="Acrobat.Document.DC">
                  <p:embed/>
                </p:oleObj>
              </mc:Choice>
              <mc:Fallback>
                <p:oleObj name="Acrobat Document" r:id="rId4" imgW="3017313" imgH="2331720" progId="Acrobat.Document.DC">
                  <p:embed/>
                  <p:pic>
                    <p:nvPicPr>
                      <p:cNvPr id="3" name="Object 2"/>
                      <p:cNvPicPr/>
                      <p:nvPr/>
                    </p:nvPicPr>
                    <p:blipFill>
                      <a:blip r:embed="rId5"/>
                      <a:stretch>
                        <a:fillRect/>
                      </a:stretch>
                    </p:blipFill>
                    <p:spPr>
                      <a:xfrm>
                        <a:off x="15609" y="901641"/>
                        <a:ext cx="6626492" cy="5120640"/>
                      </a:xfrm>
                      <a:prstGeom prst="rect">
                        <a:avLst/>
                      </a:prstGeom>
                    </p:spPr>
                  </p:pic>
                </p:oleObj>
              </mc:Fallback>
            </mc:AlternateContent>
          </a:graphicData>
        </a:graphic>
      </p:graphicFrame>
      <p:sp>
        <p:nvSpPr>
          <p:cNvPr id="4" name="Rectangle 3"/>
          <p:cNvSpPr>
            <a:spLocks noChangeAspect="1"/>
          </p:cNvSpPr>
          <p:nvPr/>
        </p:nvSpPr>
        <p:spPr>
          <a:xfrm>
            <a:off x="6548936" y="1517658"/>
            <a:ext cx="2526483" cy="4324261"/>
          </a:xfrm>
          <a:prstGeom prst="rect">
            <a:avLst/>
          </a:prstGeom>
          <a:ln>
            <a:solidFill>
              <a:schemeClr val="tx1"/>
            </a:solidFill>
          </a:ln>
        </p:spPr>
        <p:txBody>
          <a:bodyPr wrap="square">
            <a:spAutoFit/>
          </a:bodyPr>
          <a:lstStyle/>
          <a:p>
            <a:pPr>
              <a:spcAft>
                <a:spcPts val="600"/>
              </a:spcAft>
            </a:pPr>
            <a:r>
              <a:rPr lang="en-US" sz="1800" b="1" dirty="0">
                <a:latin typeface="Trebuchet MS" panose="020B0603020202020204" pitchFamily="34" charset="0"/>
                <a:ea typeface="Calibri" panose="020F0502020204030204" pitchFamily="34" charset="0"/>
                <a:cs typeface="Times New Roman" panose="02020603050405020304" pitchFamily="18" charset="0"/>
              </a:rPr>
              <a:t>Positive </a:t>
            </a:r>
            <a:r>
              <a:rPr lang="en-US" sz="1800" dirty="0">
                <a:latin typeface="Trebuchet MS" panose="020B0603020202020204" pitchFamily="34" charset="0"/>
                <a:ea typeface="Calibri" panose="020F0502020204030204" pitchFamily="34" charset="0"/>
                <a:cs typeface="Times New Roman" panose="02020603050405020304" pitchFamily="18" charset="0"/>
              </a:rPr>
              <a:t>correlation</a:t>
            </a:r>
            <a:r>
              <a:rPr lang="en-US" sz="1800" b="1" dirty="0">
                <a:latin typeface="Trebuchet MS" panose="020B0603020202020204" pitchFamily="34" charset="0"/>
                <a:ea typeface="Calibri" panose="020F0502020204030204" pitchFamily="34" charset="0"/>
                <a:cs typeface="Times New Roman" panose="02020603050405020304" pitchFamily="18" charset="0"/>
              </a:rPr>
              <a:t> </a:t>
            </a:r>
            <a:r>
              <a:rPr lang="en-US" sz="1800" dirty="0">
                <a:latin typeface="Trebuchet MS" panose="020B0603020202020204" pitchFamily="34" charset="0"/>
                <a:ea typeface="Calibri" panose="020F0502020204030204" pitchFamily="34" charset="0"/>
                <a:cs typeface="Times New Roman" panose="02020603050405020304" pitchFamily="18" charset="0"/>
              </a:rPr>
              <a:t>BAD for metapopulation persistence (</a:t>
            </a:r>
            <a:r>
              <a:rPr lang="en-US" sz="1800"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red year </a:t>
            </a:r>
            <a:r>
              <a:rPr lang="en-US" sz="1800" dirty="0">
                <a:latin typeface="Trebuchet MS" panose="020B0603020202020204" pitchFamily="34" charset="0"/>
                <a:ea typeface="Calibri" panose="020F0502020204030204" pitchFamily="34" charset="0"/>
                <a:cs typeface="Times New Roman" panose="02020603050405020304" pitchFamily="18" charset="0"/>
              </a:rPr>
              <a:t>bad in both nearby sites J1 and J2)</a:t>
            </a:r>
          </a:p>
          <a:p>
            <a:r>
              <a:rPr lang="en-US" sz="1800" b="1" dirty="0">
                <a:latin typeface="Trebuchet MS" panose="020B0603020202020204" pitchFamily="34" charset="0"/>
                <a:ea typeface="Calibri" panose="020F0502020204030204" pitchFamily="34" charset="0"/>
                <a:cs typeface="Times New Roman" panose="02020603050405020304" pitchFamily="18" charset="0"/>
              </a:rPr>
              <a:t>Weak</a:t>
            </a:r>
            <a:r>
              <a:rPr lang="en-US" sz="1800" dirty="0">
                <a:latin typeface="Trebuchet MS" panose="020B0603020202020204" pitchFamily="34" charset="0"/>
                <a:ea typeface="Calibri" panose="020F0502020204030204" pitchFamily="34" charset="0"/>
                <a:cs typeface="Times New Roman" panose="02020603050405020304" pitchFamily="18" charset="0"/>
              </a:rPr>
              <a:t> (or better, </a:t>
            </a:r>
            <a:r>
              <a:rPr lang="en-US" sz="1800" b="1" dirty="0">
                <a:latin typeface="Trebuchet MS" panose="020B0603020202020204" pitchFamily="34" charset="0"/>
                <a:ea typeface="Calibri" panose="020F0502020204030204" pitchFamily="34" charset="0"/>
                <a:cs typeface="Times New Roman" panose="02020603050405020304" pitchFamily="18" charset="0"/>
              </a:rPr>
              <a:t>negative</a:t>
            </a:r>
            <a:r>
              <a:rPr lang="en-US" sz="1800" dirty="0">
                <a:latin typeface="Trebuchet MS" panose="020B0603020202020204" pitchFamily="34" charset="0"/>
                <a:ea typeface="Calibri" panose="020F0502020204030204" pitchFamily="34" charset="0"/>
                <a:cs typeface="Times New Roman" panose="02020603050405020304" pitchFamily="18" charset="0"/>
              </a:rPr>
              <a:t>) correlation GOOD for meta- population persistence (</a:t>
            </a:r>
            <a:r>
              <a:rPr lang="en-US" sz="1800"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red year </a:t>
            </a:r>
            <a:r>
              <a:rPr lang="en-US" sz="1800" dirty="0">
                <a:latin typeface="Trebuchet MS" panose="020B0603020202020204" pitchFamily="34" charset="0"/>
                <a:ea typeface="Calibri" panose="020F0502020204030204" pitchFamily="34" charset="0"/>
                <a:cs typeface="Times New Roman" panose="02020603050405020304" pitchFamily="18" charset="0"/>
              </a:rPr>
              <a:t>not bad in far site J3) [THINK DIVERSI-</a:t>
            </a:r>
          </a:p>
          <a:p>
            <a:r>
              <a:rPr lang="en-US" sz="1800" dirty="0">
                <a:latin typeface="Trebuchet MS" panose="020B0603020202020204" pitchFamily="34" charset="0"/>
                <a:ea typeface="Calibri" panose="020F0502020204030204" pitchFamily="34" charset="0"/>
                <a:cs typeface="Times New Roman" panose="02020603050405020304" pitchFamily="18" charset="0"/>
              </a:rPr>
              <a:t>FIED INVESTMENT STRATEGIES!]</a:t>
            </a:r>
          </a:p>
        </p:txBody>
      </p:sp>
      <p:sp>
        <p:nvSpPr>
          <p:cNvPr id="5" name="TextBox 4"/>
          <p:cNvSpPr txBox="1"/>
          <p:nvPr/>
        </p:nvSpPr>
        <p:spPr>
          <a:xfrm>
            <a:off x="1339672" y="862048"/>
            <a:ext cx="4584909" cy="584775"/>
          </a:xfrm>
          <a:prstGeom prst="rect">
            <a:avLst/>
          </a:prstGeom>
          <a:noFill/>
        </p:spPr>
        <p:txBody>
          <a:bodyPr wrap="none" rtlCol="0">
            <a:spAutoFit/>
          </a:bodyPr>
          <a:lstStyle/>
          <a:p>
            <a:r>
              <a:rPr lang="en-US" sz="3200" b="1" dirty="0">
                <a:solidFill>
                  <a:srgbClr val="0070C0"/>
                </a:solidFill>
                <a:latin typeface="+mj-lt"/>
              </a:rPr>
              <a:t>Population </a:t>
            </a:r>
            <a:r>
              <a:rPr lang="en-US" sz="3200" b="1" dirty="0">
                <a:solidFill>
                  <a:srgbClr val="0070C0"/>
                </a:solidFill>
                <a:latin typeface="+mj-lt"/>
                <a:cs typeface="ＭＳ Ｐゴシック" charset="-128"/>
              </a:rPr>
              <a:t>synchrony</a:t>
            </a:r>
            <a:r>
              <a:rPr lang="en-US" sz="1400" dirty="0"/>
              <a:t>:</a:t>
            </a:r>
          </a:p>
        </p:txBody>
      </p:sp>
    </p:spTree>
    <p:extLst>
      <p:ext uri="{BB962C8B-B14F-4D97-AF65-F5344CB8AC3E}">
        <p14:creationId xmlns:p14="http://schemas.microsoft.com/office/powerpoint/2010/main" val="166867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3"/>
          <p:cNvSpPr>
            <a:spLocks noGrp="1"/>
          </p:cNvSpPr>
          <p:nvPr>
            <p:ph type="sldNum" sz="quarter" idx="12"/>
          </p:nvPr>
        </p:nvSpPr>
        <p:spPr>
          <a:xfrm>
            <a:off x="6858000" y="7288530"/>
            <a:ext cx="2133600" cy="476250"/>
          </a:xfrm>
          <a:noFill/>
        </p:spPr>
        <p:txBody>
          <a:bodyPr/>
          <a:lstStyle/>
          <a:p>
            <a:fld id="{959EE9A7-7A70-4CC1-9B27-83AC4BF06F54}" type="slidenum">
              <a:rPr lang="en-US" smtClean="0"/>
              <a:pPr/>
              <a:t>6</a:t>
            </a:fld>
            <a:endParaRPr lang="en-US"/>
          </a:p>
        </p:txBody>
      </p:sp>
      <p:pic>
        <p:nvPicPr>
          <p:cNvPr id="2" name="Picture 1">
            <a:extLst>
              <a:ext uri="{FF2B5EF4-FFF2-40B4-BE49-F238E27FC236}">
                <a16:creationId xmlns:a16="http://schemas.microsoft.com/office/drawing/2014/main" id="{DF8A0E52-9020-44E2-B207-8EAD6EA2C1A6}"/>
              </a:ext>
            </a:extLst>
          </p:cNvPr>
          <p:cNvPicPr>
            <a:picLocks noChangeAspect="1"/>
          </p:cNvPicPr>
          <p:nvPr/>
        </p:nvPicPr>
        <p:blipFill rotWithShape="1">
          <a:blip r:embed="rId3"/>
          <a:srcRect l="1907" t="8833" r="79026" b="45369"/>
          <a:stretch/>
        </p:blipFill>
        <p:spPr>
          <a:xfrm>
            <a:off x="290938" y="888690"/>
            <a:ext cx="1878903" cy="1675069"/>
          </a:xfrm>
          <a:prstGeom prst="rect">
            <a:avLst/>
          </a:prstGeom>
        </p:spPr>
      </p:pic>
      <p:sp>
        <p:nvSpPr>
          <p:cNvPr id="4" name="Title 3">
            <a:extLst>
              <a:ext uri="{FF2B5EF4-FFF2-40B4-BE49-F238E27FC236}">
                <a16:creationId xmlns:a16="http://schemas.microsoft.com/office/drawing/2014/main" id="{06C7B33A-2865-41B0-96A2-238FBC99D0E8}"/>
              </a:ext>
            </a:extLst>
          </p:cNvPr>
          <p:cNvSpPr>
            <a:spLocks noGrp="1"/>
          </p:cNvSpPr>
          <p:nvPr>
            <p:ph type="title"/>
          </p:nvPr>
        </p:nvSpPr>
        <p:spPr>
          <a:xfrm>
            <a:off x="2175236" y="718338"/>
            <a:ext cx="6553200" cy="1007469"/>
          </a:xfrm>
        </p:spPr>
        <p:txBody>
          <a:bodyPr/>
          <a:lstStyle/>
          <a:p>
            <a:r>
              <a:rPr lang="en-US" dirty="0"/>
              <a:t>RCW Demographic Synchrony: Short-Distance Only </a:t>
            </a:r>
          </a:p>
        </p:txBody>
      </p:sp>
      <p:pic>
        <p:nvPicPr>
          <p:cNvPr id="7" name="Picture 6">
            <a:extLst>
              <a:ext uri="{FF2B5EF4-FFF2-40B4-BE49-F238E27FC236}">
                <a16:creationId xmlns:a16="http://schemas.microsoft.com/office/drawing/2014/main" id="{1F00A72D-0AE2-4374-BB14-0CB30B0CC342}"/>
              </a:ext>
            </a:extLst>
          </p:cNvPr>
          <p:cNvPicPr>
            <a:picLocks noChangeAspect="1"/>
          </p:cNvPicPr>
          <p:nvPr/>
        </p:nvPicPr>
        <p:blipFill rotWithShape="1">
          <a:blip r:embed="rId3"/>
          <a:srcRect l="23749" t="9348" r="57183" b="40617"/>
          <a:stretch/>
        </p:blipFill>
        <p:spPr>
          <a:xfrm>
            <a:off x="250185" y="2353396"/>
            <a:ext cx="1878903" cy="1830078"/>
          </a:xfrm>
          <a:prstGeom prst="rect">
            <a:avLst/>
          </a:prstGeom>
        </p:spPr>
      </p:pic>
      <p:pic>
        <p:nvPicPr>
          <p:cNvPr id="8" name="Picture 7">
            <a:extLst>
              <a:ext uri="{FF2B5EF4-FFF2-40B4-BE49-F238E27FC236}">
                <a16:creationId xmlns:a16="http://schemas.microsoft.com/office/drawing/2014/main" id="{C9EB68A4-932C-4955-AD74-597B1F7F8F0E}"/>
              </a:ext>
            </a:extLst>
          </p:cNvPr>
          <p:cNvPicPr>
            <a:picLocks noChangeAspect="1"/>
          </p:cNvPicPr>
          <p:nvPr/>
        </p:nvPicPr>
        <p:blipFill rotWithShape="1">
          <a:blip r:embed="rId3"/>
          <a:srcRect l="46356" t="9348" r="33687" b="40617"/>
          <a:stretch/>
        </p:blipFill>
        <p:spPr>
          <a:xfrm>
            <a:off x="300365" y="4829026"/>
            <a:ext cx="1966586" cy="1830078"/>
          </a:xfrm>
          <a:prstGeom prst="rect">
            <a:avLst/>
          </a:prstGeom>
        </p:spPr>
      </p:pic>
      <p:sp>
        <p:nvSpPr>
          <p:cNvPr id="5" name="TextBox 4">
            <a:extLst>
              <a:ext uri="{FF2B5EF4-FFF2-40B4-BE49-F238E27FC236}">
                <a16:creationId xmlns:a16="http://schemas.microsoft.com/office/drawing/2014/main" id="{7BF7C854-7402-4941-ACCA-7E3C8F4BCC40}"/>
              </a:ext>
            </a:extLst>
          </p:cNvPr>
          <p:cNvSpPr txBox="1"/>
          <p:nvPr/>
        </p:nvSpPr>
        <p:spPr>
          <a:xfrm>
            <a:off x="493494" y="2483340"/>
            <a:ext cx="1180131" cy="307777"/>
          </a:xfrm>
          <a:prstGeom prst="rect">
            <a:avLst/>
          </a:prstGeom>
          <a:noFill/>
        </p:spPr>
        <p:txBody>
          <a:bodyPr wrap="none" rtlCol="0">
            <a:spAutoFit/>
          </a:bodyPr>
          <a:lstStyle/>
          <a:p>
            <a:r>
              <a:rPr lang="en-US" sz="1400" dirty="0"/>
              <a:t>Population 2</a:t>
            </a:r>
          </a:p>
        </p:txBody>
      </p:sp>
      <p:sp>
        <p:nvSpPr>
          <p:cNvPr id="10" name="TextBox 9">
            <a:extLst>
              <a:ext uri="{FF2B5EF4-FFF2-40B4-BE49-F238E27FC236}">
                <a16:creationId xmlns:a16="http://schemas.microsoft.com/office/drawing/2014/main" id="{A27A91C8-4A18-4C9E-9101-AD1DE24F81B3}"/>
              </a:ext>
            </a:extLst>
          </p:cNvPr>
          <p:cNvSpPr txBox="1"/>
          <p:nvPr/>
        </p:nvSpPr>
        <p:spPr>
          <a:xfrm>
            <a:off x="506194" y="987915"/>
            <a:ext cx="1180131" cy="307777"/>
          </a:xfrm>
          <a:prstGeom prst="rect">
            <a:avLst/>
          </a:prstGeom>
          <a:noFill/>
        </p:spPr>
        <p:txBody>
          <a:bodyPr wrap="none" rtlCol="0">
            <a:spAutoFit/>
          </a:bodyPr>
          <a:lstStyle/>
          <a:p>
            <a:r>
              <a:rPr lang="en-US" sz="1400" dirty="0"/>
              <a:t>Population 1</a:t>
            </a:r>
          </a:p>
        </p:txBody>
      </p:sp>
      <p:sp>
        <p:nvSpPr>
          <p:cNvPr id="11" name="TextBox 10">
            <a:extLst>
              <a:ext uri="{FF2B5EF4-FFF2-40B4-BE49-F238E27FC236}">
                <a16:creationId xmlns:a16="http://schemas.microsoft.com/office/drawing/2014/main" id="{89611C75-6EF2-4037-8C55-E28D07149C73}"/>
              </a:ext>
            </a:extLst>
          </p:cNvPr>
          <p:cNvSpPr txBox="1"/>
          <p:nvPr/>
        </p:nvSpPr>
        <p:spPr>
          <a:xfrm>
            <a:off x="991287" y="4015166"/>
            <a:ext cx="546496" cy="307777"/>
          </a:xfrm>
          <a:prstGeom prst="rect">
            <a:avLst/>
          </a:prstGeom>
          <a:noFill/>
        </p:spPr>
        <p:txBody>
          <a:bodyPr wrap="none" rtlCol="0">
            <a:spAutoFit/>
          </a:bodyPr>
          <a:lstStyle/>
          <a:p>
            <a:r>
              <a:rPr lang="en-US" sz="1400" dirty="0"/>
              <a:t>Year</a:t>
            </a:r>
          </a:p>
        </p:txBody>
      </p:sp>
      <p:sp>
        <p:nvSpPr>
          <p:cNvPr id="12" name="TextBox 11">
            <a:extLst>
              <a:ext uri="{FF2B5EF4-FFF2-40B4-BE49-F238E27FC236}">
                <a16:creationId xmlns:a16="http://schemas.microsoft.com/office/drawing/2014/main" id="{9B239431-323A-494F-84DA-2D491BBB79B4}"/>
              </a:ext>
            </a:extLst>
          </p:cNvPr>
          <p:cNvSpPr txBox="1"/>
          <p:nvPr/>
        </p:nvSpPr>
        <p:spPr>
          <a:xfrm rot="16200000">
            <a:off x="-641875" y="2343881"/>
            <a:ext cx="1606530" cy="307777"/>
          </a:xfrm>
          <a:prstGeom prst="rect">
            <a:avLst/>
          </a:prstGeom>
          <a:noFill/>
        </p:spPr>
        <p:txBody>
          <a:bodyPr wrap="none" rtlCol="0">
            <a:spAutoFit/>
          </a:bodyPr>
          <a:lstStyle/>
          <a:p>
            <a:r>
              <a:rPr lang="en-US" sz="1400" dirty="0"/>
              <a:t>Demographic rate</a:t>
            </a:r>
          </a:p>
        </p:txBody>
      </p:sp>
      <p:sp>
        <p:nvSpPr>
          <p:cNvPr id="13" name="TextBox 12">
            <a:extLst>
              <a:ext uri="{FF2B5EF4-FFF2-40B4-BE49-F238E27FC236}">
                <a16:creationId xmlns:a16="http://schemas.microsoft.com/office/drawing/2014/main" id="{CCA1E536-DFE4-45EA-9ECA-CB0B60CC4526}"/>
              </a:ext>
            </a:extLst>
          </p:cNvPr>
          <p:cNvSpPr txBox="1"/>
          <p:nvPr/>
        </p:nvSpPr>
        <p:spPr>
          <a:xfrm>
            <a:off x="506194" y="6463928"/>
            <a:ext cx="1588897" cy="307777"/>
          </a:xfrm>
          <a:prstGeom prst="rect">
            <a:avLst/>
          </a:prstGeom>
          <a:noFill/>
        </p:spPr>
        <p:txBody>
          <a:bodyPr wrap="none" rtlCol="0">
            <a:spAutoFit/>
          </a:bodyPr>
          <a:lstStyle/>
          <a:p>
            <a:r>
              <a:rPr lang="en-US" sz="1400" dirty="0"/>
              <a:t>Residuals, Pop. 1</a:t>
            </a:r>
          </a:p>
        </p:txBody>
      </p:sp>
      <p:sp>
        <p:nvSpPr>
          <p:cNvPr id="14" name="TextBox 13">
            <a:extLst>
              <a:ext uri="{FF2B5EF4-FFF2-40B4-BE49-F238E27FC236}">
                <a16:creationId xmlns:a16="http://schemas.microsoft.com/office/drawing/2014/main" id="{843CB3F3-F1D3-4CDC-8A63-8F954167AA64}"/>
              </a:ext>
            </a:extLst>
          </p:cNvPr>
          <p:cNvSpPr txBox="1"/>
          <p:nvPr/>
        </p:nvSpPr>
        <p:spPr>
          <a:xfrm rot="16200000">
            <a:off x="-615496" y="5498736"/>
            <a:ext cx="1588897" cy="307777"/>
          </a:xfrm>
          <a:prstGeom prst="rect">
            <a:avLst/>
          </a:prstGeom>
          <a:noFill/>
        </p:spPr>
        <p:txBody>
          <a:bodyPr wrap="none" rtlCol="0">
            <a:spAutoFit/>
          </a:bodyPr>
          <a:lstStyle/>
          <a:p>
            <a:r>
              <a:rPr lang="en-US" sz="1400" dirty="0"/>
              <a:t>Residuals, Pop. 2</a:t>
            </a:r>
          </a:p>
        </p:txBody>
      </p:sp>
      <p:sp>
        <p:nvSpPr>
          <p:cNvPr id="15" name="TextBox 14">
            <a:extLst>
              <a:ext uri="{FF2B5EF4-FFF2-40B4-BE49-F238E27FC236}">
                <a16:creationId xmlns:a16="http://schemas.microsoft.com/office/drawing/2014/main" id="{39E71DBF-E24F-4276-ADD7-571C08CB6E85}"/>
              </a:ext>
            </a:extLst>
          </p:cNvPr>
          <p:cNvSpPr txBox="1"/>
          <p:nvPr/>
        </p:nvSpPr>
        <p:spPr>
          <a:xfrm>
            <a:off x="336236" y="4343006"/>
            <a:ext cx="1856597" cy="523220"/>
          </a:xfrm>
          <a:prstGeom prst="rect">
            <a:avLst/>
          </a:prstGeom>
          <a:noFill/>
        </p:spPr>
        <p:txBody>
          <a:bodyPr wrap="none" rtlCol="0">
            <a:spAutoFit/>
          </a:bodyPr>
          <a:lstStyle/>
          <a:p>
            <a:r>
              <a:rPr lang="en-US" sz="1400" dirty="0"/>
              <a:t>Scatterplot: </a:t>
            </a:r>
          </a:p>
          <a:p>
            <a:r>
              <a:rPr lang="en-US" sz="1400" dirty="0"/>
              <a:t>Detrended Residuals</a:t>
            </a:r>
          </a:p>
        </p:txBody>
      </p:sp>
      <p:cxnSp>
        <p:nvCxnSpPr>
          <p:cNvPr id="9" name="Straight Arrow Connector 8">
            <a:extLst>
              <a:ext uri="{FF2B5EF4-FFF2-40B4-BE49-F238E27FC236}">
                <a16:creationId xmlns:a16="http://schemas.microsoft.com/office/drawing/2014/main" id="{8D4E363F-B200-45EC-BAE8-248894D21644}"/>
              </a:ext>
            </a:extLst>
          </p:cNvPr>
          <p:cNvCxnSpPr>
            <a:cxnSpLocks/>
          </p:cNvCxnSpPr>
          <p:nvPr/>
        </p:nvCxnSpPr>
        <p:spPr>
          <a:xfrm flipH="1">
            <a:off x="1270884" y="3136900"/>
            <a:ext cx="3175" cy="115660"/>
          </a:xfrm>
          <a:prstGeom prst="straightConnector1">
            <a:avLst/>
          </a:prstGeom>
          <a:ln w="1270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BB1AE79D-9955-4AA5-B68C-AFBC4D6B8233}"/>
              </a:ext>
            </a:extLst>
          </p:cNvPr>
          <p:cNvCxnSpPr>
            <a:cxnSpLocks/>
          </p:cNvCxnSpPr>
          <p:nvPr/>
        </p:nvCxnSpPr>
        <p:spPr>
          <a:xfrm flipH="1">
            <a:off x="1274059" y="1641475"/>
            <a:ext cx="3175" cy="115660"/>
          </a:xfrm>
          <a:prstGeom prst="straightConnector1">
            <a:avLst/>
          </a:prstGeom>
          <a:ln w="1270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13851C4-22FD-4365-923A-AE0E9FE22175}"/>
              </a:ext>
            </a:extLst>
          </p:cNvPr>
          <p:cNvCxnSpPr/>
          <p:nvPr/>
        </p:nvCxnSpPr>
        <p:spPr>
          <a:xfrm flipH="1" flipV="1">
            <a:off x="1324857" y="1720734"/>
            <a:ext cx="171450" cy="197329"/>
          </a:xfrm>
          <a:prstGeom prst="straightConnector1">
            <a:avLst/>
          </a:prstGeom>
          <a:ln w="31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2905B493-A7FE-499C-8277-8C8A350234ED}"/>
              </a:ext>
            </a:extLst>
          </p:cNvPr>
          <p:cNvSpPr txBox="1"/>
          <p:nvPr/>
        </p:nvSpPr>
        <p:spPr>
          <a:xfrm>
            <a:off x="1428796" y="1819941"/>
            <a:ext cx="404277" cy="338554"/>
          </a:xfrm>
          <a:prstGeom prst="rect">
            <a:avLst/>
          </a:prstGeom>
          <a:noFill/>
        </p:spPr>
        <p:txBody>
          <a:bodyPr wrap="none" rtlCol="0">
            <a:spAutoFit/>
          </a:bodyPr>
          <a:lstStyle/>
          <a:p>
            <a:r>
              <a:rPr lang="en-US" sz="1600" dirty="0"/>
              <a:t>r</a:t>
            </a:r>
            <a:r>
              <a:rPr lang="en-US" sz="1600" baseline="-25000" dirty="0"/>
              <a:t>10</a:t>
            </a:r>
            <a:endParaRPr lang="en-US" sz="1600" dirty="0"/>
          </a:p>
        </p:txBody>
      </p:sp>
      <p:cxnSp>
        <p:nvCxnSpPr>
          <p:cNvPr id="23" name="Straight Arrow Connector 22">
            <a:extLst>
              <a:ext uri="{FF2B5EF4-FFF2-40B4-BE49-F238E27FC236}">
                <a16:creationId xmlns:a16="http://schemas.microsoft.com/office/drawing/2014/main" id="{AEABD50E-A90B-4AD1-AAB3-8AD5BC0EEA83}"/>
              </a:ext>
            </a:extLst>
          </p:cNvPr>
          <p:cNvCxnSpPr/>
          <p:nvPr/>
        </p:nvCxnSpPr>
        <p:spPr>
          <a:xfrm flipH="1" flipV="1">
            <a:off x="1324857" y="3202960"/>
            <a:ext cx="171450" cy="197329"/>
          </a:xfrm>
          <a:prstGeom prst="straightConnector1">
            <a:avLst/>
          </a:prstGeom>
          <a:ln w="31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965120FF-093C-48BC-9F69-43A8A0106E97}"/>
              </a:ext>
            </a:extLst>
          </p:cNvPr>
          <p:cNvSpPr txBox="1"/>
          <p:nvPr/>
        </p:nvSpPr>
        <p:spPr>
          <a:xfrm>
            <a:off x="1428796" y="3302167"/>
            <a:ext cx="404277" cy="338554"/>
          </a:xfrm>
          <a:prstGeom prst="rect">
            <a:avLst/>
          </a:prstGeom>
          <a:noFill/>
        </p:spPr>
        <p:txBody>
          <a:bodyPr wrap="none" rtlCol="0">
            <a:spAutoFit/>
          </a:bodyPr>
          <a:lstStyle/>
          <a:p>
            <a:r>
              <a:rPr lang="en-US" sz="1600" dirty="0"/>
              <a:t>r</a:t>
            </a:r>
            <a:r>
              <a:rPr lang="en-US" sz="1600" baseline="-25000" dirty="0"/>
              <a:t>10</a:t>
            </a:r>
            <a:endParaRPr lang="en-US" sz="1600" dirty="0"/>
          </a:p>
        </p:txBody>
      </p:sp>
      <p:sp>
        <p:nvSpPr>
          <p:cNvPr id="26" name="Rectangle 25">
            <a:extLst>
              <a:ext uri="{FF2B5EF4-FFF2-40B4-BE49-F238E27FC236}">
                <a16:creationId xmlns:a16="http://schemas.microsoft.com/office/drawing/2014/main" id="{568955C3-1973-47D3-B25E-1B684A98B249}"/>
              </a:ext>
            </a:extLst>
          </p:cNvPr>
          <p:cNvSpPr/>
          <p:nvPr/>
        </p:nvSpPr>
        <p:spPr>
          <a:xfrm>
            <a:off x="2296148" y="2864481"/>
            <a:ext cx="3030551" cy="36224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9342EC1-55EF-491B-92FA-D4B6B3505060}"/>
              </a:ext>
            </a:extLst>
          </p:cNvPr>
          <p:cNvSpPr/>
          <p:nvPr/>
        </p:nvSpPr>
        <p:spPr>
          <a:xfrm>
            <a:off x="2756893" y="4585632"/>
            <a:ext cx="5389886" cy="21054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D435CFD2-FBEA-4B4C-92AF-5938073FE111}"/>
              </a:ext>
            </a:extLst>
          </p:cNvPr>
          <p:cNvGrpSpPr/>
          <p:nvPr/>
        </p:nvGrpSpPr>
        <p:grpSpPr>
          <a:xfrm>
            <a:off x="2087087" y="1843769"/>
            <a:ext cx="7086209" cy="4847297"/>
            <a:chOff x="220575" y="513762"/>
            <a:chExt cx="8020510" cy="5486400"/>
          </a:xfrm>
        </p:grpSpPr>
        <p:pic>
          <p:nvPicPr>
            <p:cNvPr id="39" name="Picture 38">
              <a:extLst>
                <a:ext uri="{FF2B5EF4-FFF2-40B4-BE49-F238E27FC236}">
                  <a16:creationId xmlns:a16="http://schemas.microsoft.com/office/drawing/2014/main" id="{42887FE3-2CB9-4345-833A-BBDBDC95A6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575" y="513762"/>
              <a:ext cx="8020510" cy="5486400"/>
            </a:xfrm>
            <a:prstGeom prst="rect">
              <a:avLst/>
            </a:prstGeom>
          </p:spPr>
        </p:pic>
        <p:pic>
          <p:nvPicPr>
            <p:cNvPr id="40" name="Picture 39">
              <a:extLst>
                <a:ext uri="{FF2B5EF4-FFF2-40B4-BE49-F238E27FC236}">
                  <a16:creationId xmlns:a16="http://schemas.microsoft.com/office/drawing/2014/main" id="{8C1315E3-6ED3-48CB-BABD-D4B1B737C21E}"/>
                </a:ext>
              </a:extLst>
            </p:cNvPr>
            <p:cNvPicPr preferRelativeResize="0">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8782" y="894773"/>
              <a:ext cx="4193335" cy="2705078"/>
            </a:xfrm>
            <a:prstGeom prst="rect">
              <a:avLst/>
            </a:prstGeom>
          </p:spPr>
        </p:pic>
      </p:grpSp>
      <p:sp>
        <p:nvSpPr>
          <p:cNvPr id="30" name="Rectangle 29">
            <a:extLst>
              <a:ext uri="{FF2B5EF4-FFF2-40B4-BE49-F238E27FC236}">
                <a16:creationId xmlns:a16="http://schemas.microsoft.com/office/drawing/2014/main" id="{B000693B-31E7-4794-A206-045013D12CA4}"/>
              </a:ext>
            </a:extLst>
          </p:cNvPr>
          <p:cNvSpPr/>
          <p:nvPr/>
        </p:nvSpPr>
        <p:spPr>
          <a:xfrm>
            <a:off x="3932734" y="2963110"/>
            <a:ext cx="3954958" cy="8920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C1EE068-5A2B-4811-AD30-A9165661C91A}"/>
              </a:ext>
            </a:extLst>
          </p:cNvPr>
          <p:cNvSpPr/>
          <p:nvPr/>
        </p:nvSpPr>
        <p:spPr>
          <a:xfrm>
            <a:off x="5201648" y="3801899"/>
            <a:ext cx="2503982" cy="8920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FC106C6-0FAC-4945-930C-44B436BFF10E}"/>
              </a:ext>
            </a:extLst>
          </p:cNvPr>
          <p:cNvSpPr/>
          <p:nvPr/>
        </p:nvSpPr>
        <p:spPr>
          <a:xfrm>
            <a:off x="6445576" y="4657346"/>
            <a:ext cx="1613728" cy="8920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B868CA8-E00B-45B8-9628-65FA4F34435B}"/>
              </a:ext>
            </a:extLst>
          </p:cNvPr>
          <p:cNvSpPr/>
          <p:nvPr/>
        </p:nvSpPr>
        <p:spPr>
          <a:xfrm>
            <a:off x="2515292" y="2279056"/>
            <a:ext cx="1613728" cy="7233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3DE3456-94EE-4CD1-BDA5-2B4559F2A9BF}"/>
              </a:ext>
            </a:extLst>
          </p:cNvPr>
          <p:cNvSpPr txBox="1"/>
          <p:nvPr/>
        </p:nvSpPr>
        <p:spPr>
          <a:xfrm rot="16200000">
            <a:off x="215537" y="4503320"/>
            <a:ext cx="4148893" cy="338554"/>
          </a:xfrm>
          <a:prstGeom prst="rect">
            <a:avLst/>
          </a:prstGeom>
          <a:solidFill>
            <a:schemeClr val="bg1"/>
          </a:solidFill>
        </p:spPr>
        <p:txBody>
          <a:bodyPr wrap="none" rtlCol="0">
            <a:spAutoFit/>
          </a:bodyPr>
          <a:lstStyle/>
          <a:p>
            <a:r>
              <a:rPr lang="en-US" sz="1600" dirty="0"/>
              <a:t>Residuals, adult breeder survival probability</a:t>
            </a:r>
          </a:p>
        </p:txBody>
      </p:sp>
      <p:sp>
        <p:nvSpPr>
          <p:cNvPr id="36" name="TextBox 35">
            <a:extLst>
              <a:ext uri="{FF2B5EF4-FFF2-40B4-BE49-F238E27FC236}">
                <a16:creationId xmlns:a16="http://schemas.microsoft.com/office/drawing/2014/main" id="{F72CF6B3-7161-451A-B202-F54FE98B3414}"/>
              </a:ext>
            </a:extLst>
          </p:cNvPr>
          <p:cNvSpPr txBox="1"/>
          <p:nvPr/>
        </p:nvSpPr>
        <p:spPr>
          <a:xfrm>
            <a:off x="3000786" y="6481081"/>
            <a:ext cx="4148893" cy="338554"/>
          </a:xfrm>
          <a:prstGeom prst="rect">
            <a:avLst/>
          </a:prstGeom>
          <a:solidFill>
            <a:schemeClr val="bg1"/>
          </a:solidFill>
        </p:spPr>
        <p:txBody>
          <a:bodyPr wrap="none" rtlCol="0">
            <a:spAutoFit/>
          </a:bodyPr>
          <a:lstStyle/>
          <a:p>
            <a:r>
              <a:rPr lang="en-US" sz="1600" dirty="0"/>
              <a:t>Residuals, adult breeder survival probability</a:t>
            </a:r>
          </a:p>
        </p:txBody>
      </p:sp>
      <p:sp>
        <p:nvSpPr>
          <p:cNvPr id="37" name="TextBox 36">
            <a:extLst>
              <a:ext uri="{FF2B5EF4-FFF2-40B4-BE49-F238E27FC236}">
                <a16:creationId xmlns:a16="http://schemas.microsoft.com/office/drawing/2014/main" id="{C7924FDD-49E4-4E20-B2BE-185DED2994CA}"/>
              </a:ext>
            </a:extLst>
          </p:cNvPr>
          <p:cNvSpPr txBox="1"/>
          <p:nvPr/>
        </p:nvSpPr>
        <p:spPr>
          <a:xfrm>
            <a:off x="2675398" y="2965278"/>
            <a:ext cx="718332" cy="326309"/>
          </a:xfrm>
          <a:prstGeom prst="rect">
            <a:avLst/>
          </a:prstGeom>
          <a:noFill/>
        </p:spPr>
        <p:txBody>
          <a:bodyPr wrap="none" rtlCol="0">
            <a:spAutoFit/>
          </a:bodyPr>
          <a:lstStyle/>
          <a:p>
            <a:r>
              <a:rPr lang="en-US" sz="1800" b="1" dirty="0">
                <a:solidFill>
                  <a:srgbClr val="FF0000"/>
                </a:solidFill>
              </a:rPr>
              <a:t>0.48**</a:t>
            </a:r>
          </a:p>
        </p:txBody>
      </p:sp>
      <p:sp>
        <p:nvSpPr>
          <p:cNvPr id="38" name="TextBox 37">
            <a:extLst>
              <a:ext uri="{FF2B5EF4-FFF2-40B4-BE49-F238E27FC236}">
                <a16:creationId xmlns:a16="http://schemas.microsoft.com/office/drawing/2014/main" id="{94356DCF-1CAC-40A8-BB00-73E088CD514F}"/>
              </a:ext>
            </a:extLst>
          </p:cNvPr>
          <p:cNvSpPr txBox="1"/>
          <p:nvPr/>
        </p:nvSpPr>
        <p:spPr>
          <a:xfrm>
            <a:off x="5223381" y="5498586"/>
            <a:ext cx="639021" cy="326309"/>
          </a:xfrm>
          <a:prstGeom prst="rect">
            <a:avLst/>
          </a:prstGeom>
          <a:noFill/>
        </p:spPr>
        <p:txBody>
          <a:bodyPr wrap="none" rtlCol="0">
            <a:spAutoFit/>
          </a:bodyPr>
          <a:lstStyle/>
          <a:p>
            <a:r>
              <a:rPr lang="en-US" sz="1800" b="1" dirty="0">
                <a:solidFill>
                  <a:srgbClr val="FF0000"/>
                </a:solidFill>
              </a:rPr>
              <a:t>0.43*</a:t>
            </a:r>
          </a:p>
        </p:txBody>
      </p:sp>
      <p:pic>
        <p:nvPicPr>
          <p:cNvPr id="41" name="Picture 40">
            <a:extLst>
              <a:ext uri="{FF2B5EF4-FFF2-40B4-BE49-F238E27FC236}">
                <a16:creationId xmlns:a16="http://schemas.microsoft.com/office/drawing/2014/main" id="{383FBC5D-EDD9-4CBA-9B88-864FFEA7287E}"/>
              </a:ext>
            </a:extLst>
          </p:cNvPr>
          <p:cNvPicPr>
            <a:picLocks noChangeAspect="1"/>
          </p:cNvPicPr>
          <p:nvPr/>
        </p:nvPicPr>
        <p:blipFill rotWithShape="1">
          <a:blip r:embed="rId6">
            <a:extLst>
              <a:ext uri="{28A0092B-C50C-407E-A947-70E740481C1C}">
                <a14:useLocalDpi xmlns:a14="http://schemas.microsoft.com/office/drawing/2010/main" val="0"/>
              </a:ext>
            </a:extLst>
          </a:blip>
          <a:srcRect t="25215" r="21864"/>
          <a:stretch/>
        </p:blipFill>
        <p:spPr>
          <a:xfrm>
            <a:off x="2370947" y="2865625"/>
            <a:ext cx="5334683" cy="3626886"/>
          </a:xfrm>
          <a:prstGeom prst="rect">
            <a:avLst/>
          </a:prstGeom>
        </p:spPr>
      </p:pic>
      <p:sp>
        <p:nvSpPr>
          <p:cNvPr id="3" name="TextBox 2">
            <a:extLst>
              <a:ext uri="{FF2B5EF4-FFF2-40B4-BE49-F238E27FC236}">
                <a16:creationId xmlns:a16="http://schemas.microsoft.com/office/drawing/2014/main" id="{F50031BD-C081-4002-A78E-8DD8226FD7AE}"/>
              </a:ext>
            </a:extLst>
          </p:cNvPr>
          <p:cNvSpPr txBox="1"/>
          <p:nvPr/>
        </p:nvSpPr>
        <p:spPr>
          <a:xfrm>
            <a:off x="3879851" y="2688621"/>
            <a:ext cx="4007841" cy="1037027"/>
          </a:xfrm>
          <a:prstGeom prst="rect">
            <a:avLst/>
          </a:prstGeom>
          <a:solidFill>
            <a:schemeClr val="bg1"/>
          </a:solidFill>
        </p:spPr>
        <p:txBody>
          <a:bodyPr wrap="square" rtlCol="0">
            <a:spAutoFit/>
          </a:bodyPr>
          <a:lstStyle/>
          <a:p>
            <a:endParaRPr lang="en-US" dirty="0"/>
          </a:p>
        </p:txBody>
      </p:sp>
      <p:sp>
        <p:nvSpPr>
          <p:cNvPr id="42" name="TextBox 41">
            <a:extLst>
              <a:ext uri="{FF2B5EF4-FFF2-40B4-BE49-F238E27FC236}">
                <a16:creationId xmlns:a16="http://schemas.microsoft.com/office/drawing/2014/main" id="{8E943A86-3687-4310-8A01-F7D17928FD91}"/>
              </a:ext>
            </a:extLst>
          </p:cNvPr>
          <p:cNvSpPr txBox="1"/>
          <p:nvPr/>
        </p:nvSpPr>
        <p:spPr>
          <a:xfrm>
            <a:off x="5176395" y="3549607"/>
            <a:ext cx="3462681" cy="1037027"/>
          </a:xfrm>
          <a:prstGeom prst="rect">
            <a:avLst/>
          </a:prstGeom>
          <a:solidFill>
            <a:schemeClr val="bg1"/>
          </a:solidFill>
        </p:spPr>
        <p:txBody>
          <a:bodyPr wrap="square" rtlCol="0">
            <a:spAutoFit/>
          </a:bodyPr>
          <a:lstStyle/>
          <a:p>
            <a:endParaRPr lang="en-US" dirty="0"/>
          </a:p>
        </p:txBody>
      </p:sp>
      <p:sp>
        <p:nvSpPr>
          <p:cNvPr id="43" name="TextBox 42">
            <a:extLst>
              <a:ext uri="{FF2B5EF4-FFF2-40B4-BE49-F238E27FC236}">
                <a16:creationId xmlns:a16="http://schemas.microsoft.com/office/drawing/2014/main" id="{9AB309B4-7695-4942-AB24-E00B103ABF29}"/>
              </a:ext>
            </a:extLst>
          </p:cNvPr>
          <p:cNvSpPr txBox="1"/>
          <p:nvPr/>
        </p:nvSpPr>
        <p:spPr>
          <a:xfrm>
            <a:off x="6450079" y="4422023"/>
            <a:ext cx="1999827" cy="1037027"/>
          </a:xfrm>
          <a:prstGeom prst="rect">
            <a:avLst/>
          </a:prstGeom>
          <a:solidFill>
            <a:schemeClr val="bg1"/>
          </a:solidFill>
        </p:spPr>
        <p:txBody>
          <a:bodyPr wrap="square" rtlCol="0">
            <a:spAutoFit/>
          </a:bodyPr>
          <a:lstStyle/>
          <a:p>
            <a:endParaRPr lang="en-US" dirty="0"/>
          </a:p>
        </p:txBody>
      </p:sp>
      <p:pic>
        <p:nvPicPr>
          <p:cNvPr id="34" name="Picture 33">
            <a:extLst>
              <a:ext uri="{FF2B5EF4-FFF2-40B4-BE49-F238E27FC236}">
                <a16:creationId xmlns:a16="http://schemas.microsoft.com/office/drawing/2014/main" id="{92B7DE9D-BB6F-498B-8631-3CBB823F5FFF}"/>
              </a:ext>
            </a:extLst>
          </p:cNvPr>
          <p:cNvPicPr preferRelativeResize="0">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4491" y="2167217"/>
            <a:ext cx="3704858" cy="2389967"/>
          </a:xfrm>
          <a:prstGeom prst="rect">
            <a:avLst/>
          </a:prstGeom>
        </p:spPr>
      </p:pic>
      <p:sp>
        <p:nvSpPr>
          <p:cNvPr id="6" name="Rectangle 5">
            <a:extLst>
              <a:ext uri="{FF2B5EF4-FFF2-40B4-BE49-F238E27FC236}">
                <a16:creationId xmlns:a16="http://schemas.microsoft.com/office/drawing/2014/main" id="{DBBCD227-51BF-4987-911B-F5883B5DB7AE}"/>
              </a:ext>
            </a:extLst>
          </p:cNvPr>
          <p:cNvSpPr/>
          <p:nvPr/>
        </p:nvSpPr>
        <p:spPr>
          <a:xfrm>
            <a:off x="2574006" y="2864481"/>
            <a:ext cx="1304030" cy="87643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4920B1B-0A90-4B21-9D21-DD98C189534F}"/>
              </a:ext>
            </a:extLst>
          </p:cNvPr>
          <p:cNvSpPr/>
          <p:nvPr/>
        </p:nvSpPr>
        <p:spPr>
          <a:xfrm>
            <a:off x="5140818" y="4594221"/>
            <a:ext cx="1309262" cy="87643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995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77190" y="580"/>
            <a:ext cx="8686800" cy="1703901"/>
          </a:xfrm>
        </p:spPr>
        <p:txBody>
          <a:bodyPr/>
          <a:lstStyle/>
          <a:p>
            <a:r>
              <a:rPr lang="en-US" dirty="0"/>
              <a:t>RCW: Managing connectivity between populations</a:t>
            </a:r>
          </a:p>
        </p:txBody>
      </p:sp>
      <p:pic>
        <p:nvPicPr>
          <p:cNvPr id="25" name="Content Placeholder 8"/>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4047"/>
          <a:stretch/>
        </p:blipFill>
        <p:spPr>
          <a:xfrm>
            <a:off x="681720" y="1332940"/>
            <a:ext cx="8065804" cy="5079057"/>
          </a:xfrm>
        </p:spPr>
      </p:pic>
      <p:sp>
        <p:nvSpPr>
          <p:cNvPr id="6" name="Slide Number Placeholder 5"/>
          <p:cNvSpPr>
            <a:spLocks noGrp="1"/>
          </p:cNvSpPr>
          <p:nvPr>
            <p:ph type="sldNum" sz="quarter" idx="12"/>
          </p:nvPr>
        </p:nvSpPr>
        <p:spPr>
          <a:xfrm>
            <a:off x="6858000" y="6487510"/>
            <a:ext cx="2133600" cy="476250"/>
          </a:xfrm>
        </p:spPr>
        <p:txBody>
          <a:bodyPr/>
          <a:lstStyle/>
          <a:p>
            <a:pPr>
              <a:defRPr/>
            </a:pPr>
            <a:fld id="{61EC4F3D-4921-4E7D-BFCF-2A62336A8B28}" type="slidenum">
              <a:rPr lang="en-US" smtClean="0"/>
              <a:pPr>
                <a:defRPr/>
              </a:pPr>
              <a:t>7</a:t>
            </a:fld>
            <a:endParaRPr lang="en-US" dirty="0"/>
          </a:p>
        </p:txBody>
      </p:sp>
      <p:sp>
        <p:nvSpPr>
          <p:cNvPr id="26" name="TextBox 25"/>
          <p:cNvSpPr txBox="1"/>
          <p:nvPr/>
        </p:nvSpPr>
        <p:spPr>
          <a:xfrm>
            <a:off x="4863132" y="3369636"/>
            <a:ext cx="1242867" cy="338554"/>
          </a:xfrm>
          <a:prstGeom prst="rect">
            <a:avLst/>
          </a:prstGeom>
          <a:solidFill>
            <a:srgbClr val="D0CECE">
              <a:alpha val="50196"/>
            </a:srgbClr>
          </a:solidFill>
        </p:spPr>
        <p:txBody>
          <a:bodyPr wrap="square" rtlCol="0">
            <a:spAutoFit/>
          </a:bodyPr>
          <a:lstStyle>
            <a:defPPr>
              <a:defRPr lang="en-US"/>
            </a:defPPr>
            <a:lvl1pPr algn="ctr"/>
          </a:lstStyle>
          <a:p>
            <a:r>
              <a:rPr lang="en-US" sz="1600" b="1" dirty="0"/>
              <a:t>Fort Bragg</a:t>
            </a:r>
          </a:p>
        </p:txBody>
      </p:sp>
      <p:sp>
        <p:nvSpPr>
          <p:cNvPr id="27" name="TextBox 26"/>
          <p:cNvSpPr txBox="1"/>
          <p:nvPr/>
        </p:nvSpPr>
        <p:spPr>
          <a:xfrm>
            <a:off x="1595909" y="4946294"/>
            <a:ext cx="1629980" cy="584775"/>
          </a:xfrm>
          <a:prstGeom prst="rect">
            <a:avLst/>
          </a:prstGeom>
          <a:solidFill>
            <a:srgbClr val="D0CECE">
              <a:alpha val="50196"/>
            </a:srgbClr>
          </a:solidFill>
        </p:spPr>
        <p:txBody>
          <a:bodyPr wrap="square" rtlCol="0">
            <a:spAutoFit/>
          </a:bodyPr>
          <a:lstStyle>
            <a:defPPr>
              <a:defRPr lang="en-US"/>
            </a:defPPr>
            <a:lvl1pPr algn="ctr"/>
          </a:lstStyle>
          <a:p>
            <a:r>
              <a:rPr lang="en-US" sz="1600" b="1" dirty="0" err="1"/>
              <a:t>Sandhills</a:t>
            </a:r>
            <a:endParaRPr lang="en-US" sz="1600" b="1" dirty="0"/>
          </a:p>
          <a:p>
            <a:r>
              <a:rPr lang="en-US" sz="1600" b="1" dirty="0" err="1"/>
              <a:t>Gamelands</a:t>
            </a:r>
            <a:endParaRPr lang="en-US" sz="1600" b="1" dirty="0"/>
          </a:p>
        </p:txBody>
      </p:sp>
      <p:sp>
        <p:nvSpPr>
          <p:cNvPr id="28" name="Oval 27"/>
          <p:cNvSpPr/>
          <p:nvPr/>
        </p:nvSpPr>
        <p:spPr>
          <a:xfrm rot="19022327">
            <a:off x="2997230" y="3086970"/>
            <a:ext cx="878256" cy="206684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extBox 29"/>
          <p:cNvSpPr txBox="1"/>
          <p:nvPr/>
        </p:nvSpPr>
        <p:spPr>
          <a:xfrm>
            <a:off x="864983" y="3433377"/>
            <a:ext cx="937015" cy="584775"/>
          </a:xfrm>
          <a:prstGeom prst="rect">
            <a:avLst/>
          </a:prstGeom>
          <a:solidFill>
            <a:srgbClr val="D0CECE">
              <a:alpha val="50196"/>
            </a:srgbClr>
          </a:solidFill>
        </p:spPr>
        <p:txBody>
          <a:bodyPr wrap="square" rtlCol="0">
            <a:spAutoFit/>
          </a:bodyPr>
          <a:lstStyle/>
          <a:p>
            <a:pPr algn="ctr"/>
            <a:r>
              <a:rPr lang="en-US" sz="1600" b="1" dirty="0"/>
              <a:t>Camp </a:t>
            </a:r>
            <a:r>
              <a:rPr lang="en-US" sz="1600" b="1" dirty="0" err="1"/>
              <a:t>Mackall</a:t>
            </a:r>
            <a:endParaRPr lang="en-US" sz="1600" b="1" dirty="0"/>
          </a:p>
        </p:txBody>
      </p:sp>
      <p:sp>
        <p:nvSpPr>
          <p:cNvPr id="2" name="TextBox 1"/>
          <p:cNvSpPr txBox="1"/>
          <p:nvPr/>
        </p:nvSpPr>
        <p:spPr>
          <a:xfrm>
            <a:off x="3053784" y="6294748"/>
            <a:ext cx="4861561" cy="523220"/>
          </a:xfrm>
          <a:prstGeom prst="rect">
            <a:avLst/>
          </a:prstGeom>
          <a:noFill/>
        </p:spPr>
        <p:txBody>
          <a:bodyPr wrap="square" rtlCol="0">
            <a:spAutoFit/>
          </a:bodyPr>
          <a:lstStyle/>
          <a:p>
            <a:r>
              <a:rPr lang="en-US" sz="2800" b="1" dirty="0"/>
              <a:t>Incipient dispersal corridor</a:t>
            </a:r>
          </a:p>
        </p:txBody>
      </p:sp>
      <p:cxnSp>
        <p:nvCxnSpPr>
          <p:cNvPr id="4" name="Straight Arrow Connector 3"/>
          <p:cNvCxnSpPr>
            <a:cxnSpLocks/>
          </p:cNvCxnSpPr>
          <p:nvPr/>
        </p:nvCxnSpPr>
        <p:spPr>
          <a:xfrm flipH="1" flipV="1">
            <a:off x="4070969" y="4884091"/>
            <a:ext cx="1205838" cy="149847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9054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94934" y="645812"/>
            <a:ext cx="9533868" cy="689985"/>
          </a:xfrm>
        </p:spPr>
        <p:txBody>
          <a:bodyPr/>
          <a:lstStyle/>
          <a:p>
            <a:r>
              <a:rPr lang="en-US" dirty="0"/>
              <a:t>Larger-Scale Connectivity of RCW Populations</a:t>
            </a:r>
          </a:p>
        </p:txBody>
      </p:sp>
      <p:sp>
        <p:nvSpPr>
          <p:cNvPr id="2" name="Slide Number Placeholder 1"/>
          <p:cNvSpPr>
            <a:spLocks noGrp="1"/>
          </p:cNvSpPr>
          <p:nvPr>
            <p:ph type="sldNum" sz="quarter" idx="12"/>
          </p:nvPr>
        </p:nvSpPr>
        <p:spPr/>
        <p:txBody>
          <a:bodyPr/>
          <a:lstStyle/>
          <a:p>
            <a:pPr>
              <a:defRPr/>
            </a:pPr>
            <a:fld id="{D3E3BF2B-818C-4708-9BCD-57DB288490B1}" type="slidenum">
              <a:rPr lang="en-US" smtClean="0"/>
              <a:pPr>
                <a:defRPr/>
              </a:pPr>
              <a:t>8</a:t>
            </a:fld>
            <a:endParaRPr lang="en-US"/>
          </a:p>
        </p:txBody>
      </p:sp>
      <p:pic>
        <p:nvPicPr>
          <p:cNvPr id="7" name="Picture 6"/>
          <p:cNvPicPr>
            <a:picLocks noChangeAspect="1"/>
          </p:cNvPicPr>
          <p:nvPr/>
        </p:nvPicPr>
        <p:blipFill>
          <a:blip r:embed="rId3"/>
          <a:stretch>
            <a:fillRect/>
          </a:stretch>
        </p:blipFill>
        <p:spPr>
          <a:xfrm>
            <a:off x="155599" y="1458286"/>
            <a:ext cx="8715329" cy="4206240"/>
          </a:xfrm>
          <a:prstGeom prst="rect">
            <a:avLst/>
          </a:prstGeom>
        </p:spPr>
      </p:pic>
      <p:sp>
        <p:nvSpPr>
          <p:cNvPr id="9" name="TextBox 8"/>
          <p:cNvSpPr txBox="1"/>
          <p:nvPr/>
        </p:nvSpPr>
        <p:spPr>
          <a:xfrm>
            <a:off x="273073" y="4036593"/>
            <a:ext cx="3430248" cy="923330"/>
          </a:xfrm>
          <a:prstGeom prst="rect">
            <a:avLst/>
          </a:prstGeom>
          <a:solidFill>
            <a:schemeClr val="bg1">
              <a:alpha val="60000"/>
            </a:schemeClr>
          </a:solidFill>
          <a:ln>
            <a:solidFill>
              <a:schemeClr val="tx1"/>
            </a:solidFill>
          </a:ln>
        </p:spPr>
        <p:txBody>
          <a:bodyPr wrap="square" rtlCol="0">
            <a:spAutoFit/>
          </a:bodyPr>
          <a:lstStyle/>
          <a:p>
            <a:pPr marL="640080" lvl="3" algn="l">
              <a:buFont typeface="Arial" panose="020B0604020202020204" pitchFamily="34" charset="0"/>
              <a:buChar char="•"/>
            </a:pPr>
            <a:r>
              <a:rPr lang="en-US" sz="1800" dirty="0">
                <a:solidFill>
                  <a:schemeClr val="accent1">
                    <a:lumMod val="60000"/>
                    <a:lumOff val="40000"/>
                  </a:schemeClr>
                </a:solidFill>
              </a:rPr>
              <a:t>Sandhills to </a:t>
            </a:r>
            <a:r>
              <a:rPr lang="en-US" sz="1800" dirty="0" err="1">
                <a:solidFill>
                  <a:schemeClr val="accent1">
                    <a:lumMod val="60000"/>
                    <a:lumOff val="40000"/>
                  </a:schemeClr>
                </a:solidFill>
              </a:rPr>
              <a:t>Uwharrie</a:t>
            </a:r>
            <a:endParaRPr lang="en-US" sz="1800" dirty="0">
              <a:solidFill>
                <a:schemeClr val="accent1">
                  <a:lumMod val="60000"/>
                  <a:lumOff val="40000"/>
                </a:schemeClr>
              </a:solidFill>
            </a:endParaRPr>
          </a:p>
          <a:p>
            <a:pPr marL="640080" lvl="3" algn="l">
              <a:buFont typeface="Arial" panose="020B0604020202020204" pitchFamily="34" charset="0"/>
              <a:buChar char="•"/>
            </a:pPr>
            <a:r>
              <a:rPr lang="en-US" sz="1800" dirty="0">
                <a:solidFill>
                  <a:schemeClr val="accent2"/>
                </a:solidFill>
              </a:rPr>
              <a:t>Ft. Bragg to Sandhills</a:t>
            </a:r>
          </a:p>
          <a:p>
            <a:pPr marL="640080" lvl="3" algn="l">
              <a:buFont typeface="Arial" panose="020B0604020202020204" pitchFamily="34" charset="0"/>
              <a:buChar char="•"/>
            </a:pPr>
            <a:r>
              <a:rPr lang="en-US" sz="1800" dirty="0">
                <a:solidFill>
                  <a:srgbClr val="777777"/>
                </a:solidFill>
              </a:rPr>
              <a:t>Croatan to Holly Shelter</a:t>
            </a:r>
          </a:p>
        </p:txBody>
      </p:sp>
      <p:sp>
        <p:nvSpPr>
          <p:cNvPr id="10" name="Oval 9"/>
          <p:cNvSpPr/>
          <p:nvPr/>
        </p:nvSpPr>
        <p:spPr>
          <a:xfrm rot="18777691">
            <a:off x="877603" y="1496475"/>
            <a:ext cx="832525" cy="1360301"/>
          </a:xfrm>
          <a:prstGeom prst="ellipse">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lumMod val="60000"/>
                  <a:lumOff val="40000"/>
                </a:schemeClr>
              </a:solidFill>
            </a:endParaRPr>
          </a:p>
        </p:txBody>
      </p:sp>
      <p:sp>
        <p:nvSpPr>
          <p:cNvPr id="11" name="Oval 10"/>
          <p:cNvSpPr/>
          <p:nvPr/>
        </p:nvSpPr>
        <p:spPr>
          <a:xfrm rot="18777691">
            <a:off x="1570524" y="2467752"/>
            <a:ext cx="404225" cy="450707"/>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p:cNvSpPr/>
          <p:nvPr/>
        </p:nvSpPr>
        <p:spPr>
          <a:xfrm rot="2989751">
            <a:off x="5572607" y="2967874"/>
            <a:ext cx="1043385" cy="1669137"/>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74415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in a forest&#10;&#10;Description automatically generated">
            <a:extLst>
              <a:ext uri="{FF2B5EF4-FFF2-40B4-BE49-F238E27FC236}">
                <a16:creationId xmlns:a16="http://schemas.microsoft.com/office/drawing/2014/main" id="{1B368388-A88D-44A0-A303-09BE3CE5A4C6}"/>
              </a:ext>
            </a:extLst>
          </p:cNvPr>
          <p:cNvPicPr>
            <a:picLocks noChangeAspect="1"/>
          </p:cNvPicPr>
          <p:nvPr/>
        </p:nvPicPr>
        <p:blipFill rotWithShape="1">
          <a:blip r:embed="rId3">
            <a:extLst>
              <a:ext uri="{28A0092B-C50C-407E-A947-70E740481C1C}">
                <a14:useLocalDpi xmlns:a14="http://schemas.microsoft.com/office/drawing/2010/main" val="0"/>
              </a:ext>
            </a:extLst>
          </a:blip>
          <a:srcRect l="13975" r="25576" b="-4"/>
          <a:stretch/>
        </p:blipFill>
        <p:spPr>
          <a:xfrm>
            <a:off x="-2" y="1215397"/>
            <a:ext cx="2277174" cy="2514635"/>
          </a:xfrm>
          <a:prstGeom prst="rect">
            <a:avLst/>
          </a:prstGeom>
        </p:spPr>
      </p:pic>
      <p:pic>
        <p:nvPicPr>
          <p:cNvPr id="8" name="Picture 7" descr="A person standing next to a tree&#10;&#10;Description automatically generated">
            <a:extLst>
              <a:ext uri="{FF2B5EF4-FFF2-40B4-BE49-F238E27FC236}">
                <a16:creationId xmlns:a16="http://schemas.microsoft.com/office/drawing/2014/main" id="{95E945D1-D100-49BC-BB9D-0DE871136AAA}"/>
              </a:ext>
            </a:extLst>
          </p:cNvPr>
          <p:cNvPicPr>
            <a:picLocks noChangeAspect="1"/>
          </p:cNvPicPr>
          <p:nvPr/>
        </p:nvPicPr>
        <p:blipFill rotWithShape="1">
          <a:blip r:embed="rId4">
            <a:extLst>
              <a:ext uri="{28A0092B-C50C-407E-A947-70E740481C1C}">
                <a14:useLocalDpi xmlns:a14="http://schemas.microsoft.com/office/drawing/2010/main" val="0"/>
              </a:ext>
            </a:extLst>
          </a:blip>
          <a:srcRect l="14299" r="7236" b="2"/>
          <a:stretch/>
        </p:blipFill>
        <p:spPr>
          <a:xfrm>
            <a:off x="2345754" y="1215390"/>
            <a:ext cx="2228533" cy="3786809"/>
          </a:xfrm>
          <a:custGeom>
            <a:avLst/>
            <a:gdLst>
              <a:gd name="connsiteX0" fmla="*/ 0 w 2971377"/>
              <a:gd name="connsiteY0" fmla="*/ 0 h 5049079"/>
              <a:gd name="connsiteX1" fmla="*/ 2971377 w 2971377"/>
              <a:gd name="connsiteY1" fmla="*/ 0 h 5049079"/>
              <a:gd name="connsiteX2" fmla="*/ 2971377 w 2971377"/>
              <a:gd name="connsiteY2" fmla="*/ 5049079 h 5049079"/>
              <a:gd name="connsiteX3" fmla="*/ 949962 w 2971377"/>
              <a:gd name="connsiteY3" fmla="*/ 5049079 h 5049079"/>
              <a:gd name="connsiteX4" fmla="*/ 949962 w 2971377"/>
              <a:gd name="connsiteY4" fmla="*/ 3352857 h 5049079"/>
              <a:gd name="connsiteX5" fmla="*/ 0 w 2971377"/>
              <a:gd name="connsiteY5" fmla="*/ 3352857 h 504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77" h="5049079">
                <a:moveTo>
                  <a:pt x="0" y="0"/>
                </a:moveTo>
                <a:lnTo>
                  <a:pt x="2971377" y="0"/>
                </a:lnTo>
                <a:lnTo>
                  <a:pt x="2971377" y="5049079"/>
                </a:lnTo>
                <a:lnTo>
                  <a:pt x="949962" y="5049079"/>
                </a:lnTo>
                <a:lnTo>
                  <a:pt x="949962" y="3352857"/>
                </a:lnTo>
                <a:lnTo>
                  <a:pt x="0" y="3352857"/>
                </a:lnTo>
                <a:close/>
              </a:path>
            </a:pathLst>
          </a:custGeom>
        </p:spPr>
      </p:pic>
      <p:pic>
        <p:nvPicPr>
          <p:cNvPr id="6" name="Picture 5" descr="A group of people standing next to a tree&#10;&#10;Description automatically generated">
            <a:extLst>
              <a:ext uri="{FF2B5EF4-FFF2-40B4-BE49-F238E27FC236}">
                <a16:creationId xmlns:a16="http://schemas.microsoft.com/office/drawing/2014/main" id="{69DC7445-2032-4B39-B40A-37C6261D9DEB}"/>
              </a:ext>
            </a:extLst>
          </p:cNvPr>
          <p:cNvPicPr>
            <a:picLocks noChangeAspect="1"/>
          </p:cNvPicPr>
          <p:nvPr/>
        </p:nvPicPr>
        <p:blipFill rotWithShape="1">
          <a:blip r:embed="rId5">
            <a:extLst>
              <a:ext uri="{28A0092B-C50C-407E-A947-70E740481C1C}">
                <a14:useLocalDpi xmlns:a14="http://schemas.microsoft.com/office/drawing/2010/main" val="0"/>
              </a:ext>
            </a:extLst>
          </a:blip>
          <a:srcRect r="12537"/>
          <a:stretch/>
        </p:blipFill>
        <p:spPr>
          <a:xfrm>
            <a:off x="15" y="3787140"/>
            <a:ext cx="2999119" cy="2571750"/>
          </a:xfrm>
          <a:prstGeom prst="rect">
            <a:avLst/>
          </a:prstGeom>
        </p:spPr>
      </p:pic>
      <p:pic>
        <p:nvPicPr>
          <p:cNvPr id="10" name="Picture 9" descr="A person standing next to a tree in a forest&#10;&#10;Description automatically generated">
            <a:extLst>
              <a:ext uri="{FF2B5EF4-FFF2-40B4-BE49-F238E27FC236}">
                <a16:creationId xmlns:a16="http://schemas.microsoft.com/office/drawing/2014/main" id="{7BBA6700-36C4-4B4B-8FF4-B4F2C0B10487}"/>
              </a:ext>
            </a:extLst>
          </p:cNvPr>
          <p:cNvPicPr>
            <a:picLocks noChangeAspect="1"/>
          </p:cNvPicPr>
          <p:nvPr/>
        </p:nvPicPr>
        <p:blipFill rotWithShape="1">
          <a:blip r:embed="rId6">
            <a:extLst>
              <a:ext uri="{28A0092B-C50C-407E-A947-70E740481C1C}">
                <a14:useLocalDpi xmlns:a14="http://schemas.microsoft.com/office/drawing/2010/main" val="0"/>
              </a:ext>
            </a:extLst>
          </a:blip>
          <a:srcRect l="2478" r="18858" b="-3"/>
          <a:stretch/>
        </p:blipFill>
        <p:spPr>
          <a:xfrm>
            <a:off x="3057466" y="5070778"/>
            <a:ext cx="1520251" cy="1290044"/>
          </a:xfrm>
          <a:prstGeom prst="rect">
            <a:avLst/>
          </a:prstGeom>
        </p:spPr>
      </p:pic>
      <p:pic>
        <p:nvPicPr>
          <p:cNvPr id="11" name="Picture 4" descr="Appalachian Brown Larva - Lethe eurydice"/>
          <p:cNvPicPr>
            <a:picLocks noChangeAspect="1" noChangeArrowheads="1"/>
          </p:cNvPicPr>
          <p:nvPr/>
        </p:nvPicPr>
        <p:blipFill>
          <a:blip r:embed="rId7" cstate="print">
            <a:extLst>
              <a:ext uri="{28A0092B-C50C-407E-A947-70E740481C1C}">
                <a14:useLocalDpi xmlns:a14="http://schemas.microsoft.com/office/drawing/2010/main" val="0"/>
              </a:ext>
            </a:extLst>
          </a:blip>
          <a:srcRect t="15387" b="11494"/>
          <a:stretch>
            <a:fillRect/>
          </a:stretch>
        </p:blipFill>
        <p:spPr bwMode="auto">
          <a:xfrm>
            <a:off x="5769839" y="1447732"/>
            <a:ext cx="1536305" cy="94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G:\IMG_1784.JP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7017715" y="2849306"/>
            <a:ext cx="2007341" cy="327594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850194" y="2849306"/>
            <a:ext cx="2075177" cy="3275940"/>
          </a:xfrm>
          <a:prstGeom prst="rect">
            <a:avLst/>
          </a:prstGeom>
          <a:ln w="12700">
            <a:solidFill>
              <a:schemeClr val="tx1"/>
            </a:solidFill>
          </a:ln>
        </p:spPr>
      </p:pic>
      <p:sp>
        <p:nvSpPr>
          <p:cNvPr id="17" name="TextBox 16"/>
          <p:cNvSpPr txBox="1"/>
          <p:nvPr/>
        </p:nvSpPr>
        <p:spPr>
          <a:xfrm>
            <a:off x="4864160" y="5259466"/>
            <a:ext cx="2007341" cy="830997"/>
          </a:xfrm>
          <a:prstGeom prst="rect">
            <a:avLst/>
          </a:prstGeom>
          <a:solidFill>
            <a:schemeClr val="bg1">
              <a:lumMod val="50000"/>
            </a:schemeClr>
          </a:solidFill>
        </p:spPr>
        <p:txBody>
          <a:bodyPr wrap="square" rtlCol="0">
            <a:spAutoFit/>
          </a:bodyPr>
          <a:lstStyle/>
          <a:p>
            <a:r>
              <a:rPr lang="en-US" sz="1600" dirty="0">
                <a:solidFill>
                  <a:schemeClr val="bg1"/>
                </a:solidFill>
              </a:rPr>
              <a:t>Restored sedge meadow</a:t>
            </a:r>
          </a:p>
          <a:p>
            <a:r>
              <a:rPr lang="en-US" sz="1600" dirty="0">
                <a:solidFill>
                  <a:schemeClr val="bg1"/>
                </a:solidFill>
              </a:rPr>
              <a:t>Good for SFS</a:t>
            </a:r>
          </a:p>
        </p:txBody>
      </p:sp>
      <p:sp>
        <p:nvSpPr>
          <p:cNvPr id="18" name="TextBox 17"/>
          <p:cNvSpPr txBox="1"/>
          <p:nvPr/>
        </p:nvSpPr>
        <p:spPr>
          <a:xfrm>
            <a:off x="7143136" y="5429902"/>
            <a:ext cx="1772518" cy="584775"/>
          </a:xfrm>
          <a:prstGeom prst="rect">
            <a:avLst/>
          </a:prstGeom>
          <a:solidFill>
            <a:schemeClr val="bg1">
              <a:lumMod val="50000"/>
            </a:schemeClr>
          </a:solidFill>
        </p:spPr>
        <p:txBody>
          <a:bodyPr wrap="square" rtlCol="0">
            <a:spAutoFit/>
          </a:bodyPr>
          <a:lstStyle/>
          <a:p>
            <a:pPr algn="ctr"/>
            <a:r>
              <a:rPr lang="en-US" sz="1600" dirty="0">
                <a:solidFill>
                  <a:schemeClr val="bg1"/>
                </a:solidFill>
              </a:rPr>
              <a:t>Riparian forest </a:t>
            </a:r>
          </a:p>
          <a:p>
            <a:pPr algn="ctr"/>
            <a:r>
              <a:rPr lang="en-US" sz="1600" dirty="0">
                <a:solidFill>
                  <a:schemeClr val="bg1"/>
                </a:solidFill>
              </a:rPr>
              <a:t>Bad for SFS</a:t>
            </a:r>
          </a:p>
        </p:txBody>
      </p:sp>
      <p:sp>
        <p:nvSpPr>
          <p:cNvPr id="19" name="Title 1"/>
          <p:cNvSpPr>
            <a:spLocks noGrp="1"/>
          </p:cNvSpPr>
          <p:nvPr>
            <p:ph type="title"/>
          </p:nvPr>
        </p:nvSpPr>
        <p:spPr>
          <a:xfrm>
            <a:off x="-152400" y="793771"/>
            <a:ext cx="9144000" cy="571500"/>
          </a:xfrm>
        </p:spPr>
        <p:txBody>
          <a:bodyPr/>
          <a:lstStyle/>
          <a:p>
            <a:r>
              <a:rPr lang="en-US" dirty="0"/>
              <a:t>Habitat Restoration/Creation for SFS</a:t>
            </a:r>
            <a:br>
              <a:rPr lang="en-US" dirty="0"/>
            </a:br>
            <a:endParaRPr lang="en-US" dirty="0"/>
          </a:p>
        </p:txBody>
      </p:sp>
      <p:sp>
        <p:nvSpPr>
          <p:cNvPr id="24" name="Slide Number Placeholder 23"/>
          <p:cNvSpPr>
            <a:spLocks noGrp="1"/>
          </p:cNvSpPr>
          <p:nvPr>
            <p:ph type="sldNum" sz="quarter" idx="12"/>
          </p:nvPr>
        </p:nvSpPr>
        <p:spPr/>
        <p:txBody>
          <a:bodyPr/>
          <a:lstStyle/>
          <a:p>
            <a:pPr>
              <a:defRPr/>
            </a:pPr>
            <a:fld id="{D3E3BF2B-818C-4708-9BCD-57DB288490B1}" type="slidenum">
              <a:rPr lang="en-US" smtClean="0"/>
              <a:pPr>
                <a:defRPr/>
              </a:pPr>
              <a:t>9</a:t>
            </a:fld>
            <a:endParaRPr lang="en-US"/>
          </a:p>
        </p:txBody>
      </p:sp>
      <p:cxnSp>
        <p:nvCxnSpPr>
          <p:cNvPr id="5" name="Straight Connector 4"/>
          <p:cNvCxnSpPr>
            <a:cxnSpLocks/>
          </p:cNvCxnSpPr>
          <p:nvPr/>
        </p:nvCxnSpPr>
        <p:spPr>
          <a:xfrm>
            <a:off x="5769839" y="2393287"/>
            <a:ext cx="237159" cy="189822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a:cxnSpLocks/>
          </p:cNvCxnSpPr>
          <p:nvPr/>
        </p:nvCxnSpPr>
        <p:spPr>
          <a:xfrm flipH="1">
            <a:off x="6006998" y="2358504"/>
            <a:ext cx="1299146" cy="1916067"/>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57056" y="5875020"/>
            <a:ext cx="1800494" cy="430887"/>
          </a:xfrm>
          <a:prstGeom prst="rect">
            <a:avLst/>
          </a:prstGeom>
          <a:noFill/>
        </p:spPr>
        <p:txBody>
          <a:bodyPr wrap="none" rtlCol="0">
            <a:spAutoFit/>
          </a:bodyPr>
          <a:lstStyle/>
          <a:p>
            <a:r>
              <a:rPr lang="en-US" dirty="0">
                <a:solidFill>
                  <a:schemeClr val="bg1"/>
                </a:solidFill>
              </a:rPr>
              <a:t>Artificial dam</a:t>
            </a:r>
          </a:p>
        </p:txBody>
      </p:sp>
      <p:sp>
        <p:nvSpPr>
          <p:cNvPr id="22" name="TextBox 21"/>
          <p:cNvSpPr txBox="1"/>
          <p:nvPr/>
        </p:nvSpPr>
        <p:spPr>
          <a:xfrm>
            <a:off x="7380110" y="1250588"/>
            <a:ext cx="1162872" cy="1200329"/>
          </a:xfrm>
          <a:prstGeom prst="rect">
            <a:avLst/>
          </a:prstGeom>
          <a:noFill/>
        </p:spPr>
        <p:txBody>
          <a:bodyPr wrap="square" rtlCol="0">
            <a:spAutoFit/>
          </a:bodyPr>
          <a:lstStyle/>
          <a:p>
            <a:r>
              <a:rPr lang="en-US" sz="2400" dirty="0"/>
              <a:t>SFS cater-pillar</a:t>
            </a:r>
          </a:p>
        </p:txBody>
      </p:sp>
    </p:spTree>
    <p:extLst>
      <p:ext uri="{BB962C8B-B14F-4D97-AF65-F5344CB8AC3E}">
        <p14:creationId xmlns:p14="http://schemas.microsoft.com/office/powerpoint/2010/main" val="488246383"/>
      </p:ext>
    </p:extLst>
  </p:cSld>
  <p:clrMapOvr>
    <a:masterClrMapping/>
  </p:clrMapOvr>
</p:sld>
</file>

<file path=ppt/theme/theme1.xml><?xml version="1.0" encoding="utf-8"?>
<a:theme xmlns:a="http://schemas.openxmlformats.org/drawingml/2006/main" name="2_FY17 SERDP Theme">
  <a:themeElements>
    <a:clrScheme name="Custom 2">
      <a:dk1>
        <a:srgbClr val="000000"/>
      </a:dk1>
      <a:lt1>
        <a:srgbClr val="FFFFFF"/>
      </a:lt1>
      <a:dk2>
        <a:srgbClr val="000000"/>
      </a:dk2>
      <a:lt2>
        <a:srgbClr val="000000"/>
      </a:lt2>
      <a:accent1>
        <a:srgbClr val="0D609C"/>
      </a:accent1>
      <a:accent2>
        <a:srgbClr val="1F4994"/>
      </a:accent2>
      <a:accent3>
        <a:srgbClr val="000000"/>
      </a:accent3>
      <a:accent4>
        <a:srgbClr val="DADADA"/>
      </a:accent4>
      <a:accent5>
        <a:srgbClr val="C6C6C1"/>
      </a:accent5>
      <a:accent6>
        <a:srgbClr val="696A6A"/>
      </a:accent6>
      <a:hlink>
        <a:srgbClr val="094875"/>
      </a:hlink>
      <a:folHlink>
        <a:srgbClr val="91E98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FY17 SERDP Theme">
  <a:themeElements>
    <a:clrScheme name="Custom 2">
      <a:dk1>
        <a:srgbClr val="000000"/>
      </a:dk1>
      <a:lt1>
        <a:srgbClr val="FFFFFF"/>
      </a:lt1>
      <a:dk2>
        <a:srgbClr val="000000"/>
      </a:dk2>
      <a:lt2>
        <a:srgbClr val="000000"/>
      </a:lt2>
      <a:accent1>
        <a:srgbClr val="0D609C"/>
      </a:accent1>
      <a:accent2>
        <a:srgbClr val="1F4994"/>
      </a:accent2>
      <a:accent3>
        <a:srgbClr val="000000"/>
      </a:accent3>
      <a:accent4>
        <a:srgbClr val="DADADA"/>
      </a:accent4>
      <a:accent5>
        <a:srgbClr val="C6C6C1"/>
      </a:accent5>
      <a:accent6>
        <a:srgbClr val="696A6A"/>
      </a:accent6>
      <a:hlink>
        <a:srgbClr val="094875"/>
      </a:hlink>
      <a:folHlink>
        <a:srgbClr val="91E98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Y17 SERDP Theme">
  <a:themeElements>
    <a:clrScheme name="Custom 2">
      <a:dk1>
        <a:srgbClr val="000000"/>
      </a:dk1>
      <a:lt1>
        <a:srgbClr val="FFFFFF"/>
      </a:lt1>
      <a:dk2>
        <a:srgbClr val="000000"/>
      </a:dk2>
      <a:lt2>
        <a:srgbClr val="000000"/>
      </a:lt2>
      <a:accent1>
        <a:srgbClr val="0D609C"/>
      </a:accent1>
      <a:accent2>
        <a:srgbClr val="1F4994"/>
      </a:accent2>
      <a:accent3>
        <a:srgbClr val="000000"/>
      </a:accent3>
      <a:accent4>
        <a:srgbClr val="DADADA"/>
      </a:accent4>
      <a:accent5>
        <a:srgbClr val="C6C6C1"/>
      </a:accent5>
      <a:accent6>
        <a:srgbClr val="696A6A"/>
      </a:accent6>
      <a:hlink>
        <a:srgbClr val="094875"/>
      </a:hlink>
      <a:folHlink>
        <a:srgbClr val="91E98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39FEBA5E645FC418832928512ADACA0" ma:contentTypeVersion="13" ma:contentTypeDescription="Create a new document." ma:contentTypeScope="" ma:versionID="a100fe19f105ffdbf89292571b633d43">
  <xsd:schema xmlns:xsd="http://www.w3.org/2001/XMLSchema" xmlns:xs="http://www.w3.org/2001/XMLSchema" xmlns:p="http://schemas.microsoft.com/office/2006/metadata/properties" xmlns:ns3="251a4d69-f34b-4c82-8a3d-594af2e8b9ce" xmlns:ns4="3ce7c4ca-3045-47de-9f10-84d6533eaa54" targetNamespace="http://schemas.microsoft.com/office/2006/metadata/properties" ma:root="true" ma:fieldsID="e66261b2698bcdf508bc891b3c315064" ns3:_="" ns4:_="">
    <xsd:import namespace="251a4d69-f34b-4c82-8a3d-594af2e8b9ce"/>
    <xsd:import namespace="3ce7c4ca-3045-47de-9f10-84d6533eaa5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1a4d69-f34b-4c82-8a3d-594af2e8b9c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e7c4ca-3045-47de-9f10-84d6533eaa5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B4AA89-16F8-43BB-91C6-AF96BC2CA47F}">
  <ds:schemaRef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terms/"/>
    <ds:schemaRef ds:uri="http://schemas.microsoft.com/office/2006/documentManagement/types"/>
    <ds:schemaRef ds:uri="3ce7c4ca-3045-47de-9f10-84d6533eaa54"/>
    <ds:schemaRef ds:uri="251a4d69-f34b-4c82-8a3d-594af2e8b9ce"/>
    <ds:schemaRef ds:uri="http://www.w3.org/XML/1998/namespace"/>
  </ds:schemaRefs>
</ds:datastoreItem>
</file>

<file path=customXml/itemProps2.xml><?xml version="1.0" encoding="utf-8"?>
<ds:datastoreItem xmlns:ds="http://schemas.openxmlformats.org/officeDocument/2006/customXml" ds:itemID="{D55E1478-09DB-4337-85EA-584BB8B40C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1a4d69-f34b-4c82-8a3d-594af2e8b9ce"/>
    <ds:schemaRef ds:uri="3ce7c4ca-3045-47de-9f10-84d6533eaa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EE0AE2-2410-461D-928A-5F85070A5E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ESTCP Template 12-9-15</Template>
  <TotalTime>27812</TotalTime>
  <Words>981</Words>
  <Application>Microsoft Office PowerPoint</Application>
  <PresentationFormat>On-screen Show (4:3)</PresentationFormat>
  <Paragraphs>111</Paragraphs>
  <Slides>10</Slides>
  <Notes>10</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10</vt:i4>
      </vt:variant>
    </vt:vector>
  </HeadingPairs>
  <TitlesOfParts>
    <vt:vector size="19" baseType="lpstr">
      <vt:lpstr>Arial</vt:lpstr>
      <vt:lpstr>Calibri</vt:lpstr>
      <vt:lpstr>Georgia</vt:lpstr>
      <vt:lpstr>Trebuchet MS</vt:lpstr>
      <vt:lpstr>Wingdings</vt:lpstr>
      <vt:lpstr>2_FY17 SERDP Theme</vt:lpstr>
      <vt:lpstr>1_FY17 SERDP Theme</vt:lpstr>
      <vt:lpstr>FY17 SERDP Theme</vt:lpstr>
      <vt:lpstr>Acrobat Document</vt:lpstr>
      <vt:lpstr>Managing metapopulations of threatened species across jurisdictional boundaries: quantifying effects of climate change, environmental synchrony, dispersal, and corridors  </vt:lpstr>
      <vt:lpstr>Project Team</vt:lpstr>
      <vt:lpstr>Collaboration across jurisdictions allows:</vt:lpstr>
      <vt:lpstr>PowerPoint Presentation</vt:lpstr>
      <vt:lpstr>PowerPoint Presentation</vt:lpstr>
      <vt:lpstr>RCW Demographic Synchrony: Short-Distance Only </vt:lpstr>
      <vt:lpstr>RCW: Managing connectivity between populations</vt:lpstr>
      <vt:lpstr>Larger-Scale Connectivity of RCW Populations</vt:lpstr>
      <vt:lpstr>Habitat Restoration/Creation for SFS </vt:lpstr>
      <vt:lpstr>Substituting space for time to quantify drivers of VFT demography (fire, climate)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Juli LaDue</dc:creator>
  <cp:lastModifiedBy>William F Morris</cp:lastModifiedBy>
  <cp:revision>212</cp:revision>
  <dcterms:created xsi:type="dcterms:W3CDTF">2010-09-03T15:12:26Z</dcterms:created>
  <dcterms:modified xsi:type="dcterms:W3CDTF">2022-03-09T13:49:00Z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0x010100939FEBA5E645FC418832928512ADACA0</vt:lpwstr>
  </property>
</Properties>
</file>