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260" r:id="rId4"/>
    <p:sldId id="291" r:id="rId5"/>
    <p:sldId id="292" r:id="rId6"/>
    <p:sldId id="293" r:id="rId7"/>
    <p:sldId id="259" r:id="rId8"/>
    <p:sldId id="256" r:id="rId9"/>
    <p:sldId id="257" r:id="rId10"/>
    <p:sldId id="258" r:id="rId11"/>
    <p:sldId id="294" r:id="rId12"/>
    <p:sldId id="296" r:id="rId13"/>
    <p:sldId id="295" r:id="rId14"/>
    <p:sldId id="299" r:id="rId15"/>
  </p:sldIdLst>
  <p:sldSz cx="9144000" cy="6858000" type="screen4x3"/>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2" d="100"/>
          <a:sy n="82" d="100"/>
        </p:scale>
        <p:origin x="1459" y="62"/>
      </p:cViewPr>
      <p:guideLst>
        <p:guide orient="horz" pos="2160"/>
        <p:guide pos="2880"/>
      </p:guideLst>
    </p:cSldViewPr>
  </p:slideViewPr>
  <p:notesTextViewPr>
    <p:cViewPr>
      <p:scale>
        <a:sx n="1" d="1"/>
        <a:sy n="1" d="1"/>
      </p:scale>
      <p:origin x="0" y="0"/>
    </p:cViewPr>
  </p:notesTextViewPr>
  <p:notesViewPr>
    <p:cSldViewPr snapToGrid="0">
      <p:cViewPr varScale="1">
        <p:scale>
          <a:sx n="65" d="100"/>
          <a:sy n="65" d="100"/>
        </p:scale>
        <p:origin x="-2554"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60567B5F-F6D4-4993-A718-27BBBECF678F}" type="datetimeFigureOut">
              <a:rPr lang="en-US" smtClean="0"/>
              <a:t>12/8/2021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A6622D54-5B11-43FD-A23B-E009C4340B22}" type="slidenum">
              <a:rPr lang="en-US" smtClean="0"/>
              <a:t>‹#›</a:t>
            </a:fld>
            <a:endParaRPr lang="en-US"/>
          </a:p>
        </p:txBody>
      </p:sp>
    </p:spTree>
    <p:extLst>
      <p:ext uri="{BB962C8B-B14F-4D97-AF65-F5344CB8AC3E}">
        <p14:creationId xmlns:p14="http://schemas.microsoft.com/office/powerpoint/2010/main" val="11863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1</a:t>
            </a:fld>
            <a:endParaRPr lang="en-US"/>
          </a:p>
        </p:txBody>
      </p:sp>
    </p:spTree>
    <p:extLst>
      <p:ext uri="{BB962C8B-B14F-4D97-AF65-F5344CB8AC3E}">
        <p14:creationId xmlns:p14="http://schemas.microsoft.com/office/powerpoint/2010/main" val="2214417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334549"/>
            <a:ext cx="4220845" cy="3109605"/>
          </a:xfrm>
        </p:spPr>
        <p:txBody>
          <a:bodyPr/>
          <a:lstStyle/>
          <a:p>
            <a:pPr lvl="3"/>
            <a:r>
              <a:rPr lang="en-US" dirty="0"/>
              <a:t>0 to 22 in 200 years. MOOR groups pioneered by FB ‘jumpers’ in mid-00s </a:t>
            </a:r>
          </a:p>
          <a:p>
            <a:pPr lvl="3"/>
            <a:endParaRPr lang="en-US" dirty="0"/>
          </a:p>
          <a:p>
            <a:pPr lvl="3"/>
            <a:r>
              <a:rPr lang="en-US" dirty="0"/>
              <a:t>MOOR characterized by working forests (75 - several thousand acres)</a:t>
            </a:r>
          </a:p>
          <a:p>
            <a:pPr lvl="3"/>
            <a:r>
              <a:rPr lang="en-US" dirty="0"/>
              <a:t>↑ from considerable R-clusters and translocation effort</a:t>
            </a:r>
          </a:p>
          <a:p>
            <a:pPr lvl="3"/>
            <a:r>
              <a:rPr lang="en-US" dirty="0"/>
              <a:t>MOOR functions as alternate demographic connection to </a:t>
            </a:r>
            <a:r>
              <a:rPr lang="en-US" b="1" dirty="0"/>
              <a:t>BLUE TRACT</a:t>
            </a:r>
            <a:r>
              <a:rPr lang="en-US" dirty="0"/>
              <a:t> (THE GAP) linking </a:t>
            </a:r>
            <a:r>
              <a:rPr lang="en-US" dirty="0" err="1"/>
              <a:t>Sandhills</a:t>
            </a:r>
            <a:r>
              <a:rPr lang="en-US" dirty="0"/>
              <a:t> East and West </a:t>
            </a:r>
          </a:p>
          <a:p>
            <a:pPr lvl="3"/>
            <a:r>
              <a:rPr lang="en-US" dirty="0"/>
              <a:t>MOOR groups function to ‘rescue’ some SOPI groups from depressed recruitment; Jumpers? to establish an RCW presence in or near the </a:t>
            </a:r>
            <a:r>
              <a:rPr lang="en-US" dirty="0" err="1"/>
              <a:t>Uwharrie</a:t>
            </a:r>
            <a:endParaRPr lang="en-US" dirty="0"/>
          </a:p>
          <a:p>
            <a:endParaRPr lang="en-US" dirty="0"/>
          </a:p>
        </p:txBody>
      </p:sp>
      <p:sp>
        <p:nvSpPr>
          <p:cNvPr id="4" name="Slide Number Placeholder 3"/>
          <p:cNvSpPr>
            <a:spLocks noGrp="1"/>
          </p:cNvSpPr>
          <p:nvPr>
            <p:ph type="sldNum" sz="quarter" idx="10"/>
          </p:nvPr>
        </p:nvSpPr>
        <p:spPr/>
        <p:txBody>
          <a:bodyPr/>
          <a:lstStyle/>
          <a:p>
            <a:fld id="{A6622D54-5B11-43FD-A23B-E009C4340B22}" type="slidenum">
              <a:rPr lang="en-US" smtClean="0"/>
              <a:t>10</a:t>
            </a:fld>
            <a:endParaRPr lang="en-US"/>
          </a:p>
        </p:txBody>
      </p:sp>
    </p:spTree>
    <p:extLst>
      <p:ext uri="{BB962C8B-B14F-4D97-AF65-F5344CB8AC3E}">
        <p14:creationId xmlns:p14="http://schemas.microsoft.com/office/powerpoint/2010/main" val="3266711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Annual and routine site visits over many years has enabled an open dialogue facilitated by Safe Harbor Program. </a:t>
            </a:r>
            <a:endParaRPr lang="en-US" dirty="0"/>
          </a:p>
          <a:p>
            <a:endParaRPr lang="en-US" dirty="0"/>
          </a:p>
        </p:txBody>
      </p:sp>
      <p:sp>
        <p:nvSpPr>
          <p:cNvPr id="4" name="Slide Number Placeholder 3"/>
          <p:cNvSpPr>
            <a:spLocks noGrp="1"/>
          </p:cNvSpPr>
          <p:nvPr>
            <p:ph type="sldNum" sz="quarter" idx="10"/>
          </p:nvPr>
        </p:nvSpPr>
        <p:spPr/>
        <p:txBody>
          <a:bodyPr/>
          <a:lstStyle/>
          <a:p>
            <a:fld id="{A6622D54-5B11-43FD-A23B-E009C4340B22}" type="slidenum">
              <a:rPr lang="en-US" smtClean="0"/>
              <a:t>11</a:t>
            </a:fld>
            <a:endParaRPr lang="en-US"/>
          </a:p>
        </p:txBody>
      </p:sp>
    </p:spTree>
    <p:extLst>
      <p:ext uri="{BB962C8B-B14F-4D97-AF65-F5344CB8AC3E}">
        <p14:creationId xmlns:p14="http://schemas.microsoft.com/office/powerpoint/2010/main" val="37725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2</a:t>
            </a:fld>
            <a:endParaRPr lang="en-US"/>
          </a:p>
        </p:txBody>
      </p:sp>
    </p:spTree>
    <p:extLst>
      <p:ext uri="{BB962C8B-B14F-4D97-AF65-F5344CB8AC3E}">
        <p14:creationId xmlns:p14="http://schemas.microsoft.com/office/powerpoint/2010/main" val="6484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3</a:t>
            </a:fld>
            <a:endParaRPr lang="en-US"/>
          </a:p>
        </p:txBody>
      </p:sp>
    </p:spTree>
    <p:extLst>
      <p:ext uri="{BB962C8B-B14F-4D97-AF65-F5344CB8AC3E}">
        <p14:creationId xmlns:p14="http://schemas.microsoft.com/office/powerpoint/2010/main" val="2093635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4</a:t>
            </a:fld>
            <a:endParaRPr lang="en-US"/>
          </a:p>
        </p:txBody>
      </p:sp>
    </p:spTree>
    <p:extLst>
      <p:ext uri="{BB962C8B-B14F-4D97-AF65-F5344CB8AC3E}">
        <p14:creationId xmlns:p14="http://schemas.microsoft.com/office/powerpoint/2010/main" val="2883767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5</a:t>
            </a:fld>
            <a:endParaRPr lang="en-US"/>
          </a:p>
        </p:txBody>
      </p:sp>
    </p:spTree>
    <p:extLst>
      <p:ext uri="{BB962C8B-B14F-4D97-AF65-F5344CB8AC3E}">
        <p14:creationId xmlns:p14="http://schemas.microsoft.com/office/powerpoint/2010/main" val="1452121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6</a:t>
            </a:fld>
            <a:endParaRPr lang="en-US"/>
          </a:p>
        </p:txBody>
      </p:sp>
    </p:spTree>
    <p:extLst>
      <p:ext uri="{BB962C8B-B14F-4D97-AF65-F5344CB8AC3E}">
        <p14:creationId xmlns:p14="http://schemas.microsoft.com/office/powerpoint/2010/main" val="2827367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7</a:t>
            </a:fld>
            <a:endParaRPr lang="en-US"/>
          </a:p>
        </p:txBody>
      </p:sp>
    </p:spTree>
    <p:extLst>
      <p:ext uri="{BB962C8B-B14F-4D97-AF65-F5344CB8AC3E}">
        <p14:creationId xmlns:p14="http://schemas.microsoft.com/office/powerpoint/2010/main" val="129021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8</a:t>
            </a:fld>
            <a:endParaRPr lang="en-US"/>
          </a:p>
        </p:txBody>
      </p:sp>
    </p:spTree>
    <p:extLst>
      <p:ext uri="{BB962C8B-B14F-4D97-AF65-F5344CB8AC3E}">
        <p14:creationId xmlns:p14="http://schemas.microsoft.com/office/powerpoint/2010/main" val="2960901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622D54-5B11-43FD-A23B-E009C4340B22}" type="slidenum">
              <a:rPr lang="en-US" smtClean="0"/>
              <a:t>9</a:t>
            </a:fld>
            <a:endParaRPr lang="en-US"/>
          </a:p>
        </p:txBody>
      </p:sp>
    </p:spTree>
    <p:extLst>
      <p:ext uri="{BB962C8B-B14F-4D97-AF65-F5344CB8AC3E}">
        <p14:creationId xmlns:p14="http://schemas.microsoft.com/office/powerpoint/2010/main" val="2607679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375A68-7E74-4566-8D92-69012557132D}"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32329656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375A68-7E74-4566-8D92-69012557132D}"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42833129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375A68-7E74-4566-8D92-69012557132D}"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44993145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02764990-4722-4143-9601-5839844C07ED}"/>
              </a:ext>
            </a:extLst>
          </p:cNvPr>
          <p:cNvSpPr>
            <a:spLocks noGrp="1"/>
          </p:cNvSpPr>
          <p:nvPr>
            <p:ph type="dt" sz="half" idx="10"/>
          </p:nvPr>
        </p:nvSpPr>
        <p:spPr/>
        <p:txBody>
          <a:bodyPr/>
          <a:lstStyle>
            <a:lvl1pPr>
              <a:defRPr/>
            </a:lvl1pPr>
          </a:lstStyle>
          <a:p>
            <a:pPr>
              <a:defRPr/>
            </a:pPr>
            <a:fld id="{A46CD9B5-D297-421D-B0F7-7F4156B03235}" type="datetimeFigureOut">
              <a:rPr lang="en-US"/>
              <a:pPr>
                <a:defRPr/>
              </a:pPr>
              <a:t>12/8/2021</a:t>
            </a:fld>
            <a:endParaRPr lang="en-US"/>
          </a:p>
        </p:txBody>
      </p:sp>
      <p:sp>
        <p:nvSpPr>
          <p:cNvPr id="5" name="Footer Placeholder 4">
            <a:extLst>
              <a:ext uri="{FF2B5EF4-FFF2-40B4-BE49-F238E27FC236}">
                <a16:creationId xmlns:a16="http://schemas.microsoft.com/office/drawing/2014/main" id="{4950AFDF-2ADB-4ECE-907F-1A959F91E0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A23FD7-E844-4FB3-B63E-BBD5F9A3714B}"/>
              </a:ext>
            </a:extLst>
          </p:cNvPr>
          <p:cNvSpPr>
            <a:spLocks noGrp="1"/>
          </p:cNvSpPr>
          <p:nvPr>
            <p:ph type="sldNum" sz="quarter" idx="12"/>
          </p:nvPr>
        </p:nvSpPr>
        <p:spPr/>
        <p:txBody>
          <a:bodyPr/>
          <a:lstStyle>
            <a:lvl1pPr>
              <a:defRPr/>
            </a:lvl1pPr>
          </a:lstStyle>
          <a:p>
            <a:fld id="{4DD4B821-27F0-4731-9C93-712B3E0A36BD}" type="slidenum">
              <a:rPr lang="en-US" altLang="en-US"/>
              <a:pPr/>
              <a:t>‹#›</a:t>
            </a:fld>
            <a:endParaRPr lang="en-US" altLang="en-US"/>
          </a:p>
        </p:txBody>
      </p:sp>
    </p:spTree>
    <p:extLst>
      <p:ext uri="{BB962C8B-B14F-4D97-AF65-F5344CB8AC3E}">
        <p14:creationId xmlns:p14="http://schemas.microsoft.com/office/powerpoint/2010/main" val="304921962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83F598-F6F1-48C7-9C67-2FAADB83BB06}"/>
              </a:ext>
            </a:extLst>
          </p:cNvPr>
          <p:cNvSpPr>
            <a:spLocks noGrp="1"/>
          </p:cNvSpPr>
          <p:nvPr>
            <p:ph type="dt" sz="half" idx="10"/>
          </p:nvPr>
        </p:nvSpPr>
        <p:spPr/>
        <p:txBody>
          <a:bodyPr/>
          <a:lstStyle>
            <a:lvl1pPr>
              <a:defRPr/>
            </a:lvl1pPr>
          </a:lstStyle>
          <a:p>
            <a:pPr>
              <a:defRPr/>
            </a:pPr>
            <a:fld id="{F3A088A1-C80C-4147-AEA7-0202FB03C9F8}" type="datetimeFigureOut">
              <a:rPr lang="en-US"/>
              <a:pPr>
                <a:defRPr/>
              </a:pPr>
              <a:t>12/8/2021</a:t>
            </a:fld>
            <a:endParaRPr lang="en-US"/>
          </a:p>
        </p:txBody>
      </p:sp>
      <p:sp>
        <p:nvSpPr>
          <p:cNvPr id="5" name="Footer Placeholder 4">
            <a:extLst>
              <a:ext uri="{FF2B5EF4-FFF2-40B4-BE49-F238E27FC236}">
                <a16:creationId xmlns:a16="http://schemas.microsoft.com/office/drawing/2014/main" id="{014657B1-C756-4062-8ACE-05760D05B0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9610774-722F-472A-AF36-330198F4805B}"/>
              </a:ext>
            </a:extLst>
          </p:cNvPr>
          <p:cNvSpPr>
            <a:spLocks noGrp="1"/>
          </p:cNvSpPr>
          <p:nvPr>
            <p:ph type="sldNum" sz="quarter" idx="12"/>
          </p:nvPr>
        </p:nvSpPr>
        <p:spPr/>
        <p:txBody>
          <a:bodyPr/>
          <a:lstStyle>
            <a:lvl1pPr>
              <a:defRPr/>
            </a:lvl1pPr>
          </a:lstStyle>
          <a:p>
            <a:fld id="{F933230A-2E3A-49AA-9967-4AA3F1F67EFB}" type="slidenum">
              <a:rPr lang="en-US" altLang="en-US"/>
              <a:pPr/>
              <a:t>‹#›</a:t>
            </a:fld>
            <a:endParaRPr lang="en-US" altLang="en-US"/>
          </a:p>
        </p:txBody>
      </p:sp>
    </p:spTree>
    <p:extLst>
      <p:ext uri="{BB962C8B-B14F-4D97-AF65-F5344CB8AC3E}">
        <p14:creationId xmlns:p14="http://schemas.microsoft.com/office/powerpoint/2010/main" val="77505449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936EBB-9BE8-4CCD-8BEA-6FCB3C357A57}"/>
              </a:ext>
            </a:extLst>
          </p:cNvPr>
          <p:cNvSpPr>
            <a:spLocks noGrp="1"/>
          </p:cNvSpPr>
          <p:nvPr>
            <p:ph type="dt" sz="half" idx="10"/>
          </p:nvPr>
        </p:nvSpPr>
        <p:spPr/>
        <p:txBody>
          <a:bodyPr/>
          <a:lstStyle>
            <a:lvl1pPr>
              <a:defRPr/>
            </a:lvl1pPr>
          </a:lstStyle>
          <a:p>
            <a:pPr>
              <a:defRPr/>
            </a:pPr>
            <a:fld id="{3117DE46-DD75-4CEE-8AB6-461AC0664573}" type="datetimeFigureOut">
              <a:rPr lang="en-US"/>
              <a:pPr>
                <a:defRPr/>
              </a:pPr>
              <a:t>12/8/2021</a:t>
            </a:fld>
            <a:endParaRPr lang="en-US"/>
          </a:p>
        </p:txBody>
      </p:sp>
      <p:sp>
        <p:nvSpPr>
          <p:cNvPr id="5" name="Footer Placeholder 4">
            <a:extLst>
              <a:ext uri="{FF2B5EF4-FFF2-40B4-BE49-F238E27FC236}">
                <a16:creationId xmlns:a16="http://schemas.microsoft.com/office/drawing/2014/main" id="{268D342D-5531-41AF-A7C9-576896F144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6222C6-77D1-4709-BB80-175417FC6DD2}"/>
              </a:ext>
            </a:extLst>
          </p:cNvPr>
          <p:cNvSpPr>
            <a:spLocks noGrp="1"/>
          </p:cNvSpPr>
          <p:nvPr>
            <p:ph type="sldNum" sz="quarter" idx="12"/>
          </p:nvPr>
        </p:nvSpPr>
        <p:spPr/>
        <p:txBody>
          <a:bodyPr/>
          <a:lstStyle>
            <a:lvl1pPr>
              <a:defRPr/>
            </a:lvl1pPr>
          </a:lstStyle>
          <a:p>
            <a:fld id="{78EA2B11-B6B9-4B1C-959F-CFCAB094D3E9}" type="slidenum">
              <a:rPr lang="en-US" altLang="en-US"/>
              <a:pPr/>
              <a:t>‹#›</a:t>
            </a:fld>
            <a:endParaRPr lang="en-US" altLang="en-US"/>
          </a:p>
        </p:txBody>
      </p:sp>
    </p:spTree>
    <p:extLst>
      <p:ext uri="{BB962C8B-B14F-4D97-AF65-F5344CB8AC3E}">
        <p14:creationId xmlns:p14="http://schemas.microsoft.com/office/powerpoint/2010/main" val="24737834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5C065C0-A2FE-4D71-B572-E397FEB60F09}"/>
              </a:ext>
            </a:extLst>
          </p:cNvPr>
          <p:cNvSpPr>
            <a:spLocks noGrp="1"/>
          </p:cNvSpPr>
          <p:nvPr>
            <p:ph type="dt" sz="half" idx="10"/>
          </p:nvPr>
        </p:nvSpPr>
        <p:spPr/>
        <p:txBody>
          <a:bodyPr/>
          <a:lstStyle>
            <a:lvl1pPr>
              <a:defRPr/>
            </a:lvl1pPr>
          </a:lstStyle>
          <a:p>
            <a:pPr>
              <a:defRPr/>
            </a:pPr>
            <a:fld id="{BB11F084-3715-4F33-97B3-ACB0F27EE945}" type="datetimeFigureOut">
              <a:rPr lang="en-US"/>
              <a:pPr>
                <a:defRPr/>
              </a:pPr>
              <a:t>12/8/2021</a:t>
            </a:fld>
            <a:endParaRPr lang="en-US"/>
          </a:p>
        </p:txBody>
      </p:sp>
      <p:sp>
        <p:nvSpPr>
          <p:cNvPr id="6" name="Footer Placeholder 4">
            <a:extLst>
              <a:ext uri="{FF2B5EF4-FFF2-40B4-BE49-F238E27FC236}">
                <a16:creationId xmlns:a16="http://schemas.microsoft.com/office/drawing/2014/main" id="{D8654957-A499-4222-835D-067FE82DCC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38D6C5D-24E0-4B5C-9171-962F9F07C394}"/>
              </a:ext>
            </a:extLst>
          </p:cNvPr>
          <p:cNvSpPr>
            <a:spLocks noGrp="1"/>
          </p:cNvSpPr>
          <p:nvPr>
            <p:ph type="sldNum" sz="quarter" idx="12"/>
          </p:nvPr>
        </p:nvSpPr>
        <p:spPr/>
        <p:txBody>
          <a:bodyPr/>
          <a:lstStyle>
            <a:lvl1pPr>
              <a:defRPr/>
            </a:lvl1pPr>
          </a:lstStyle>
          <a:p>
            <a:fld id="{F3CB5CDD-4B80-42FE-B1DB-E046087D2FA6}" type="slidenum">
              <a:rPr lang="en-US" altLang="en-US"/>
              <a:pPr/>
              <a:t>‹#›</a:t>
            </a:fld>
            <a:endParaRPr lang="en-US" altLang="en-US"/>
          </a:p>
        </p:txBody>
      </p:sp>
    </p:spTree>
    <p:extLst>
      <p:ext uri="{BB962C8B-B14F-4D97-AF65-F5344CB8AC3E}">
        <p14:creationId xmlns:p14="http://schemas.microsoft.com/office/powerpoint/2010/main" val="63634893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7FDCC0D-8248-4ED8-9AB3-48009ADE1F73}"/>
              </a:ext>
            </a:extLst>
          </p:cNvPr>
          <p:cNvSpPr>
            <a:spLocks noGrp="1"/>
          </p:cNvSpPr>
          <p:nvPr>
            <p:ph type="dt" sz="half" idx="10"/>
          </p:nvPr>
        </p:nvSpPr>
        <p:spPr/>
        <p:txBody>
          <a:bodyPr/>
          <a:lstStyle>
            <a:lvl1pPr>
              <a:defRPr/>
            </a:lvl1pPr>
          </a:lstStyle>
          <a:p>
            <a:pPr>
              <a:defRPr/>
            </a:pPr>
            <a:fld id="{CFE4CADA-095B-4B99-9B77-87EBA7479468}" type="datetimeFigureOut">
              <a:rPr lang="en-US"/>
              <a:pPr>
                <a:defRPr/>
              </a:pPr>
              <a:t>12/8/2021</a:t>
            </a:fld>
            <a:endParaRPr lang="en-US"/>
          </a:p>
        </p:txBody>
      </p:sp>
      <p:sp>
        <p:nvSpPr>
          <p:cNvPr id="8" name="Footer Placeholder 4">
            <a:extLst>
              <a:ext uri="{FF2B5EF4-FFF2-40B4-BE49-F238E27FC236}">
                <a16:creationId xmlns:a16="http://schemas.microsoft.com/office/drawing/2014/main" id="{84689C3A-5557-4A2E-A704-0D1E8DA1DB2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F7FAC41-AF09-481C-A619-E7FBCA4203CF}"/>
              </a:ext>
            </a:extLst>
          </p:cNvPr>
          <p:cNvSpPr>
            <a:spLocks noGrp="1"/>
          </p:cNvSpPr>
          <p:nvPr>
            <p:ph type="sldNum" sz="quarter" idx="12"/>
          </p:nvPr>
        </p:nvSpPr>
        <p:spPr/>
        <p:txBody>
          <a:bodyPr/>
          <a:lstStyle>
            <a:lvl1pPr>
              <a:defRPr/>
            </a:lvl1pPr>
          </a:lstStyle>
          <a:p>
            <a:fld id="{47435743-E9D7-41BB-A37F-D3F20BFE63F2}" type="slidenum">
              <a:rPr lang="en-US" altLang="en-US"/>
              <a:pPr/>
              <a:t>‹#›</a:t>
            </a:fld>
            <a:endParaRPr lang="en-US" altLang="en-US"/>
          </a:p>
        </p:txBody>
      </p:sp>
    </p:spTree>
    <p:extLst>
      <p:ext uri="{BB962C8B-B14F-4D97-AF65-F5344CB8AC3E}">
        <p14:creationId xmlns:p14="http://schemas.microsoft.com/office/powerpoint/2010/main" val="350593711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4B33755-34C0-4750-95A6-7AE4132DCBCE}"/>
              </a:ext>
            </a:extLst>
          </p:cNvPr>
          <p:cNvSpPr>
            <a:spLocks noGrp="1"/>
          </p:cNvSpPr>
          <p:nvPr>
            <p:ph type="dt" sz="half" idx="10"/>
          </p:nvPr>
        </p:nvSpPr>
        <p:spPr/>
        <p:txBody>
          <a:bodyPr/>
          <a:lstStyle>
            <a:lvl1pPr>
              <a:defRPr/>
            </a:lvl1pPr>
          </a:lstStyle>
          <a:p>
            <a:pPr>
              <a:defRPr/>
            </a:pPr>
            <a:fld id="{F2E05FDA-E001-427E-9EFA-ADABFA3EC7ED}" type="datetimeFigureOut">
              <a:rPr lang="en-US"/>
              <a:pPr>
                <a:defRPr/>
              </a:pPr>
              <a:t>12/8/2021</a:t>
            </a:fld>
            <a:endParaRPr lang="en-US"/>
          </a:p>
        </p:txBody>
      </p:sp>
      <p:sp>
        <p:nvSpPr>
          <p:cNvPr id="4" name="Footer Placeholder 4">
            <a:extLst>
              <a:ext uri="{FF2B5EF4-FFF2-40B4-BE49-F238E27FC236}">
                <a16:creationId xmlns:a16="http://schemas.microsoft.com/office/drawing/2014/main" id="{AD0FC79A-DDCC-49FB-AA88-BD1EEA13A12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2EF477A-C8E7-4902-88A1-8DDECC1CFF29}"/>
              </a:ext>
            </a:extLst>
          </p:cNvPr>
          <p:cNvSpPr>
            <a:spLocks noGrp="1"/>
          </p:cNvSpPr>
          <p:nvPr>
            <p:ph type="sldNum" sz="quarter" idx="12"/>
          </p:nvPr>
        </p:nvSpPr>
        <p:spPr/>
        <p:txBody>
          <a:bodyPr/>
          <a:lstStyle>
            <a:lvl1pPr>
              <a:defRPr/>
            </a:lvl1pPr>
          </a:lstStyle>
          <a:p>
            <a:fld id="{F8188A47-DAA5-452C-910E-4BC1EA58C4B7}" type="slidenum">
              <a:rPr lang="en-US" altLang="en-US"/>
              <a:pPr/>
              <a:t>‹#›</a:t>
            </a:fld>
            <a:endParaRPr lang="en-US" altLang="en-US"/>
          </a:p>
        </p:txBody>
      </p:sp>
    </p:spTree>
    <p:extLst>
      <p:ext uri="{BB962C8B-B14F-4D97-AF65-F5344CB8AC3E}">
        <p14:creationId xmlns:p14="http://schemas.microsoft.com/office/powerpoint/2010/main" val="142366711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3F69EC3-A89B-4AAB-A03A-121B1E2D84BB}"/>
              </a:ext>
            </a:extLst>
          </p:cNvPr>
          <p:cNvSpPr>
            <a:spLocks noGrp="1"/>
          </p:cNvSpPr>
          <p:nvPr>
            <p:ph type="dt" sz="half" idx="10"/>
          </p:nvPr>
        </p:nvSpPr>
        <p:spPr/>
        <p:txBody>
          <a:bodyPr/>
          <a:lstStyle>
            <a:lvl1pPr>
              <a:defRPr/>
            </a:lvl1pPr>
          </a:lstStyle>
          <a:p>
            <a:pPr>
              <a:defRPr/>
            </a:pPr>
            <a:fld id="{DAD34B2A-25B6-49FF-8A17-25371F91DF49}" type="datetimeFigureOut">
              <a:rPr lang="en-US"/>
              <a:pPr>
                <a:defRPr/>
              </a:pPr>
              <a:t>12/8/2021</a:t>
            </a:fld>
            <a:endParaRPr lang="en-US"/>
          </a:p>
        </p:txBody>
      </p:sp>
      <p:sp>
        <p:nvSpPr>
          <p:cNvPr id="3" name="Footer Placeholder 4">
            <a:extLst>
              <a:ext uri="{FF2B5EF4-FFF2-40B4-BE49-F238E27FC236}">
                <a16:creationId xmlns:a16="http://schemas.microsoft.com/office/drawing/2014/main" id="{A9C90441-8516-421E-A745-442920614EE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1383B1C-D720-44A0-91DF-B88BED44BE14}"/>
              </a:ext>
            </a:extLst>
          </p:cNvPr>
          <p:cNvSpPr>
            <a:spLocks noGrp="1"/>
          </p:cNvSpPr>
          <p:nvPr>
            <p:ph type="sldNum" sz="quarter" idx="12"/>
          </p:nvPr>
        </p:nvSpPr>
        <p:spPr/>
        <p:txBody>
          <a:bodyPr/>
          <a:lstStyle>
            <a:lvl1pPr>
              <a:defRPr/>
            </a:lvl1pPr>
          </a:lstStyle>
          <a:p>
            <a:fld id="{4E63A2AD-6EB1-4572-B8DC-8B31F54F4ED8}" type="slidenum">
              <a:rPr lang="en-US" altLang="en-US"/>
              <a:pPr/>
              <a:t>‹#›</a:t>
            </a:fld>
            <a:endParaRPr lang="en-US" altLang="en-US"/>
          </a:p>
        </p:txBody>
      </p:sp>
    </p:spTree>
    <p:extLst>
      <p:ext uri="{BB962C8B-B14F-4D97-AF65-F5344CB8AC3E}">
        <p14:creationId xmlns:p14="http://schemas.microsoft.com/office/powerpoint/2010/main" val="82954379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EC8594C-C15F-4786-B813-C1B9AD2F832A}"/>
              </a:ext>
            </a:extLst>
          </p:cNvPr>
          <p:cNvSpPr>
            <a:spLocks noGrp="1"/>
          </p:cNvSpPr>
          <p:nvPr>
            <p:ph type="dt" sz="half" idx="10"/>
          </p:nvPr>
        </p:nvSpPr>
        <p:spPr/>
        <p:txBody>
          <a:bodyPr/>
          <a:lstStyle>
            <a:lvl1pPr>
              <a:defRPr/>
            </a:lvl1pPr>
          </a:lstStyle>
          <a:p>
            <a:pPr>
              <a:defRPr/>
            </a:pPr>
            <a:fld id="{ED63FD4D-C051-4FD7-874C-C5A24CED72E3}" type="datetimeFigureOut">
              <a:rPr lang="en-US"/>
              <a:pPr>
                <a:defRPr/>
              </a:pPr>
              <a:t>12/8/2021</a:t>
            </a:fld>
            <a:endParaRPr lang="en-US"/>
          </a:p>
        </p:txBody>
      </p:sp>
      <p:sp>
        <p:nvSpPr>
          <p:cNvPr id="6" name="Footer Placeholder 4">
            <a:extLst>
              <a:ext uri="{FF2B5EF4-FFF2-40B4-BE49-F238E27FC236}">
                <a16:creationId xmlns:a16="http://schemas.microsoft.com/office/drawing/2014/main" id="{B798DC0D-2E04-4E77-8938-84CD1D4548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1C9C6A9-CCBE-4F58-A1C5-A48346CC5E8E}"/>
              </a:ext>
            </a:extLst>
          </p:cNvPr>
          <p:cNvSpPr>
            <a:spLocks noGrp="1"/>
          </p:cNvSpPr>
          <p:nvPr>
            <p:ph type="sldNum" sz="quarter" idx="12"/>
          </p:nvPr>
        </p:nvSpPr>
        <p:spPr/>
        <p:txBody>
          <a:bodyPr/>
          <a:lstStyle>
            <a:lvl1pPr>
              <a:defRPr/>
            </a:lvl1pPr>
          </a:lstStyle>
          <a:p>
            <a:fld id="{4302CF2F-78F0-4B95-B438-D6622BA7A8A9}" type="slidenum">
              <a:rPr lang="en-US" altLang="en-US"/>
              <a:pPr/>
              <a:t>‹#›</a:t>
            </a:fld>
            <a:endParaRPr lang="en-US" altLang="en-US"/>
          </a:p>
        </p:txBody>
      </p:sp>
    </p:spTree>
    <p:extLst>
      <p:ext uri="{BB962C8B-B14F-4D97-AF65-F5344CB8AC3E}">
        <p14:creationId xmlns:p14="http://schemas.microsoft.com/office/powerpoint/2010/main" val="47164708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375A68-7E74-4566-8D92-69012557132D}"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877068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AD4840-CC30-4A3A-A56C-7E1CDA5266CE}"/>
              </a:ext>
            </a:extLst>
          </p:cNvPr>
          <p:cNvSpPr>
            <a:spLocks noGrp="1"/>
          </p:cNvSpPr>
          <p:nvPr>
            <p:ph type="dt" sz="half" idx="10"/>
          </p:nvPr>
        </p:nvSpPr>
        <p:spPr/>
        <p:txBody>
          <a:bodyPr/>
          <a:lstStyle>
            <a:lvl1pPr>
              <a:defRPr/>
            </a:lvl1pPr>
          </a:lstStyle>
          <a:p>
            <a:pPr>
              <a:defRPr/>
            </a:pPr>
            <a:fld id="{B0B4B20F-AB7F-49CF-AB57-CE891073237A}" type="datetimeFigureOut">
              <a:rPr lang="en-US"/>
              <a:pPr>
                <a:defRPr/>
              </a:pPr>
              <a:t>12/8/2021</a:t>
            </a:fld>
            <a:endParaRPr lang="en-US"/>
          </a:p>
        </p:txBody>
      </p:sp>
      <p:sp>
        <p:nvSpPr>
          <p:cNvPr id="6" name="Footer Placeholder 4">
            <a:extLst>
              <a:ext uri="{FF2B5EF4-FFF2-40B4-BE49-F238E27FC236}">
                <a16:creationId xmlns:a16="http://schemas.microsoft.com/office/drawing/2014/main" id="{9FB4C2E6-9F1D-4B5C-842D-B2B5010007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58C31F-5B1B-4507-9218-CA41D6D7BBF1}"/>
              </a:ext>
            </a:extLst>
          </p:cNvPr>
          <p:cNvSpPr>
            <a:spLocks noGrp="1"/>
          </p:cNvSpPr>
          <p:nvPr>
            <p:ph type="sldNum" sz="quarter" idx="12"/>
          </p:nvPr>
        </p:nvSpPr>
        <p:spPr/>
        <p:txBody>
          <a:bodyPr/>
          <a:lstStyle>
            <a:lvl1pPr>
              <a:defRPr/>
            </a:lvl1pPr>
          </a:lstStyle>
          <a:p>
            <a:fld id="{58C08B12-238D-4641-8481-FDDB4729D2B9}" type="slidenum">
              <a:rPr lang="en-US" altLang="en-US"/>
              <a:pPr/>
              <a:t>‹#›</a:t>
            </a:fld>
            <a:endParaRPr lang="en-US" altLang="en-US"/>
          </a:p>
        </p:txBody>
      </p:sp>
    </p:spTree>
    <p:extLst>
      <p:ext uri="{BB962C8B-B14F-4D97-AF65-F5344CB8AC3E}">
        <p14:creationId xmlns:p14="http://schemas.microsoft.com/office/powerpoint/2010/main" val="3286067260"/>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82162-BFDD-474C-9ECE-77E14707A7BA}"/>
              </a:ext>
            </a:extLst>
          </p:cNvPr>
          <p:cNvSpPr>
            <a:spLocks noGrp="1"/>
          </p:cNvSpPr>
          <p:nvPr>
            <p:ph type="dt" sz="half" idx="10"/>
          </p:nvPr>
        </p:nvSpPr>
        <p:spPr/>
        <p:txBody>
          <a:bodyPr/>
          <a:lstStyle>
            <a:lvl1pPr>
              <a:defRPr/>
            </a:lvl1pPr>
          </a:lstStyle>
          <a:p>
            <a:pPr>
              <a:defRPr/>
            </a:pPr>
            <a:fld id="{414520E5-552A-4932-9780-AA0D25CF5BC8}" type="datetimeFigureOut">
              <a:rPr lang="en-US"/>
              <a:pPr>
                <a:defRPr/>
              </a:pPr>
              <a:t>12/8/2021</a:t>
            </a:fld>
            <a:endParaRPr lang="en-US"/>
          </a:p>
        </p:txBody>
      </p:sp>
      <p:sp>
        <p:nvSpPr>
          <p:cNvPr id="5" name="Footer Placeholder 4">
            <a:extLst>
              <a:ext uri="{FF2B5EF4-FFF2-40B4-BE49-F238E27FC236}">
                <a16:creationId xmlns:a16="http://schemas.microsoft.com/office/drawing/2014/main" id="{517AF1EF-189B-4A7F-92D6-DE0E1736914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E46C15-EEB1-44F6-8D9E-59D3C9DAF943}"/>
              </a:ext>
            </a:extLst>
          </p:cNvPr>
          <p:cNvSpPr>
            <a:spLocks noGrp="1"/>
          </p:cNvSpPr>
          <p:nvPr>
            <p:ph type="sldNum" sz="quarter" idx="12"/>
          </p:nvPr>
        </p:nvSpPr>
        <p:spPr/>
        <p:txBody>
          <a:bodyPr/>
          <a:lstStyle>
            <a:lvl1pPr>
              <a:defRPr/>
            </a:lvl1pPr>
          </a:lstStyle>
          <a:p>
            <a:fld id="{B881F4D4-5486-413C-9A93-D1E97F15A15E}" type="slidenum">
              <a:rPr lang="en-US" altLang="en-US"/>
              <a:pPr/>
              <a:t>‹#›</a:t>
            </a:fld>
            <a:endParaRPr lang="en-US" altLang="en-US"/>
          </a:p>
        </p:txBody>
      </p:sp>
    </p:spTree>
    <p:extLst>
      <p:ext uri="{BB962C8B-B14F-4D97-AF65-F5344CB8AC3E}">
        <p14:creationId xmlns:p14="http://schemas.microsoft.com/office/powerpoint/2010/main" val="264279236"/>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D2054-DA5F-4AE8-9170-05BB31B5575E}"/>
              </a:ext>
            </a:extLst>
          </p:cNvPr>
          <p:cNvSpPr>
            <a:spLocks noGrp="1"/>
          </p:cNvSpPr>
          <p:nvPr>
            <p:ph type="dt" sz="half" idx="10"/>
          </p:nvPr>
        </p:nvSpPr>
        <p:spPr/>
        <p:txBody>
          <a:bodyPr/>
          <a:lstStyle>
            <a:lvl1pPr>
              <a:defRPr/>
            </a:lvl1pPr>
          </a:lstStyle>
          <a:p>
            <a:pPr>
              <a:defRPr/>
            </a:pPr>
            <a:fld id="{9A496B39-3F7D-4DC8-AB33-225C24E8C4E7}" type="datetimeFigureOut">
              <a:rPr lang="en-US"/>
              <a:pPr>
                <a:defRPr/>
              </a:pPr>
              <a:t>12/8/2021</a:t>
            </a:fld>
            <a:endParaRPr lang="en-US"/>
          </a:p>
        </p:txBody>
      </p:sp>
      <p:sp>
        <p:nvSpPr>
          <p:cNvPr id="5" name="Footer Placeholder 4">
            <a:extLst>
              <a:ext uri="{FF2B5EF4-FFF2-40B4-BE49-F238E27FC236}">
                <a16:creationId xmlns:a16="http://schemas.microsoft.com/office/drawing/2014/main" id="{643E1EDE-D1CB-4F47-8803-9822B960EB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7B3C26-4C08-47C9-8AC6-BBC4445AA468}"/>
              </a:ext>
            </a:extLst>
          </p:cNvPr>
          <p:cNvSpPr>
            <a:spLocks noGrp="1"/>
          </p:cNvSpPr>
          <p:nvPr>
            <p:ph type="sldNum" sz="quarter" idx="12"/>
          </p:nvPr>
        </p:nvSpPr>
        <p:spPr/>
        <p:txBody>
          <a:bodyPr/>
          <a:lstStyle>
            <a:lvl1pPr>
              <a:defRPr/>
            </a:lvl1pPr>
          </a:lstStyle>
          <a:p>
            <a:fld id="{94CFEB05-A0CF-47B6-A5B0-8445BB0EB49B}" type="slidenum">
              <a:rPr lang="en-US" altLang="en-US"/>
              <a:pPr/>
              <a:t>‹#›</a:t>
            </a:fld>
            <a:endParaRPr lang="en-US" altLang="en-US"/>
          </a:p>
        </p:txBody>
      </p:sp>
    </p:spTree>
    <p:extLst>
      <p:ext uri="{BB962C8B-B14F-4D97-AF65-F5344CB8AC3E}">
        <p14:creationId xmlns:p14="http://schemas.microsoft.com/office/powerpoint/2010/main" val="420795960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1" y="1"/>
            <a:ext cx="1728788"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407319" y="1122363"/>
            <a:ext cx="6593681" cy="2387600"/>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1407319" y="3602038"/>
            <a:ext cx="6593681" cy="1655762"/>
          </a:xfrm>
        </p:spPr>
        <p:txBody>
          <a:bodyPr>
            <a:normAutofit/>
          </a:bodyPr>
          <a:lstStyle>
            <a:lvl1pPr marL="0" indent="0" algn="l">
              <a:buNone/>
              <a:defRPr sz="1500" cap="all"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5308133" y="5410202"/>
            <a:ext cx="2057400" cy="365125"/>
          </a:xfrm>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a:xfrm>
            <a:off x="1407318" y="5410202"/>
            <a:ext cx="3843665" cy="365125"/>
          </a:xfrm>
        </p:spPr>
        <p:txBody>
          <a:bodyPr/>
          <a:lstStyle/>
          <a:p>
            <a:endParaRPr lang="en-US" dirty="0"/>
          </a:p>
        </p:txBody>
      </p:sp>
      <p:sp>
        <p:nvSpPr>
          <p:cNvPr id="6" name="Slide Number Placeholder 5"/>
          <p:cNvSpPr>
            <a:spLocks noGrp="1"/>
          </p:cNvSpPr>
          <p:nvPr>
            <p:ph type="sldNum" sz="quarter" idx="12"/>
          </p:nvPr>
        </p:nvSpPr>
        <p:spPr>
          <a:xfrm>
            <a:off x="7422684" y="5410200"/>
            <a:ext cx="578317" cy="365125"/>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32816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90483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350" cap="all" baseline="0">
                <a:solidFill>
                  <a:schemeClr val="tx1">
                    <a:tint val="75000"/>
                  </a:schemeClr>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37163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73746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7515" y="2249486"/>
            <a:ext cx="3487337"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6" y="2249485"/>
            <a:ext cx="3484952" cy="823912"/>
          </a:xfrm>
        </p:spPr>
        <p:txBody>
          <a:bodyPr anchor="b"/>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02532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402111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71586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375A68-7E74-4566-8D92-69012557132D}"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9971958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80893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609600"/>
            <a:ext cx="4450881" cy="163988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5541" y="609602"/>
            <a:ext cx="2750018"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56058" y="2249486"/>
            <a:ext cx="4450883" cy="354171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970692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4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886151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30648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677634" y="73239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
        <p:nvSpPr>
          <p:cNvPr id="61" name="TextBox 60"/>
          <p:cNvSpPr txBox="1"/>
          <p:nvPr/>
        </p:nvSpPr>
        <p:spPr>
          <a:xfrm>
            <a:off x="7903028" y="2764972"/>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1484457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27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109091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845939" y="3360263"/>
            <a:ext cx="2406551"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78160" y="3363435"/>
            <a:ext cx="2396873"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18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61952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1500" b="0" cap="all" baseline="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5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27460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885242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921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375A68-7E74-4566-8D92-69012557132D}"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103242978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375A68-7E74-4566-8D92-69012557132D}" type="datetimeFigureOut">
              <a:rPr lang="en-US" smtClean="0"/>
              <a:t>12/8/2021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86728259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375A68-7E74-4566-8D92-69012557132D}" type="datetimeFigureOut">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323940835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375A68-7E74-4566-8D92-69012557132D}" type="datetimeFigureOut">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143791994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375A68-7E74-4566-8D92-69012557132D}"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176205699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375A68-7E74-4566-8D92-69012557132D}" type="datetimeFigureOut">
              <a:rPr lang="en-US" smtClean="0"/>
              <a:t>12/8/2021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79C80F-356D-4B7D-8312-9B907D0F607E}" type="slidenum">
              <a:rPr lang="en-US" smtClean="0"/>
              <a:t>‹#›</a:t>
            </a:fld>
            <a:endParaRPr lang="en-US"/>
          </a:p>
        </p:txBody>
      </p:sp>
    </p:spTree>
    <p:extLst>
      <p:ext uri="{BB962C8B-B14F-4D97-AF65-F5344CB8AC3E}">
        <p14:creationId xmlns:p14="http://schemas.microsoft.com/office/powerpoint/2010/main" val="124764132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75A68-7E74-4566-8D92-69012557132D}" type="datetimeFigureOut">
              <a:rPr lang="en-US" smtClean="0"/>
              <a:t>12/8/2021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79C80F-356D-4B7D-8312-9B907D0F607E}" type="slidenum">
              <a:rPr lang="en-US" smtClean="0"/>
              <a:t>‹#›</a:t>
            </a:fld>
            <a:endParaRPr lang="en-US"/>
          </a:p>
        </p:txBody>
      </p:sp>
    </p:spTree>
    <p:extLst>
      <p:ext uri="{BB962C8B-B14F-4D97-AF65-F5344CB8AC3E}">
        <p14:creationId xmlns:p14="http://schemas.microsoft.com/office/powerpoint/2010/main" val="40836065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E753C0-66F4-4402-AB6F-1A535D1109C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5BDCE81-453E-449F-8E9E-CD5C407834E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2819DE1-2745-4FA4-AA39-F8B762E6F181}"/>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5025343-1CFE-4CA0-90E5-27A8CC47B23F}" type="datetimeFigureOut">
              <a:rPr lang="en-US"/>
              <a:pPr>
                <a:defRPr/>
              </a:pPr>
              <a:t>12/8/2021</a:t>
            </a:fld>
            <a:endParaRPr lang="en-US"/>
          </a:p>
        </p:txBody>
      </p:sp>
      <p:sp>
        <p:nvSpPr>
          <p:cNvPr id="5" name="Footer Placeholder 4">
            <a:extLst>
              <a:ext uri="{FF2B5EF4-FFF2-40B4-BE49-F238E27FC236}">
                <a16:creationId xmlns:a16="http://schemas.microsoft.com/office/drawing/2014/main" id="{ABEC83D8-7C9F-446D-ACF6-DB1F2C74DB6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0A5E61DC-9618-4B9D-B556-87B47EE4769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CB8A4B2-961F-48FD-9916-40D2AA3DCD07}" type="slidenum">
              <a:rPr lang="en-US" altLang="en-US"/>
              <a:pPr/>
              <a:t>‹#›</a:t>
            </a:fld>
            <a:endParaRPr lang="en-US" altLang="en-US"/>
          </a:p>
        </p:txBody>
      </p:sp>
    </p:spTree>
    <p:extLst>
      <p:ext uri="{BB962C8B-B14F-4D97-AF65-F5344CB8AC3E}">
        <p14:creationId xmlns:p14="http://schemas.microsoft.com/office/powerpoint/2010/main" val="1364144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0716" y="1"/>
            <a:ext cx="9040416"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48A87A34-81AB-432B-8DAE-1953F412C126}" type="datetimeFigureOut">
              <a:rPr lang="en-US" dirty="0"/>
              <a:pPr/>
              <a:t>12/8/2021</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788"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788">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1780388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685800" rtl="0" eaLnBrk="1" latinLnBrk="0" hangingPunct="1">
        <a:lnSpc>
          <a:spcPct val="90000"/>
        </a:lnSpc>
        <a:spcBef>
          <a:spcPct val="0"/>
        </a:spcBef>
        <a:buNone/>
        <a:defRPr sz="2700" kern="1200" cap="all"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SzPct val="125000"/>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SzPct val="125000"/>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SzPct val="125000"/>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SzPct val="125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6pPr>
      <a:lvl7pPr marL="22288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7pPr>
      <a:lvl8pPr marL="25717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8pPr>
      <a:lvl9pPr marL="2914650" indent="-171450" algn="l" defTabSz="685800" rtl="0" eaLnBrk="1" latinLnBrk="0" hangingPunct="1">
        <a:lnSpc>
          <a:spcPct val="120000"/>
        </a:lnSpc>
        <a:spcBef>
          <a:spcPts val="375"/>
        </a:spcBef>
        <a:buSzPct val="125000"/>
        <a:buFont typeface="Arial" panose="020B0604020202020204"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wmf"/><Relationship Id="rId4" Type="http://schemas.openxmlformats.org/officeDocument/2006/relationships/package" Target="../embeddings/Microsoft_Word_Document.docx"/></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1FB23B9-F2D4-43F3-ADBD-97CCCD29DE3B}"/>
              </a:ext>
            </a:extLst>
          </p:cNvPr>
          <p:cNvSpPr>
            <a:spLocks noGrp="1"/>
          </p:cNvSpPr>
          <p:nvPr>
            <p:ph type="ctrTitle"/>
          </p:nvPr>
        </p:nvSpPr>
        <p:spPr/>
        <p:txBody>
          <a:bodyPr/>
          <a:lstStyle/>
          <a:p>
            <a:pPr eaLnBrk="1" hangingPunct="1"/>
            <a:endParaRPr lang="en-US" altLang="en-US"/>
          </a:p>
        </p:txBody>
      </p:sp>
      <p:sp>
        <p:nvSpPr>
          <p:cNvPr id="3" name="Subtitle 2">
            <a:extLst>
              <a:ext uri="{FF2B5EF4-FFF2-40B4-BE49-F238E27FC236}">
                <a16:creationId xmlns:a16="http://schemas.microsoft.com/office/drawing/2014/main" id="{2F66E153-11E9-42F3-9E37-DB9854812645}"/>
              </a:ext>
            </a:extLst>
          </p:cNvPr>
          <p:cNvSpPr>
            <a:spLocks noGrp="1"/>
          </p:cNvSpPr>
          <p:nvPr>
            <p:ph type="subTitle" idx="1"/>
          </p:nvPr>
        </p:nvSpPr>
        <p:spPr/>
        <p:txBody>
          <a:bodyPr rtlCol="0">
            <a:normAutofit/>
          </a:bodyPr>
          <a:lstStyle/>
          <a:p>
            <a:pPr eaLnBrk="1" fontAlgn="auto" hangingPunct="1">
              <a:spcAft>
                <a:spcPts val="0"/>
              </a:spcAft>
              <a:defRPr/>
            </a:pPr>
            <a:endParaRPr lang="en-US"/>
          </a:p>
        </p:txBody>
      </p:sp>
      <p:pic>
        <p:nvPicPr>
          <p:cNvPr id="3076" name="Picture 2" descr="IMA Airborne 7">
            <a:extLst>
              <a:ext uri="{FF2B5EF4-FFF2-40B4-BE49-F238E27FC236}">
                <a16:creationId xmlns:a16="http://schemas.microsoft.com/office/drawing/2014/main" id="{732E368D-00FA-4584-ABD5-F15E8C773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058400" cy="782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7978"/>
            <a:ext cx="2034540" cy="5303202"/>
          </a:xfrm>
        </p:spPr>
        <p:txBody>
          <a:bodyPr/>
          <a:lstStyle/>
          <a:p>
            <a:r>
              <a:rPr lang="en-US" sz="1400" b="1" dirty="0"/>
              <a:t>Pioneered by Bragg</a:t>
            </a:r>
            <a:br>
              <a:rPr lang="en-US" sz="1400" b="1" dirty="0"/>
            </a:br>
            <a:r>
              <a:rPr lang="en-US" sz="1400" b="1" dirty="0"/>
              <a:t>‘jumper’ mid 00s</a:t>
            </a:r>
            <a:br>
              <a:rPr lang="en-US" sz="1400" b="1" dirty="0"/>
            </a:br>
            <a:br>
              <a:rPr lang="en-US" sz="1400" b="1" dirty="0"/>
            </a:br>
            <a:br>
              <a:rPr lang="en-US" sz="1400" b="1" dirty="0"/>
            </a:br>
            <a:r>
              <a:rPr lang="en-US" sz="1400" b="1" dirty="0"/>
              <a:t>75+ ac Working Forests</a:t>
            </a:r>
            <a:br>
              <a:rPr lang="en-US" sz="1400" b="1" dirty="0"/>
            </a:br>
            <a:r>
              <a:rPr lang="en-US" sz="1400" b="1" dirty="0"/>
              <a:t>in Safe Harbor </a:t>
            </a:r>
            <a:br>
              <a:rPr lang="en-US" sz="1400" b="1" dirty="0"/>
            </a:br>
            <a:br>
              <a:rPr lang="en-US" sz="1400" b="1" dirty="0"/>
            </a:br>
            <a:br>
              <a:rPr lang="en-US" sz="1400" b="1" dirty="0"/>
            </a:br>
            <a:r>
              <a:rPr lang="en-US" sz="1400" b="1" dirty="0"/>
              <a:t>Expansion by inserts +</a:t>
            </a:r>
            <a:br>
              <a:rPr lang="en-US" sz="1400" b="1" dirty="0"/>
            </a:br>
            <a:r>
              <a:rPr lang="en-US" sz="1400" b="1" dirty="0"/>
              <a:t>translocation</a:t>
            </a:r>
            <a:br>
              <a:rPr lang="en-US" sz="1400" b="1" dirty="0"/>
            </a:br>
            <a:br>
              <a:rPr lang="en-US" sz="1400" b="1" dirty="0"/>
            </a:br>
            <a:br>
              <a:rPr lang="en-US" sz="1400" b="1" dirty="0"/>
            </a:br>
            <a:r>
              <a:rPr lang="en-US" sz="1400" b="1" dirty="0"/>
              <a:t>Prescribed Burn</a:t>
            </a:r>
            <a:br>
              <a:rPr lang="en-US" sz="1400" b="1" dirty="0"/>
            </a:br>
            <a:r>
              <a:rPr lang="en-US" sz="1400" b="1" dirty="0"/>
              <a:t>Association (PBA)</a:t>
            </a:r>
            <a:br>
              <a:rPr lang="en-US" sz="1400" b="1" dirty="0"/>
            </a:br>
            <a:br>
              <a:rPr lang="en-US" sz="1400" b="1" dirty="0"/>
            </a:br>
            <a:br>
              <a:rPr lang="en-US" sz="1400" b="1" dirty="0"/>
            </a:br>
            <a:r>
              <a:rPr lang="en-US" sz="1400" b="1" dirty="0"/>
              <a:t>Western MOOR</a:t>
            </a:r>
            <a:br>
              <a:rPr lang="en-US" sz="1400" b="1" dirty="0"/>
            </a:br>
            <a:r>
              <a:rPr lang="en-US" sz="1400" b="1" dirty="0" err="1"/>
              <a:t>Sandhills</a:t>
            </a:r>
            <a:r>
              <a:rPr lang="en-US" sz="1400" b="1" dirty="0"/>
              <a:t> East to West</a:t>
            </a:r>
            <a:br>
              <a:rPr lang="en-US" sz="1400" b="1" dirty="0"/>
            </a:br>
            <a:r>
              <a:rPr lang="en-US" sz="1400" b="1" dirty="0"/>
              <a:t>Connection</a:t>
            </a:r>
            <a:br>
              <a:rPr lang="en-US" sz="1400" b="1" dirty="0"/>
            </a:br>
            <a:br>
              <a:rPr lang="en-US" sz="1400" b="1" dirty="0"/>
            </a:br>
            <a:br>
              <a:rPr lang="en-US" sz="1400" b="1" dirty="0"/>
            </a:br>
            <a:r>
              <a:rPr lang="en-US" sz="1400" b="1" dirty="0"/>
              <a:t>MOOR jumper to</a:t>
            </a:r>
            <a:br>
              <a:rPr lang="en-US" sz="1400" b="1" dirty="0"/>
            </a:br>
            <a:r>
              <a:rPr lang="en-US" sz="1400" b="1" dirty="0" err="1"/>
              <a:t>Uwharries</a:t>
            </a:r>
            <a:r>
              <a:rPr lang="en-US" sz="1400" b="1" dirty="0"/>
              <a:t>?</a:t>
            </a:r>
            <a:br>
              <a:rPr lang="en-US" sz="1400" b="1" dirty="0"/>
            </a:br>
            <a:br>
              <a:rPr lang="en-US" sz="1400" b="1" dirty="0"/>
            </a:br>
            <a:br>
              <a:rPr lang="en-US" sz="1400" b="1" dirty="0"/>
            </a:br>
            <a:endParaRPr lang="en-US" sz="1400" b="1" dirty="0"/>
          </a:p>
        </p:txBody>
      </p:sp>
      <p:graphicFrame>
        <p:nvGraphicFramePr>
          <p:cNvPr id="5" name="Object 4"/>
          <p:cNvGraphicFramePr>
            <a:graphicFrameLocks noChangeAspect="1"/>
          </p:cNvGraphicFramePr>
          <p:nvPr>
            <p:extLst>
              <p:ext uri="{D42A27DB-BD31-4B8C-83A1-F6EECF244321}">
                <p14:modId xmlns:p14="http://schemas.microsoft.com/office/powerpoint/2010/main" val="4164181252"/>
              </p:ext>
            </p:extLst>
          </p:nvPr>
        </p:nvGraphicFramePr>
        <p:xfrm>
          <a:off x="1980976" y="99060"/>
          <a:ext cx="7277324" cy="5623560"/>
        </p:xfrm>
        <a:graphic>
          <a:graphicData uri="http://schemas.openxmlformats.org/presentationml/2006/ole">
            <mc:AlternateContent xmlns:mc="http://schemas.openxmlformats.org/markup-compatibility/2006">
              <mc:Choice xmlns:v="urn:schemas-microsoft-com:vml" Requires="v">
                <p:oleObj spid="_x0000_s6173" name="Acrobat Document" r:id="rId4" imgW="6034897" imgH="4663344" progId="Acrobat.Document.DC">
                  <p:embed/>
                </p:oleObj>
              </mc:Choice>
              <mc:Fallback>
                <p:oleObj name="Acrobat Document" r:id="rId4" imgW="6034897" imgH="4663344" progId="Acrobat.Document.DC">
                  <p:embed/>
                  <p:pic>
                    <p:nvPicPr>
                      <p:cNvPr id="0" name=""/>
                      <p:cNvPicPr/>
                      <p:nvPr/>
                    </p:nvPicPr>
                    <p:blipFill>
                      <a:blip r:embed="rId5"/>
                      <a:stretch>
                        <a:fillRect/>
                      </a:stretch>
                    </p:blipFill>
                    <p:spPr>
                      <a:xfrm>
                        <a:off x="1980976" y="99060"/>
                        <a:ext cx="7277324" cy="5623560"/>
                      </a:xfrm>
                      <a:prstGeom prst="rect">
                        <a:avLst/>
                      </a:prstGeom>
                    </p:spPr>
                  </p:pic>
                </p:oleObj>
              </mc:Fallback>
            </mc:AlternateContent>
          </a:graphicData>
        </a:graphic>
      </p:graphicFrame>
    </p:spTree>
    <p:extLst>
      <p:ext uri="{BB962C8B-B14F-4D97-AF65-F5344CB8AC3E}">
        <p14:creationId xmlns:p14="http://schemas.microsoft.com/office/powerpoint/2010/main" val="298049172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68898"/>
            <a:ext cx="8229600" cy="1143000"/>
          </a:xfrm>
        </p:spPr>
        <p:txBody>
          <a:bodyPr/>
          <a:lstStyle/>
          <a:p>
            <a:r>
              <a:rPr lang="en-US" sz="3200" dirty="0"/>
              <a:t>Future Work &amp; Challenges</a:t>
            </a:r>
          </a:p>
        </p:txBody>
      </p:sp>
      <p:sp>
        <p:nvSpPr>
          <p:cNvPr id="3" name="Content Placeholder 2"/>
          <p:cNvSpPr>
            <a:spLocks noGrp="1"/>
          </p:cNvSpPr>
          <p:nvPr>
            <p:ph idx="1"/>
          </p:nvPr>
        </p:nvSpPr>
        <p:spPr>
          <a:xfrm>
            <a:off x="304800" y="1074420"/>
            <a:ext cx="8526780" cy="5051743"/>
          </a:xfrm>
        </p:spPr>
        <p:txBody>
          <a:bodyPr/>
          <a:lstStyle/>
          <a:p>
            <a:r>
              <a:rPr lang="en-US" sz="2000" dirty="0"/>
              <a:t>Promote RCW recovery actions on private lands via outreach</a:t>
            </a:r>
          </a:p>
          <a:p>
            <a:pPr marL="457200" lvl="1" indent="0">
              <a:lnSpc>
                <a:spcPct val="150000"/>
              </a:lnSpc>
              <a:buNone/>
            </a:pPr>
            <a:r>
              <a:rPr lang="en-US" sz="1600" dirty="0"/>
              <a:t>* routinely engage Safe Harbor participants through monitoring</a:t>
            </a:r>
          </a:p>
          <a:p>
            <a:pPr>
              <a:lnSpc>
                <a:spcPct val="150000"/>
              </a:lnSpc>
            </a:pPr>
            <a:r>
              <a:rPr lang="en-US" sz="2000" dirty="0"/>
              <a:t>Combine efforts w/ Prescribed Burn Association and Partners</a:t>
            </a:r>
          </a:p>
          <a:p>
            <a:pPr marL="0" lvl="1" indent="0">
              <a:buNone/>
            </a:pPr>
            <a:r>
              <a:rPr lang="en-US" sz="1600" dirty="0"/>
              <a:t>         * forest stewardship and management provide new areas for RCW recruitment</a:t>
            </a:r>
          </a:p>
          <a:p>
            <a:pPr marL="0" lvl="1" indent="0">
              <a:buNone/>
            </a:pPr>
            <a:endParaRPr lang="en-US" sz="1600" dirty="0"/>
          </a:p>
          <a:p>
            <a:pPr lvl="0"/>
            <a:r>
              <a:rPr lang="en-US" sz="2000" dirty="0"/>
              <a:t>Supplement artificial cavities into foreseeable future within private lands clusters, </a:t>
            </a:r>
            <a:r>
              <a:rPr lang="en-US" sz="1800" dirty="0"/>
              <a:t>esp. where fire not feasible</a:t>
            </a:r>
          </a:p>
          <a:p>
            <a:pPr lvl="0"/>
            <a:endParaRPr lang="en-US" sz="2000" dirty="0"/>
          </a:p>
          <a:p>
            <a:pPr marL="0" lvl="0" indent="0">
              <a:buNone/>
            </a:pPr>
            <a:r>
              <a:rPr lang="en-US" sz="2000" dirty="0"/>
              <a:t>            </a:t>
            </a:r>
            <a:r>
              <a:rPr lang="en-US" sz="2400" b="1" dirty="0"/>
              <a:t>?</a:t>
            </a:r>
          </a:p>
          <a:p>
            <a:pPr lvl="0"/>
            <a:r>
              <a:rPr lang="en-US" sz="2000" dirty="0" err="1"/>
              <a:t>Downlisting</a:t>
            </a:r>
            <a:r>
              <a:rPr lang="en-US" sz="2000" dirty="0"/>
              <a:t> + 4D rule</a:t>
            </a:r>
          </a:p>
          <a:p>
            <a:pPr lvl="0"/>
            <a:r>
              <a:rPr lang="en-US" sz="2000" dirty="0"/>
              <a:t>Avian Keratin Disorder (AKD) </a:t>
            </a:r>
          </a:p>
          <a:p>
            <a:pPr lvl="0"/>
            <a:r>
              <a:rPr lang="en-US" sz="2000" dirty="0">
                <a:latin typeface="Arial"/>
                <a:cs typeface="Arial"/>
              </a:rPr>
              <a:t>↑ </a:t>
            </a:r>
            <a:r>
              <a:rPr lang="en-US" sz="2000" dirty="0" err="1"/>
              <a:t>Sandhills</a:t>
            </a:r>
            <a:r>
              <a:rPr lang="en-US" sz="2000" dirty="0"/>
              <a:t> development</a:t>
            </a:r>
          </a:p>
        </p:txBody>
      </p:sp>
    </p:spTree>
    <p:extLst>
      <p:ext uri="{BB962C8B-B14F-4D97-AF65-F5344CB8AC3E}">
        <p14:creationId xmlns:p14="http://schemas.microsoft.com/office/powerpoint/2010/main" val="321829654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86992-17DD-4EC8-A021-57C58BB3B556}"/>
              </a:ext>
            </a:extLst>
          </p:cNvPr>
          <p:cNvSpPr>
            <a:spLocks noGrp="1"/>
          </p:cNvSpPr>
          <p:nvPr>
            <p:ph type="title"/>
          </p:nvPr>
        </p:nvSpPr>
        <p:spPr>
          <a:xfrm>
            <a:off x="2433400" y="1028472"/>
            <a:ext cx="6324838" cy="1357541"/>
          </a:xfrm>
        </p:spPr>
        <p:txBody>
          <a:bodyPr>
            <a:normAutofit fontScale="90000"/>
          </a:bodyPr>
          <a:lstStyle/>
          <a:p>
            <a:r>
              <a:rPr lang="en-US" dirty="0"/>
              <a:t>Additional points of consideration/discussion regarding the future of </a:t>
            </a:r>
            <a:r>
              <a:rPr lang="en-US" dirty="0" err="1"/>
              <a:t>rcw</a:t>
            </a:r>
            <a:r>
              <a:rPr lang="en-US" dirty="0"/>
              <a:t> in the Sandhills</a:t>
            </a:r>
          </a:p>
        </p:txBody>
      </p:sp>
      <p:sp>
        <p:nvSpPr>
          <p:cNvPr id="3" name="Content Placeholder 2">
            <a:extLst>
              <a:ext uri="{FF2B5EF4-FFF2-40B4-BE49-F238E27FC236}">
                <a16:creationId xmlns:a16="http://schemas.microsoft.com/office/drawing/2014/main" id="{CA776EC5-8070-42B1-80D8-E6E52FD8C4D7}"/>
              </a:ext>
            </a:extLst>
          </p:cNvPr>
          <p:cNvSpPr>
            <a:spLocks noGrp="1"/>
          </p:cNvSpPr>
          <p:nvPr>
            <p:ph idx="1"/>
          </p:nvPr>
        </p:nvSpPr>
        <p:spPr>
          <a:xfrm>
            <a:off x="2433400" y="2308620"/>
            <a:ext cx="6203394" cy="3420667"/>
          </a:xfrm>
        </p:spPr>
        <p:txBody>
          <a:bodyPr>
            <a:normAutofit lnSpcReduction="10000"/>
          </a:bodyPr>
          <a:lstStyle/>
          <a:p>
            <a:r>
              <a:rPr lang="en-US" dirty="0"/>
              <a:t> How should management goals and techniques change when RCWs reach (or exceed) carrying capacity?</a:t>
            </a:r>
          </a:p>
          <a:p>
            <a:r>
              <a:rPr lang="en-US" dirty="0"/>
              <a:t> Where are the opportunities for inter-landscape connectivity?</a:t>
            </a:r>
          </a:p>
          <a:p>
            <a:pPr lvl="1"/>
            <a:r>
              <a:rPr lang="en-US" dirty="0"/>
              <a:t>SC Sandhills</a:t>
            </a:r>
          </a:p>
          <a:p>
            <a:pPr lvl="1"/>
            <a:r>
              <a:rPr lang="en-US" dirty="0"/>
              <a:t>Bladen Lakes</a:t>
            </a:r>
          </a:p>
          <a:p>
            <a:pPr lvl="1"/>
            <a:r>
              <a:rPr lang="en-US" dirty="0"/>
              <a:t>Uwharries</a:t>
            </a:r>
          </a:p>
          <a:p>
            <a:r>
              <a:rPr lang="en-US" dirty="0"/>
              <a:t> Impact of future tank ranges and other land clearing activities on Fort Bragg?</a:t>
            </a:r>
          </a:p>
          <a:p>
            <a:r>
              <a:rPr lang="en-US" dirty="0"/>
              <a:t> Future of USFWS staff presence in the Sandhills?  How might this affect both proactive and reactive work by key partner?</a:t>
            </a:r>
          </a:p>
        </p:txBody>
      </p:sp>
      <p:pic>
        <p:nvPicPr>
          <p:cNvPr id="5" name="Picture 4" descr="A bird standing on a tree&#10;&#10;Description automatically generated with medium confidence">
            <a:extLst>
              <a:ext uri="{FF2B5EF4-FFF2-40B4-BE49-F238E27FC236}">
                <a16:creationId xmlns:a16="http://schemas.microsoft.com/office/drawing/2014/main" id="{0B0975EA-F388-4333-A844-F1F011704707}"/>
              </a:ext>
            </a:extLst>
          </p:cNvPr>
          <p:cNvPicPr>
            <a:picLocks noChangeAspect="1"/>
          </p:cNvPicPr>
          <p:nvPr/>
        </p:nvPicPr>
        <p:blipFill>
          <a:blip r:embed="rId2"/>
          <a:stretch>
            <a:fillRect/>
          </a:stretch>
        </p:blipFill>
        <p:spPr>
          <a:xfrm>
            <a:off x="0" y="857250"/>
            <a:ext cx="2320290" cy="5143500"/>
          </a:xfrm>
          <a:prstGeom prst="rect">
            <a:avLst/>
          </a:prstGeom>
        </p:spPr>
      </p:pic>
      <p:sp>
        <p:nvSpPr>
          <p:cNvPr id="6" name="TextBox 5">
            <a:extLst>
              <a:ext uri="{FF2B5EF4-FFF2-40B4-BE49-F238E27FC236}">
                <a16:creationId xmlns:a16="http://schemas.microsoft.com/office/drawing/2014/main" id="{7E0E3590-28F9-4069-9150-2C1B299361CB}"/>
              </a:ext>
            </a:extLst>
          </p:cNvPr>
          <p:cNvSpPr txBox="1"/>
          <p:nvPr/>
        </p:nvSpPr>
        <p:spPr>
          <a:xfrm>
            <a:off x="778669" y="5590787"/>
            <a:ext cx="1438279" cy="300082"/>
          </a:xfrm>
          <a:prstGeom prst="rect">
            <a:avLst/>
          </a:prstGeom>
          <a:noFill/>
        </p:spPr>
        <p:txBody>
          <a:bodyPr wrap="none" rtlCol="0">
            <a:spAutoFit/>
          </a:bodyPr>
          <a:lstStyle/>
          <a:p>
            <a:pPr defTabSz="342900"/>
            <a:r>
              <a:rPr lang="en-US" sz="1350" b="1" dirty="0">
                <a:solidFill>
                  <a:prstClr val="white"/>
                </a:solidFill>
                <a:effectLst>
                  <a:outerShdw blurRad="38100" dist="38100" dir="2700000" algn="tl">
                    <a:srgbClr val="000000">
                      <a:alpha val="43137"/>
                    </a:srgbClr>
                  </a:outerShdw>
                </a:effectLst>
                <a:latin typeface="Tw Cen MT" panose="020B0602020104020603"/>
              </a:rPr>
              <a:t>Photo Brady Beck</a:t>
            </a:r>
          </a:p>
        </p:txBody>
      </p:sp>
    </p:spTree>
    <p:extLst>
      <p:ext uri="{BB962C8B-B14F-4D97-AF65-F5344CB8AC3E}">
        <p14:creationId xmlns:p14="http://schemas.microsoft.com/office/powerpoint/2010/main" val="1392900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Chart 4">
            <a:extLst>
              <a:ext uri="{FF2B5EF4-FFF2-40B4-BE49-F238E27FC236}">
                <a16:creationId xmlns:a16="http://schemas.microsoft.com/office/drawing/2014/main" id="{2115E0D8-55A5-45C2-A4F3-D7711121F7AC}"/>
              </a:ext>
            </a:extLst>
          </p:cNvPr>
          <p:cNvGraphicFramePr>
            <a:graphicFrameLocks/>
          </p:cNvGraphicFramePr>
          <p:nvPr/>
        </p:nvGraphicFramePr>
        <p:xfrm>
          <a:off x="330200" y="101600"/>
          <a:ext cx="8559800" cy="6273800"/>
        </p:xfrm>
        <a:graphic>
          <a:graphicData uri="http://schemas.openxmlformats.org/presentationml/2006/ole">
            <mc:AlternateContent xmlns:mc="http://schemas.openxmlformats.org/markup-compatibility/2006">
              <mc:Choice xmlns:v="urn:schemas-microsoft-com:vml" Requires="v">
                <p:oleObj spid="_x0000_s3110" name="Chart" r:id="rId4" imgW="8565622" imgH="6279424" progId="Excel.Chart.8">
                  <p:embed/>
                </p:oleObj>
              </mc:Choice>
              <mc:Fallback>
                <p:oleObj name="Chart" r:id="rId4" imgW="8565622" imgH="6279424" progId="Excel.Chart.8">
                  <p:embed/>
                  <p:pic>
                    <p:nvPicPr>
                      <p:cNvPr id="4098" name="Chart 4">
                        <a:extLst>
                          <a:ext uri="{FF2B5EF4-FFF2-40B4-BE49-F238E27FC236}">
                            <a16:creationId xmlns:a16="http://schemas.microsoft.com/office/drawing/2014/main" id="{2115E0D8-55A5-45C2-A4F3-D7711121F7A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200" y="101600"/>
                        <a:ext cx="85598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30210B97-0E46-4C6C-A480-74769289997B}"/>
              </a:ext>
            </a:extLst>
          </p:cNvPr>
          <p:cNvSpPr>
            <a:spLocks noGrp="1"/>
          </p:cNvSpPr>
          <p:nvPr>
            <p:ph type="title"/>
          </p:nvPr>
        </p:nvSpPr>
        <p:spPr/>
        <p:txBody>
          <a:bodyPr/>
          <a:lstStyle/>
          <a:p>
            <a:r>
              <a:rPr lang="en-US" altLang="en-US"/>
              <a:t>Ft Bragg: Moving Forward</a:t>
            </a:r>
          </a:p>
        </p:txBody>
      </p:sp>
      <p:sp>
        <p:nvSpPr>
          <p:cNvPr id="6147" name="Content Placeholder 2">
            <a:extLst>
              <a:ext uri="{FF2B5EF4-FFF2-40B4-BE49-F238E27FC236}">
                <a16:creationId xmlns:a16="http://schemas.microsoft.com/office/drawing/2014/main" id="{8133B586-6500-4D2E-9FD7-192AAF2A864D}"/>
              </a:ext>
            </a:extLst>
          </p:cNvPr>
          <p:cNvSpPr>
            <a:spLocks noGrp="1"/>
          </p:cNvSpPr>
          <p:nvPr>
            <p:ph idx="1"/>
          </p:nvPr>
        </p:nvSpPr>
        <p:spPr/>
        <p:txBody>
          <a:bodyPr/>
          <a:lstStyle/>
          <a:p>
            <a:pPr>
              <a:defRPr/>
            </a:pPr>
            <a:r>
              <a:rPr lang="en-US" altLang="en-US" sz="2800" dirty="0"/>
              <a:t>Manage landscape with 1-3 year fire rotation</a:t>
            </a:r>
          </a:p>
          <a:p>
            <a:pPr>
              <a:defRPr/>
            </a:pPr>
            <a:r>
              <a:rPr lang="en-US" altLang="en-US" sz="2800" dirty="0"/>
              <a:t>Maintain 4 suitable cavities at all RCW managed </a:t>
            </a:r>
          </a:p>
          <a:p>
            <a:pPr marL="0" indent="0">
              <a:buFont typeface="Arial" panose="020B0604020202020204" pitchFamily="34" charset="0"/>
              <a:buNone/>
              <a:defRPr/>
            </a:pPr>
            <a:r>
              <a:rPr lang="en-US" altLang="en-US" sz="2800" dirty="0"/>
              <a:t>clusters</a:t>
            </a:r>
          </a:p>
          <a:p>
            <a:pPr>
              <a:defRPr/>
            </a:pPr>
            <a:r>
              <a:rPr lang="en-US" altLang="en-US" sz="2800" dirty="0"/>
              <a:t>Continue with the current level of monitoring;</a:t>
            </a:r>
          </a:p>
          <a:p>
            <a:pPr lvl="1">
              <a:defRPr/>
            </a:pPr>
            <a:r>
              <a:rPr lang="en-US" altLang="en-US" sz="2400" dirty="0"/>
              <a:t>100 % on Western FB (where 2 large ranges are scheduled to be build prior to 2025), within fragile “Greenbelt” corridor, and Camp Mackall</a:t>
            </a:r>
          </a:p>
          <a:p>
            <a:pPr lvl="1">
              <a:defRPr/>
            </a:pPr>
            <a:r>
              <a:rPr lang="en-US" altLang="en-US" sz="2400" dirty="0"/>
              <a:t>33% of the remainder of FB, using a sample across entire FB to verify productivity estimates</a:t>
            </a:r>
            <a:endParaRPr lang="en-US" altLang="en-US" sz="2400" dirty="0">
              <a:solidFill>
                <a:srgbClr val="FF0000"/>
              </a:solidFill>
            </a:endParaRPr>
          </a:p>
          <a:p>
            <a:pPr marL="457200" lvl="1" indent="0">
              <a:buFont typeface="Arial" panose="020B0604020202020204" pitchFamily="34" charset="0"/>
              <a:buNone/>
              <a:defRPr/>
            </a:pPr>
            <a:endParaRPr lang="en-US" altLang="en-US" dirty="0">
              <a:solidFill>
                <a:srgbClr val="FF0000"/>
              </a:solidFill>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A31C019E-6B5F-4E7C-92FC-DA1270BBC1A0}"/>
              </a:ext>
            </a:extLst>
          </p:cNvPr>
          <p:cNvSpPr>
            <a:spLocks noGrp="1"/>
          </p:cNvSpPr>
          <p:nvPr>
            <p:ph type="title"/>
          </p:nvPr>
        </p:nvSpPr>
        <p:spPr/>
        <p:txBody>
          <a:bodyPr/>
          <a:lstStyle/>
          <a:p>
            <a:r>
              <a:rPr lang="en-US" altLang="en-US"/>
              <a:t>Future consideration:</a:t>
            </a:r>
          </a:p>
        </p:txBody>
      </p:sp>
      <p:sp>
        <p:nvSpPr>
          <p:cNvPr id="6147" name="Content Placeholder 2">
            <a:extLst>
              <a:ext uri="{FF2B5EF4-FFF2-40B4-BE49-F238E27FC236}">
                <a16:creationId xmlns:a16="http://schemas.microsoft.com/office/drawing/2014/main" id="{E4C8AA6A-3AB0-472B-B4E1-8CB94AC57BAF}"/>
              </a:ext>
            </a:extLst>
          </p:cNvPr>
          <p:cNvSpPr>
            <a:spLocks noGrp="1"/>
          </p:cNvSpPr>
          <p:nvPr>
            <p:ph idx="1"/>
          </p:nvPr>
        </p:nvSpPr>
        <p:spPr>
          <a:xfrm>
            <a:off x="423863" y="1828800"/>
            <a:ext cx="8229600" cy="3535363"/>
          </a:xfrm>
        </p:spPr>
        <p:txBody>
          <a:bodyPr/>
          <a:lstStyle/>
          <a:p>
            <a:pPr marL="0" indent="0">
              <a:buFont typeface="Arial" panose="020B0604020202020204" pitchFamily="34" charset="0"/>
              <a:buNone/>
            </a:pPr>
            <a:r>
              <a:rPr lang="en-US" altLang="en-US"/>
              <a:t>If the RCW is removed from the Endangered status, how long will we be able to continue to fund Endangered species contracts (monitoring efforts, tree cavity surveys, fire prep around trees, etc.)</a:t>
            </a:r>
          </a:p>
          <a:p>
            <a:pPr marL="0" indent="0">
              <a:buFont typeface="Arial" panose="020B0604020202020204" pitchFamily="34" charset="0"/>
              <a:buNone/>
            </a:pPr>
            <a:endParaRPr lang="en-US" altLang="en-US"/>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3BAA43CA-4485-4360-B28A-CADA603F2200}"/>
              </a:ext>
            </a:extLst>
          </p:cNvPr>
          <p:cNvGraphicFramePr>
            <a:graphicFrameLocks noChangeAspect="1"/>
          </p:cNvGraphicFramePr>
          <p:nvPr>
            <p:extLst>
              <p:ext uri="{D42A27DB-BD31-4B8C-83A1-F6EECF244321}">
                <p14:modId xmlns:p14="http://schemas.microsoft.com/office/powerpoint/2010/main" val="1467341365"/>
              </p:ext>
            </p:extLst>
          </p:nvPr>
        </p:nvGraphicFramePr>
        <p:xfrm>
          <a:off x="93663" y="87313"/>
          <a:ext cx="10017125" cy="7550150"/>
        </p:xfrm>
        <a:graphic>
          <a:graphicData uri="http://schemas.openxmlformats.org/presentationml/2006/ole">
            <mc:AlternateContent xmlns:mc="http://schemas.openxmlformats.org/markup-compatibility/2006">
              <mc:Choice xmlns:v="urn:schemas-microsoft-com:vml" Requires="v">
                <p:oleObj spid="_x0000_s2110" name="Document" r:id="rId4" imgW="9144000" imgH="6902280" progId="Word.Document.12">
                  <p:embed/>
                </p:oleObj>
              </mc:Choice>
              <mc:Fallback>
                <p:oleObj name="Document" r:id="rId4" imgW="9144000" imgH="6902280" progId="Word.Document.12">
                  <p:embed/>
                  <p:pic>
                    <p:nvPicPr>
                      <p:cNvPr id="0" name=""/>
                      <p:cNvPicPr/>
                      <p:nvPr/>
                    </p:nvPicPr>
                    <p:blipFill>
                      <a:blip r:embed="rId5"/>
                      <a:stretch>
                        <a:fillRect/>
                      </a:stretch>
                    </p:blipFill>
                    <p:spPr>
                      <a:xfrm>
                        <a:off x="93663" y="87313"/>
                        <a:ext cx="10017125" cy="7550150"/>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B41F4C4D-8BE2-4C87-9136-AA719EDBD8AB}"/>
              </a:ext>
            </a:extLst>
          </p:cNvPr>
          <p:cNvSpPr/>
          <p:nvPr/>
        </p:nvSpPr>
        <p:spPr>
          <a:xfrm>
            <a:off x="5057192" y="1026367"/>
            <a:ext cx="354563" cy="2052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627310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5BD0-3CCC-4774-97B5-D4AFB65657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7213937-249D-4E88-85AC-F2A864D864CB}"/>
              </a:ext>
            </a:extLst>
          </p:cNvPr>
          <p:cNvSpPr>
            <a:spLocks noGrp="1"/>
          </p:cNvSpPr>
          <p:nvPr>
            <p:ph type="subTitle" idx="1"/>
          </p:nvPr>
        </p:nvSpPr>
        <p:spPr/>
        <p:txBody>
          <a:bodyPr/>
          <a:lstStyle/>
          <a:p>
            <a:endParaRPr lang="en-US"/>
          </a:p>
        </p:txBody>
      </p:sp>
      <p:pic>
        <p:nvPicPr>
          <p:cNvPr id="7" name="Picture 6" descr="Map&#10;&#10;Description automatically generated">
            <a:extLst>
              <a:ext uri="{FF2B5EF4-FFF2-40B4-BE49-F238E27FC236}">
                <a16:creationId xmlns:a16="http://schemas.microsoft.com/office/drawing/2014/main" id="{572FCACB-393F-412A-AF17-B86A31971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8" name="Picture 7">
            <a:extLst>
              <a:ext uri="{FF2B5EF4-FFF2-40B4-BE49-F238E27FC236}">
                <a16:creationId xmlns:a16="http://schemas.microsoft.com/office/drawing/2014/main" id="{08495D1C-6C8E-49F5-8EFC-E9C07DE4C8B0}"/>
              </a:ext>
            </a:extLst>
          </p:cNvPr>
          <p:cNvPicPr>
            <a:picLocks noChangeAspect="1"/>
          </p:cNvPicPr>
          <p:nvPr/>
        </p:nvPicPr>
        <p:blipFill rotWithShape="1">
          <a:blip r:embed="rId4"/>
          <a:srcRect l="1101" t="21030" r="78257" b="59908"/>
          <a:stretch/>
        </p:blipFill>
        <p:spPr>
          <a:xfrm>
            <a:off x="5979064" y="385893"/>
            <a:ext cx="2745487" cy="1426127"/>
          </a:xfrm>
          <a:prstGeom prst="rect">
            <a:avLst/>
          </a:prstGeom>
        </p:spPr>
      </p:pic>
      <p:sp>
        <p:nvSpPr>
          <p:cNvPr id="9" name="Arrow: Down 8">
            <a:extLst>
              <a:ext uri="{FF2B5EF4-FFF2-40B4-BE49-F238E27FC236}">
                <a16:creationId xmlns:a16="http://schemas.microsoft.com/office/drawing/2014/main" id="{8F721580-DE1C-4363-8B0B-521346E32EF2}"/>
              </a:ext>
            </a:extLst>
          </p:cNvPr>
          <p:cNvSpPr/>
          <p:nvPr/>
        </p:nvSpPr>
        <p:spPr>
          <a:xfrm rot="10800000">
            <a:off x="7524925" y="1812020"/>
            <a:ext cx="176169" cy="385894"/>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6229562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5BC2E650-FCFE-4880-83C3-0D7E81416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6" name="Picture 5">
            <a:extLst>
              <a:ext uri="{FF2B5EF4-FFF2-40B4-BE49-F238E27FC236}">
                <a16:creationId xmlns:a16="http://schemas.microsoft.com/office/drawing/2014/main" id="{03C510FC-CB08-4193-83F5-612B1E21F3B7}"/>
              </a:ext>
            </a:extLst>
          </p:cNvPr>
          <p:cNvPicPr>
            <a:picLocks noChangeAspect="1"/>
          </p:cNvPicPr>
          <p:nvPr/>
        </p:nvPicPr>
        <p:blipFill rotWithShape="1">
          <a:blip r:embed="rId4"/>
          <a:srcRect l="1101" t="21030" r="78257" b="59908"/>
          <a:stretch/>
        </p:blipFill>
        <p:spPr>
          <a:xfrm>
            <a:off x="5979064" y="385893"/>
            <a:ext cx="2745487" cy="1426127"/>
          </a:xfrm>
          <a:prstGeom prst="rect">
            <a:avLst/>
          </a:prstGeom>
        </p:spPr>
      </p:pic>
      <p:sp>
        <p:nvSpPr>
          <p:cNvPr id="7" name="Arrow: Down 6">
            <a:extLst>
              <a:ext uri="{FF2B5EF4-FFF2-40B4-BE49-F238E27FC236}">
                <a16:creationId xmlns:a16="http://schemas.microsoft.com/office/drawing/2014/main" id="{71ECEC87-4642-4DAA-A26B-26419D929903}"/>
              </a:ext>
            </a:extLst>
          </p:cNvPr>
          <p:cNvSpPr/>
          <p:nvPr/>
        </p:nvSpPr>
        <p:spPr>
          <a:xfrm rot="10800000">
            <a:off x="7952763" y="1812020"/>
            <a:ext cx="176169" cy="385894"/>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3180280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F6AA3E4A-60B9-4279-85ED-0A72401E91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7" name="Picture 6">
            <a:extLst>
              <a:ext uri="{FF2B5EF4-FFF2-40B4-BE49-F238E27FC236}">
                <a16:creationId xmlns:a16="http://schemas.microsoft.com/office/drawing/2014/main" id="{3225A887-CC2E-4BE7-9E69-E44BADAA310A}"/>
              </a:ext>
            </a:extLst>
          </p:cNvPr>
          <p:cNvPicPr>
            <a:picLocks noChangeAspect="1"/>
          </p:cNvPicPr>
          <p:nvPr/>
        </p:nvPicPr>
        <p:blipFill rotWithShape="1">
          <a:blip r:embed="rId4"/>
          <a:srcRect l="1101" t="21030" r="78257" b="59908"/>
          <a:stretch/>
        </p:blipFill>
        <p:spPr>
          <a:xfrm>
            <a:off x="5979064" y="385893"/>
            <a:ext cx="2745487" cy="1426127"/>
          </a:xfrm>
          <a:prstGeom prst="rect">
            <a:avLst/>
          </a:prstGeom>
        </p:spPr>
      </p:pic>
      <p:sp>
        <p:nvSpPr>
          <p:cNvPr id="8" name="Arrow: Down 7">
            <a:extLst>
              <a:ext uri="{FF2B5EF4-FFF2-40B4-BE49-F238E27FC236}">
                <a16:creationId xmlns:a16="http://schemas.microsoft.com/office/drawing/2014/main" id="{CE77793F-221B-49C5-B652-5DBD1AB13DCB}"/>
              </a:ext>
            </a:extLst>
          </p:cNvPr>
          <p:cNvSpPr/>
          <p:nvPr/>
        </p:nvSpPr>
        <p:spPr>
          <a:xfrm rot="10800000">
            <a:off x="8388991" y="1812020"/>
            <a:ext cx="176169" cy="385894"/>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1880971"/>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194" y="895351"/>
            <a:ext cx="6210586" cy="1143000"/>
          </a:xfrm>
        </p:spPr>
        <p:txBody>
          <a:bodyPr/>
          <a:lstStyle/>
          <a:p>
            <a:pPr lvl="2">
              <a:lnSpc>
                <a:spcPct val="150000"/>
              </a:lnSpc>
            </a:pPr>
            <a:r>
              <a:rPr lang="en-US" sz="2400" b="1" u="sng" dirty="0"/>
              <a:t>Private Lands RCW Recovery : </a:t>
            </a:r>
            <a:br>
              <a:rPr lang="en-US" sz="2400" b="1" u="sng" dirty="0"/>
            </a:br>
            <a:r>
              <a:rPr lang="en-US" sz="2400" b="1" u="sng" dirty="0"/>
              <a:t>SOPI/MOOR Significant Support Population</a:t>
            </a:r>
            <a:br>
              <a:rPr lang="en-US" sz="2400" b="1" u="sng" dirty="0"/>
            </a:br>
            <a:r>
              <a:rPr lang="en-US" sz="2400" b="1" dirty="0"/>
              <a:t>	 * </a:t>
            </a:r>
            <a:r>
              <a:rPr lang="en-US" sz="2000" b="1" dirty="0"/>
              <a:t>Southern Pines – Pinehurst (SOPI)</a:t>
            </a:r>
            <a:br>
              <a:rPr lang="en-US" sz="2000" b="1" dirty="0"/>
            </a:br>
            <a:r>
              <a:rPr lang="en-US" sz="2000" b="1" dirty="0"/>
              <a:t>	* Greater Moore  County (MOOR)</a:t>
            </a:r>
            <a:br>
              <a:rPr lang="en-US" sz="2000" b="1" dirty="0"/>
            </a:br>
            <a:r>
              <a:rPr lang="en-US" sz="2000" b="1" dirty="0"/>
              <a:t>	</a:t>
            </a:r>
            <a:endParaRPr lang="en-US" sz="2000" dirty="0"/>
          </a:p>
        </p:txBody>
      </p:sp>
      <p:pic>
        <p:nvPicPr>
          <p:cNvPr id="4098" name="Picture 2" descr="\\Wdmyclouddl2100\9914\RCW photos\RCWO photos\5Y-M at SOPI 57 - recap 27 AUG 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250" y="304801"/>
            <a:ext cx="1845644" cy="208026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060" y="2545081"/>
            <a:ext cx="8641080" cy="2369880"/>
          </a:xfrm>
          <a:prstGeom prst="rect">
            <a:avLst/>
          </a:prstGeom>
          <a:noFill/>
        </p:spPr>
        <p:txBody>
          <a:bodyPr wrap="square" rtlCol="0">
            <a:spAutoFit/>
          </a:bodyPr>
          <a:lstStyle/>
          <a:p>
            <a:r>
              <a:rPr lang="en-US" b="1" dirty="0"/>
              <a:t>      ~ </a:t>
            </a:r>
            <a:r>
              <a:rPr lang="en-US" sz="2000" b="1" dirty="0"/>
              <a:t>40 </a:t>
            </a:r>
            <a:r>
              <a:rPr lang="en-US" sz="2000" dirty="0"/>
              <a:t>SOPI RCW groups maintained since 2000</a:t>
            </a:r>
          </a:p>
          <a:p>
            <a:r>
              <a:rPr lang="en-US" dirty="0"/>
              <a:t> 	</a:t>
            </a:r>
            <a:r>
              <a:rPr lang="en-US" u="sng" dirty="0"/>
              <a:t>Territories /clusters challenged by</a:t>
            </a:r>
            <a:r>
              <a:rPr lang="en-US" dirty="0"/>
              <a:t>:</a:t>
            </a:r>
            <a:endParaRPr lang="en-US" sz="1600" dirty="0"/>
          </a:p>
          <a:p>
            <a:pPr marL="1657350" lvl="3" indent="-285750">
              <a:buFont typeface="Arial" panose="020B0604020202020204" pitchFamily="34" charset="0"/>
              <a:buChar char="•"/>
            </a:pPr>
            <a:r>
              <a:rPr lang="en-US" dirty="0"/>
              <a:t>Poor recruitment to replace breeders </a:t>
            </a:r>
          </a:p>
          <a:p>
            <a:pPr marL="1657350" lvl="3" indent="-285750">
              <a:buFont typeface="Arial" panose="020B0604020202020204" pitchFamily="34" charset="0"/>
              <a:buChar char="•"/>
            </a:pPr>
            <a:r>
              <a:rPr lang="en-US" dirty="0"/>
              <a:t>Nesting habitat needs continual management (artificial </a:t>
            </a:r>
            <a:r>
              <a:rPr lang="en-US" dirty="0" err="1"/>
              <a:t>cavs</a:t>
            </a:r>
            <a:r>
              <a:rPr lang="en-US" dirty="0"/>
              <a:t>, restrictors)</a:t>
            </a:r>
          </a:p>
          <a:p>
            <a:pPr marL="1657350" lvl="3" indent="-285750">
              <a:buFont typeface="Arial" panose="020B0604020202020204" pitchFamily="34" charset="0"/>
              <a:buChar char="•"/>
            </a:pPr>
            <a:r>
              <a:rPr lang="en-US" dirty="0"/>
              <a:t>Foraging habitat loss from intensified development</a:t>
            </a:r>
          </a:p>
          <a:p>
            <a:pPr marL="1657350" lvl="3" indent="-285750">
              <a:buFont typeface="Arial" panose="020B0604020202020204" pitchFamily="34" charset="0"/>
              <a:buChar char="•"/>
            </a:pPr>
            <a:r>
              <a:rPr lang="en-US" dirty="0" err="1"/>
              <a:t>Longterm</a:t>
            </a:r>
            <a:r>
              <a:rPr lang="en-US" dirty="0"/>
              <a:t> fire suppression </a:t>
            </a:r>
          </a:p>
          <a:p>
            <a:pPr marL="1657350" lvl="3" indent="-285750">
              <a:buFont typeface="Arial" panose="020B0604020202020204" pitchFamily="34" charset="0"/>
              <a:buChar char="•"/>
            </a:pPr>
            <a:endParaRPr lang="en-US" sz="2000" dirty="0"/>
          </a:p>
          <a:p>
            <a:pPr marL="1657350" lvl="3" indent="-285750">
              <a:buFont typeface="Arial" panose="020B0604020202020204" pitchFamily="34" charset="0"/>
              <a:buChar char="•"/>
            </a:pPr>
            <a:endParaRPr lang="en-US" dirty="0"/>
          </a:p>
        </p:txBody>
      </p:sp>
      <p:sp>
        <p:nvSpPr>
          <p:cNvPr id="8" name="TextBox 7"/>
          <p:cNvSpPr txBox="1"/>
          <p:nvPr/>
        </p:nvSpPr>
        <p:spPr>
          <a:xfrm>
            <a:off x="196230" y="4513007"/>
            <a:ext cx="8641080" cy="1200329"/>
          </a:xfrm>
          <a:prstGeom prst="rect">
            <a:avLst/>
          </a:prstGeom>
          <a:noFill/>
        </p:spPr>
        <p:txBody>
          <a:bodyPr wrap="square" rtlCol="0">
            <a:spAutoFit/>
          </a:bodyPr>
          <a:lstStyle/>
          <a:p>
            <a:r>
              <a:rPr lang="en-US" dirty="0"/>
              <a:t>      </a:t>
            </a:r>
            <a:r>
              <a:rPr lang="en-US" u="sng" dirty="0"/>
              <a:t>Groups stabilized and expanded through</a:t>
            </a:r>
            <a:r>
              <a:rPr lang="en-US" dirty="0"/>
              <a:t>:</a:t>
            </a:r>
            <a:endParaRPr lang="en-US" sz="1600" dirty="0"/>
          </a:p>
          <a:p>
            <a:pPr marL="1657350" lvl="3" indent="-285750">
              <a:buFont typeface="Arial" panose="020B0604020202020204" pitchFamily="34" charset="0"/>
              <a:buChar char="•"/>
            </a:pPr>
            <a:r>
              <a:rPr lang="en-US" dirty="0"/>
              <a:t>Artificial cavities and translocation</a:t>
            </a:r>
          </a:p>
          <a:p>
            <a:pPr marL="1657350" lvl="3" indent="-285750">
              <a:buFont typeface="Arial" panose="020B0604020202020204" pitchFamily="34" charset="0"/>
              <a:buChar char="•"/>
            </a:pPr>
            <a:r>
              <a:rPr lang="en-US" dirty="0"/>
              <a:t>Creative solutions – 1995 FWS Flagship Safe Harbor Program</a:t>
            </a:r>
          </a:p>
          <a:p>
            <a:pPr marL="1657350" lvl="3" indent="-285750">
              <a:buFont typeface="Arial" panose="020B0604020202020204" pitchFamily="34" charset="0"/>
              <a:buChar char="•"/>
            </a:pPr>
            <a:r>
              <a:rPr lang="en-US" dirty="0"/>
              <a:t>Fire where feasible – MOSS , WEWO + few working forests</a:t>
            </a:r>
          </a:p>
        </p:txBody>
      </p:sp>
    </p:spTree>
    <p:extLst>
      <p:ext uri="{BB962C8B-B14F-4D97-AF65-F5344CB8AC3E}">
        <p14:creationId xmlns:p14="http://schemas.microsoft.com/office/powerpoint/2010/main" val="2009680797"/>
      </p:ext>
    </p:extLst>
  </p:cSld>
  <p:clrMapOvr>
    <a:masterClrMapping/>
  </p:clrMapOvr>
  <p:transition spd="slow">
    <p:fade/>
  </p:transition>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1821</TotalTime>
  <Words>559</Words>
  <Application>Microsoft Office PowerPoint</Application>
  <PresentationFormat>On-screen Show (4:3)</PresentationFormat>
  <Paragraphs>60</Paragraphs>
  <Slides>12</Slides>
  <Notes>11</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3</vt:i4>
      </vt:variant>
      <vt:variant>
        <vt:lpstr>Slide Titles</vt:lpstr>
      </vt:variant>
      <vt:variant>
        <vt:i4>12</vt:i4>
      </vt:variant>
    </vt:vector>
  </HeadingPairs>
  <TitlesOfParts>
    <vt:vector size="22" baseType="lpstr">
      <vt:lpstr>Arial</vt:lpstr>
      <vt:lpstr>Calibri</vt:lpstr>
      <vt:lpstr>Calibri Light</vt:lpstr>
      <vt:lpstr>Tw Cen MT</vt:lpstr>
      <vt:lpstr>Office Theme</vt:lpstr>
      <vt:lpstr>1_Office Theme</vt:lpstr>
      <vt:lpstr>Circuit</vt:lpstr>
      <vt:lpstr>Chart</vt:lpstr>
      <vt:lpstr>Acrobat Document</vt:lpstr>
      <vt:lpstr>Microsoft Word Document</vt:lpstr>
      <vt:lpstr>PowerPoint Presentation</vt:lpstr>
      <vt:lpstr>PowerPoint Presentation</vt:lpstr>
      <vt:lpstr>Ft Bragg: Moving Forward</vt:lpstr>
      <vt:lpstr>Future consideration:</vt:lpstr>
      <vt:lpstr>PowerPoint Presentation</vt:lpstr>
      <vt:lpstr>PowerPoint Presentation</vt:lpstr>
      <vt:lpstr>PowerPoint Presentation</vt:lpstr>
      <vt:lpstr>PowerPoint Presentation</vt:lpstr>
      <vt:lpstr>Private Lands RCW Recovery :  SOPI/MOOR Significant Support Population   * Southern Pines – Pinehurst (SOPI)  * Greater Moore  County (MOOR)  </vt:lpstr>
      <vt:lpstr>Pioneered by Bragg ‘jumper’ mid 00s   75+ ac Working Forests in Safe Harbor    Expansion by inserts + translocation   Prescribed Burn Association (PBA)   Western MOOR Sandhills East to West Connection   MOOR jumper to Uwharries?   </vt:lpstr>
      <vt:lpstr>Future Work &amp; Challenges</vt:lpstr>
      <vt:lpstr>Additional points of consideration/discussion regarding the future of rcw in the Sandhills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 Brady</dc:creator>
  <cp:lastModifiedBy>Hannon, Daniel R</cp:lastModifiedBy>
  <cp:revision>62</cp:revision>
  <cp:lastPrinted>2021-12-08T00:09:38Z</cp:lastPrinted>
  <dcterms:created xsi:type="dcterms:W3CDTF">2021-11-29T17:30:39Z</dcterms:created>
  <dcterms:modified xsi:type="dcterms:W3CDTF">2021-12-08T23:15:27Z</dcterms:modified>
</cp:coreProperties>
</file>