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sldIdLst>
    <p:sldId id="256" r:id="rId2"/>
    <p:sldId id="259" r:id="rId3"/>
    <p:sldId id="262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3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dirty="0"/>
              <a:t>NEST</a:t>
            </a:r>
            <a:r>
              <a:rPr lang="en-US" baseline="0" dirty="0"/>
              <a:t> ATTEMPTS ON SGL-A 1998-2022:</a:t>
            </a:r>
          </a:p>
          <a:p>
            <a:pPr algn="ctr">
              <a:defRPr/>
            </a:pPr>
            <a:r>
              <a:rPr lang="en-US" baseline="0" dirty="0"/>
              <a:t>ARTIFICIAL VS NATURAL CAVITIES</a:t>
            </a:r>
          </a:p>
        </c:rich>
      </c:tx>
      <c:layout>
        <c:manualLayout>
          <c:xMode val="edge"/>
          <c:yMode val="edge"/>
          <c:x val="0.31233378813759394"/>
          <c:y val="1.69527423396742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511149069329517E-2"/>
          <c:y val="0.20696085449211932"/>
          <c:w val="0.73441301318816665"/>
          <c:h val="0.57795303661908815"/>
        </c:manualLayout>
      </c:layout>
      <c:lineChart>
        <c:grouping val="standard"/>
        <c:varyColors val="0"/>
        <c:ser>
          <c:idx val="2"/>
          <c:order val="0"/>
          <c:tx>
            <c:v>TOTAL NESTS</c:v>
          </c:tx>
          <c:marker>
            <c:symbol val="none"/>
          </c:marker>
          <c:trendline>
            <c:trendlineType val="linear"/>
            <c:forward val="2"/>
            <c:dispRSqr val="0"/>
            <c:dispEq val="0"/>
          </c:trendline>
          <c:cat>
            <c:numRef>
              <c:f>'2022'!$C$181:$C$205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'2022'!$F$181:$F$205</c:f>
              <c:numCache>
                <c:formatCode>General</c:formatCode>
                <c:ptCount val="25"/>
                <c:pt idx="0">
                  <c:v>56</c:v>
                </c:pt>
                <c:pt idx="1">
                  <c:v>63</c:v>
                </c:pt>
                <c:pt idx="2">
                  <c:v>61</c:v>
                </c:pt>
                <c:pt idx="3">
                  <c:v>51</c:v>
                </c:pt>
                <c:pt idx="4">
                  <c:v>73</c:v>
                </c:pt>
                <c:pt idx="5">
                  <c:v>56</c:v>
                </c:pt>
                <c:pt idx="6">
                  <c:v>69</c:v>
                </c:pt>
                <c:pt idx="7">
                  <c:v>65</c:v>
                </c:pt>
                <c:pt idx="8">
                  <c:v>76</c:v>
                </c:pt>
                <c:pt idx="9">
                  <c:v>70</c:v>
                </c:pt>
                <c:pt idx="10">
                  <c:v>68</c:v>
                </c:pt>
                <c:pt idx="11">
                  <c:v>83</c:v>
                </c:pt>
                <c:pt idx="12">
                  <c:v>78</c:v>
                </c:pt>
                <c:pt idx="13">
                  <c:v>82</c:v>
                </c:pt>
                <c:pt idx="14">
                  <c:v>81</c:v>
                </c:pt>
                <c:pt idx="15">
                  <c:v>85</c:v>
                </c:pt>
                <c:pt idx="16">
                  <c:v>102</c:v>
                </c:pt>
                <c:pt idx="17">
                  <c:v>81</c:v>
                </c:pt>
                <c:pt idx="18">
                  <c:v>83</c:v>
                </c:pt>
                <c:pt idx="19">
                  <c:v>103</c:v>
                </c:pt>
                <c:pt idx="20">
                  <c:v>106</c:v>
                </c:pt>
                <c:pt idx="21">
                  <c:v>102</c:v>
                </c:pt>
                <c:pt idx="22">
                  <c:v>115</c:v>
                </c:pt>
                <c:pt idx="23">
                  <c:v>104</c:v>
                </c:pt>
                <c:pt idx="24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DB-49F4-A23D-49704261E475}"/>
            </c:ext>
          </c:extLst>
        </c:ser>
        <c:ser>
          <c:idx val="0"/>
          <c:order val="1"/>
          <c:tx>
            <c:v>NATURAL</c:v>
          </c:tx>
          <c:marker>
            <c:symbol val="none"/>
          </c:marker>
          <c:cat>
            <c:numRef>
              <c:f>'2022'!$C$181:$C$205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'2022'!$D$181:$D$205</c:f>
              <c:numCache>
                <c:formatCode>General</c:formatCode>
                <c:ptCount val="25"/>
                <c:pt idx="0">
                  <c:v>35</c:v>
                </c:pt>
                <c:pt idx="1">
                  <c:v>39</c:v>
                </c:pt>
                <c:pt idx="2">
                  <c:v>35</c:v>
                </c:pt>
                <c:pt idx="3">
                  <c:v>27</c:v>
                </c:pt>
                <c:pt idx="4">
                  <c:v>36</c:v>
                </c:pt>
                <c:pt idx="5">
                  <c:v>30</c:v>
                </c:pt>
                <c:pt idx="6">
                  <c:v>36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20</c:v>
                </c:pt>
                <c:pt idx="11">
                  <c:v>25</c:v>
                </c:pt>
                <c:pt idx="12">
                  <c:v>18</c:v>
                </c:pt>
                <c:pt idx="13">
                  <c:v>27</c:v>
                </c:pt>
                <c:pt idx="14">
                  <c:v>33</c:v>
                </c:pt>
                <c:pt idx="15">
                  <c:v>38</c:v>
                </c:pt>
                <c:pt idx="16">
                  <c:v>44</c:v>
                </c:pt>
                <c:pt idx="17">
                  <c:v>39</c:v>
                </c:pt>
                <c:pt idx="18">
                  <c:v>46</c:v>
                </c:pt>
                <c:pt idx="19">
                  <c:v>64</c:v>
                </c:pt>
                <c:pt idx="20">
                  <c:v>72</c:v>
                </c:pt>
                <c:pt idx="21">
                  <c:v>76</c:v>
                </c:pt>
                <c:pt idx="22">
                  <c:v>88</c:v>
                </c:pt>
                <c:pt idx="23">
                  <c:v>85</c:v>
                </c:pt>
                <c:pt idx="24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DB-49F4-A23D-49704261E475}"/>
            </c:ext>
          </c:extLst>
        </c:ser>
        <c:ser>
          <c:idx val="1"/>
          <c:order val="2"/>
          <c:tx>
            <c:v>ARTIFICIAL</c:v>
          </c:tx>
          <c:marker>
            <c:symbol val="none"/>
          </c:marker>
          <c:cat>
            <c:numRef>
              <c:f>'2022'!$C$181:$C$205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'2022'!$E$181:$E$205</c:f>
              <c:numCache>
                <c:formatCode>General</c:formatCode>
                <c:ptCount val="25"/>
                <c:pt idx="0">
                  <c:v>21</c:v>
                </c:pt>
                <c:pt idx="1">
                  <c:v>24</c:v>
                </c:pt>
                <c:pt idx="2">
                  <c:v>26</c:v>
                </c:pt>
                <c:pt idx="3">
                  <c:v>24</c:v>
                </c:pt>
                <c:pt idx="4">
                  <c:v>37</c:v>
                </c:pt>
                <c:pt idx="5">
                  <c:v>26</c:v>
                </c:pt>
                <c:pt idx="6">
                  <c:v>33</c:v>
                </c:pt>
                <c:pt idx="7">
                  <c:v>40</c:v>
                </c:pt>
                <c:pt idx="8">
                  <c:v>51</c:v>
                </c:pt>
                <c:pt idx="9">
                  <c:v>45</c:v>
                </c:pt>
                <c:pt idx="10">
                  <c:v>48</c:v>
                </c:pt>
                <c:pt idx="11">
                  <c:v>58</c:v>
                </c:pt>
                <c:pt idx="12">
                  <c:v>59</c:v>
                </c:pt>
                <c:pt idx="13">
                  <c:v>55</c:v>
                </c:pt>
                <c:pt idx="14">
                  <c:v>48</c:v>
                </c:pt>
                <c:pt idx="15">
                  <c:v>47</c:v>
                </c:pt>
                <c:pt idx="16">
                  <c:v>58</c:v>
                </c:pt>
                <c:pt idx="17">
                  <c:v>42</c:v>
                </c:pt>
                <c:pt idx="18">
                  <c:v>36</c:v>
                </c:pt>
                <c:pt idx="19">
                  <c:v>39</c:v>
                </c:pt>
                <c:pt idx="20">
                  <c:v>34</c:v>
                </c:pt>
                <c:pt idx="21">
                  <c:v>26</c:v>
                </c:pt>
                <c:pt idx="22">
                  <c:v>27</c:v>
                </c:pt>
                <c:pt idx="23">
                  <c:v>19</c:v>
                </c:pt>
                <c:pt idx="2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DB-49F4-A23D-49704261E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884608"/>
        <c:axId val="120890880"/>
      </c:lineChart>
      <c:catAx>
        <c:axId val="12088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 anchor="b" anchorCtr="0"/>
          <a:lstStyle/>
          <a:p>
            <a:pPr>
              <a:defRPr/>
            </a:pPr>
            <a:endParaRPr lang="en-US"/>
          </a:p>
        </c:txPr>
        <c:crossAx val="120890880"/>
        <c:crosses val="autoZero"/>
        <c:auto val="1"/>
        <c:lblAlgn val="ctr"/>
        <c:lblOffset val="100"/>
        <c:noMultiLvlLbl val="0"/>
      </c:catAx>
      <c:valAx>
        <c:axId val="120890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NEST ATTEMPTS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088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02586713697995"/>
          <c:y val="0.39058514744480577"/>
          <c:w val="0.23456790123456789"/>
          <c:h val="0.257866857551896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20055414036663E-2"/>
          <c:y val="2.8885988181958602E-2"/>
          <c:w val="0.73172757460453186"/>
          <c:h val="0.76672309009502915"/>
        </c:manualLayout>
      </c:layout>
      <c:lineChart>
        <c:grouping val="standard"/>
        <c:varyColors val="0"/>
        <c:ser>
          <c:idx val="0"/>
          <c:order val="0"/>
          <c:tx>
            <c:v>#NESTLINGS</c:v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'2022'!$R$181:$R$205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'2022'!$S$181:$S$205</c:f>
              <c:numCache>
                <c:formatCode>General</c:formatCode>
                <c:ptCount val="25"/>
                <c:pt idx="0">
                  <c:v>127</c:v>
                </c:pt>
                <c:pt idx="1">
                  <c:v>142</c:v>
                </c:pt>
                <c:pt idx="2">
                  <c:v>137</c:v>
                </c:pt>
                <c:pt idx="3">
                  <c:v>107</c:v>
                </c:pt>
                <c:pt idx="4">
                  <c:v>175</c:v>
                </c:pt>
                <c:pt idx="5">
                  <c:v>132</c:v>
                </c:pt>
                <c:pt idx="6">
                  <c:v>148</c:v>
                </c:pt>
                <c:pt idx="7">
                  <c:v>145</c:v>
                </c:pt>
                <c:pt idx="8">
                  <c:v>175</c:v>
                </c:pt>
                <c:pt idx="9">
                  <c:v>157</c:v>
                </c:pt>
                <c:pt idx="10">
                  <c:v>166</c:v>
                </c:pt>
                <c:pt idx="11">
                  <c:v>186</c:v>
                </c:pt>
                <c:pt idx="12">
                  <c:v>210</c:v>
                </c:pt>
                <c:pt idx="13">
                  <c:v>185</c:v>
                </c:pt>
                <c:pt idx="14">
                  <c:v>182</c:v>
                </c:pt>
                <c:pt idx="15">
                  <c:v>180</c:v>
                </c:pt>
                <c:pt idx="16">
                  <c:v>189</c:v>
                </c:pt>
                <c:pt idx="17">
                  <c:v>186</c:v>
                </c:pt>
                <c:pt idx="18">
                  <c:v>202</c:v>
                </c:pt>
                <c:pt idx="19">
                  <c:v>193</c:v>
                </c:pt>
                <c:pt idx="20">
                  <c:v>234</c:v>
                </c:pt>
                <c:pt idx="21">
                  <c:v>219</c:v>
                </c:pt>
                <c:pt idx="22">
                  <c:v>233</c:v>
                </c:pt>
                <c:pt idx="23">
                  <c:v>226</c:v>
                </c:pt>
                <c:pt idx="24">
                  <c:v>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6-4A80-97EF-96B87AFEC3F2}"/>
            </c:ext>
          </c:extLst>
        </c:ser>
        <c:ser>
          <c:idx val="1"/>
          <c:order val="1"/>
          <c:tx>
            <c:v>#FLEDGLINGS</c:v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'2022'!$R$181:$R$205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'2022'!$T$181:$T$205</c:f>
              <c:numCache>
                <c:formatCode>General</c:formatCode>
                <c:ptCount val="25"/>
                <c:pt idx="0">
                  <c:v>99</c:v>
                </c:pt>
                <c:pt idx="1">
                  <c:v>112</c:v>
                </c:pt>
                <c:pt idx="2">
                  <c:v>121</c:v>
                </c:pt>
                <c:pt idx="3">
                  <c:v>97</c:v>
                </c:pt>
                <c:pt idx="4">
                  <c:v>123</c:v>
                </c:pt>
                <c:pt idx="5">
                  <c:v>105</c:v>
                </c:pt>
                <c:pt idx="6">
                  <c:v>120</c:v>
                </c:pt>
                <c:pt idx="7">
                  <c:v>115</c:v>
                </c:pt>
                <c:pt idx="8">
                  <c:v>147</c:v>
                </c:pt>
                <c:pt idx="9">
                  <c:v>130</c:v>
                </c:pt>
                <c:pt idx="10">
                  <c:v>120</c:v>
                </c:pt>
                <c:pt idx="11">
                  <c:v>147</c:v>
                </c:pt>
                <c:pt idx="12">
                  <c:v>175</c:v>
                </c:pt>
                <c:pt idx="13">
                  <c:v>151</c:v>
                </c:pt>
                <c:pt idx="14">
                  <c:v>152</c:v>
                </c:pt>
                <c:pt idx="15">
                  <c:v>126</c:v>
                </c:pt>
                <c:pt idx="16">
                  <c:v>129</c:v>
                </c:pt>
                <c:pt idx="17">
                  <c:v>156</c:v>
                </c:pt>
                <c:pt idx="18">
                  <c:v>149</c:v>
                </c:pt>
                <c:pt idx="19">
                  <c:v>138</c:v>
                </c:pt>
                <c:pt idx="20">
                  <c:v>198</c:v>
                </c:pt>
                <c:pt idx="21">
                  <c:v>180</c:v>
                </c:pt>
                <c:pt idx="22">
                  <c:v>129</c:v>
                </c:pt>
                <c:pt idx="23">
                  <c:v>169</c:v>
                </c:pt>
                <c:pt idx="24">
                  <c:v>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A6-4A80-97EF-96B87AFEC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736768"/>
        <c:axId val="120751232"/>
      </c:lineChart>
      <c:dateAx>
        <c:axId val="120736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5400000" vert="horz"/>
          <a:lstStyle/>
          <a:p>
            <a:pPr>
              <a:defRPr/>
            </a:pPr>
            <a:endParaRPr lang="en-US"/>
          </a:p>
        </c:txPr>
        <c:crossAx val="120751232"/>
        <c:crosses val="autoZero"/>
        <c:auto val="0"/>
        <c:lblOffset val="100"/>
        <c:baseTimeUnit val="days"/>
        <c:majorUnit val="1"/>
        <c:majorTimeUnit val="days"/>
      </c:dateAx>
      <c:valAx>
        <c:axId val="120751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Nestlings/Fledglings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0736768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2570422535211265"/>
          <c:y val="0.44941069686173957"/>
          <c:w val="0.26021126760563384"/>
          <c:h val="0.2779314257187592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523080014634649E-2"/>
          <c:y val="2.5056890506293564E-2"/>
          <c:w val="0.95544101255288505"/>
          <c:h val="0.779834744992487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Abandoned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Sheet1!$B$2:$D$2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84</c:v>
                </c:pt>
                <c:pt idx="1">
                  <c:v>68</c:v>
                </c:pt>
                <c:pt idx="2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A5-4C8D-98C2-4892D09F3F2E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Captured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Sheet1!$B$2:$D$2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11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A5-4C8D-98C2-4892D09F3F2E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Solitary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Sheet1!$B$2:$D$2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A5-4C8D-98C2-4892D09F3F2E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Historic</c:v>
                </c:pt>
              </c:strCache>
            </c:strRef>
          </c:tx>
          <c:spPr>
            <a:ln w="28575" cap="rnd">
              <a:solidFill>
                <a:srgbClr val="000000">
                  <a:lumMod val="95000"/>
                  <a:lumOff val="5000"/>
                </a:srgb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Sheet1!$B$2:$D$2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A5-4C8D-98C2-4892D09F3F2E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Total Group Occupied Clusters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000000">
                  <a:lumMod val="95000"/>
                  <a:lumOff val="5000"/>
                </a:srgbClr>
              </a:solidFill>
              <a:ln w="9525">
                <a:solidFill>
                  <a:srgbClr val="00B050">
                    <a:alpha val="93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Sheet1!$B$2:$D$2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128</c:v>
                </c:pt>
                <c:pt idx="1">
                  <c:v>150</c:v>
                </c:pt>
                <c:pt idx="2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A5-4C8D-98C2-4892D09F3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49040"/>
        <c:axId val="152851120"/>
      </c:lineChart>
      <c:catAx>
        <c:axId val="15284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51120"/>
        <c:crosses val="autoZero"/>
        <c:auto val="1"/>
        <c:lblAlgn val="ctr"/>
        <c:lblOffset val="200"/>
        <c:noMultiLvlLbl val="0"/>
      </c:catAx>
      <c:valAx>
        <c:axId val="152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49040"/>
        <c:crosses val="autoZero"/>
        <c:crossBetween val="between"/>
      </c:valAx>
      <c:spPr>
        <a:noFill/>
        <a:ln>
          <a:solidFill>
            <a:srgbClr val="000000">
              <a:lumMod val="95000"/>
              <a:lumOff val="5000"/>
            </a:srgbClr>
          </a:solidFill>
        </a:ln>
        <a:effectLst/>
      </c:spPr>
    </c:plotArea>
    <c:legend>
      <c:legendPos val="r"/>
      <c:layout>
        <c:manualLayout>
          <c:xMode val="edge"/>
          <c:yMode val="edge"/>
          <c:x val="0.75400655434817143"/>
          <c:y val="0.27073517647084344"/>
          <c:w val="0.21781234028857807"/>
          <c:h val="0.25828687566571112"/>
        </c:manualLayout>
      </c:layout>
      <c:overlay val="1"/>
      <c:spPr>
        <a:noFill/>
        <a:ln>
          <a:solidFill>
            <a:srgbClr val="000000">
              <a:lumMod val="95000"/>
              <a:lumOff val="5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8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25E9D9-6088-9A46-8253-B2686EC11934}"/>
              </a:ext>
            </a:extLst>
          </p:cNvPr>
          <p:cNvSpPr txBox="1"/>
          <p:nvPr/>
        </p:nvSpPr>
        <p:spPr>
          <a:xfrm>
            <a:off x="2407920" y="2580133"/>
            <a:ext cx="7376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Sandhills Game Land RCW Status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6A536-EB55-B645-8BBC-9270104A579F}"/>
              </a:ext>
            </a:extLst>
          </p:cNvPr>
          <p:cNvSpPr txBox="1"/>
          <p:nvPr/>
        </p:nvSpPr>
        <p:spPr>
          <a:xfrm>
            <a:off x="2858429" y="4549465"/>
            <a:ext cx="647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0063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6E09F-1B5C-1841-82D9-B3B42253075D}"/>
              </a:ext>
            </a:extLst>
          </p:cNvPr>
          <p:cNvSpPr txBox="1"/>
          <p:nvPr/>
        </p:nvSpPr>
        <p:spPr>
          <a:xfrm>
            <a:off x="9585723" y="4903408"/>
            <a:ext cx="23519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 Beck- WRC</a:t>
            </a:r>
          </a:p>
          <a:p>
            <a:pPr algn="r"/>
            <a:r>
              <a:rPr lang="en-US" sz="1400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Piedmont Management Biologist</a:t>
            </a:r>
          </a:p>
          <a:p>
            <a:pPr algn="r"/>
            <a:endParaRPr lang="en-US" sz="1400" dirty="0">
              <a:solidFill>
                <a:srgbClr val="0063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Van Lanen</a:t>
            </a:r>
          </a:p>
          <a:p>
            <a:pPr algn="r"/>
            <a:r>
              <a:rPr lang="en-US" sz="1400" dirty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Sandhills Ecological Institute</a:t>
            </a:r>
          </a:p>
        </p:txBody>
      </p:sp>
    </p:spTree>
    <p:extLst>
      <p:ext uri="{BB962C8B-B14F-4D97-AF65-F5344CB8AC3E}">
        <p14:creationId xmlns:p14="http://schemas.microsoft.com/office/powerpoint/2010/main" val="55209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56FD656-4F27-42C6-A3E6-19146EB48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249895"/>
              </p:ext>
            </p:extLst>
          </p:nvPr>
        </p:nvGraphicFramePr>
        <p:xfrm>
          <a:off x="304800" y="1585912"/>
          <a:ext cx="11521440" cy="4494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35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EE6B746-AD7F-400A-A3E8-EDB88309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143025"/>
              </p:ext>
            </p:extLst>
          </p:nvPr>
        </p:nvGraphicFramePr>
        <p:xfrm>
          <a:off x="182881" y="1747837"/>
          <a:ext cx="11765280" cy="437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72EA63-9210-8A79-2C06-FA398D064D27}"/>
              </a:ext>
            </a:extLst>
          </p:cNvPr>
          <p:cNvSpPr txBox="1"/>
          <p:nvPr/>
        </p:nvSpPr>
        <p:spPr>
          <a:xfrm>
            <a:off x="4636771" y="1301262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A Fledgling Success</a:t>
            </a:r>
          </a:p>
        </p:txBody>
      </p:sp>
    </p:spTree>
    <p:extLst>
      <p:ext uri="{BB962C8B-B14F-4D97-AF65-F5344CB8AC3E}">
        <p14:creationId xmlns:p14="http://schemas.microsoft.com/office/powerpoint/2010/main" val="64934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BC0A8F-E074-B737-CBDE-1458ECFDC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710539"/>
              </p:ext>
            </p:extLst>
          </p:nvPr>
        </p:nvGraphicFramePr>
        <p:xfrm>
          <a:off x="310393" y="2086413"/>
          <a:ext cx="11266414" cy="414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077240-0067-05BB-E825-CA31ECE2EB83}"/>
              </a:ext>
            </a:extLst>
          </p:cNvPr>
          <p:cNvSpPr txBox="1"/>
          <p:nvPr/>
        </p:nvSpPr>
        <p:spPr>
          <a:xfrm>
            <a:off x="4649665" y="1688123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SGL Cluster Status</a:t>
            </a:r>
          </a:p>
        </p:txBody>
      </p:sp>
    </p:spTree>
    <p:extLst>
      <p:ext uri="{BB962C8B-B14F-4D97-AF65-F5344CB8AC3E}">
        <p14:creationId xmlns:p14="http://schemas.microsoft.com/office/powerpoint/2010/main" val="3490115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6341"/>
      </a:dk1>
      <a:lt1>
        <a:srgbClr val="FFFFFF"/>
      </a:lt1>
      <a:dk2>
        <a:srgbClr val="000000"/>
      </a:dk2>
      <a:lt2>
        <a:srgbClr val="FEFFFF"/>
      </a:lt2>
      <a:accent1>
        <a:srgbClr val="006341"/>
      </a:accent1>
      <a:accent2>
        <a:srgbClr val="FFB627"/>
      </a:accent2>
      <a:accent3>
        <a:srgbClr val="935100"/>
      </a:accent3>
      <a:accent4>
        <a:srgbClr val="583100"/>
      </a:accent4>
      <a:accent5>
        <a:srgbClr val="5E5E5E"/>
      </a:accent5>
      <a:accent6>
        <a:srgbClr val="A9A9A9"/>
      </a:accent6>
      <a:hlink>
        <a:srgbClr val="E78702"/>
      </a:hlink>
      <a:folHlink>
        <a:srgbClr val="59300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49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Mullin, Sarah E</dc:creator>
  <cp:lastModifiedBy>Beck, Brady</cp:lastModifiedBy>
  <cp:revision>34</cp:revision>
  <dcterms:created xsi:type="dcterms:W3CDTF">2020-11-02T13:30:45Z</dcterms:created>
  <dcterms:modified xsi:type="dcterms:W3CDTF">2022-12-07T13:58:30Z</dcterms:modified>
</cp:coreProperties>
</file>