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7" r:id="rId3"/>
    <p:sldId id="268" r:id="rId4"/>
    <p:sldId id="262" r:id="rId5"/>
    <p:sldId id="263" r:id="rId6"/>
    <p:sldId id="264" r:id="rId7"/>
    <p:sldId id="269" r:id="rId8"/>
    <p:sldId id="257" r:id="rId9"/>
    <p:sldId id="265" r:id="rId10"/>
    <p:sldId id="258" r:id="rId11"/>
    <p:sldId id="261" r:id="rId12"/>
    <p:sldId id="259" r:id="rId13"/>
    <p:sldId id="260" r:id="rId14"/>
    <p:sldId id="273" r:id="rId15"/>
    <p:sldId id="266" r:id="rId16"/>
    <p:sldId id="270" r:id="rId17"/>
    <p:sldId id="271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67" autoAdjust="0"/>
    <p:restoredTop sz="91256" autoAdjust="0"/>
  </p:normalViewPr>
  <p:slideViewPr>
    <p:cSldViewPr>
      <p:cViewPr varScale="1">
        <p:scale>
          <a:sx n="75" d="100"/>
          <a:sy n="75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DB449-2EBA-468A-9F15-8B623A6342D4}" type="datetimeFigureOut">
              <a:rPr lang="en-US" smtClean="0"/>
              <a:t>2/22/2010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4720A-D824-4E47-BA68-2DA3FA2839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Welcome, Purpose of meeting,</a:t>
            </a:r>
            <a:r>
              <a:rPr lang="en-US" baseline="0" dirty="0" smtClean="0"/>
              <a:t> Updates – Since last time, work on action items related to GGT,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720A-D824-4E47-BA68-2DA3FA2839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720A-D824-4E47-BA68-2DA3FA28397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Action Item 2: Pre-assigning</a:t>
            </a:r>
            <a:r>
              <a:rPr lang="en-US" baseline="0" dirty="0" smtClean="0"/>
              <a:t> priority.  Is the Tier 1 versus Tier 2 enough?  Is there added value in breaking it up further into Very High, High, and Medium Conservation priority?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720A-D824-4E47-BA68-2DA3FA28397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</a:t>
            </a:r>
            <a:r>
              <a:rPr lang="en-US" baseline="0" dirty="0" smtClean="0"/>
              <a:t> – good coverage by Tier 1 and Tier 2 map layers</a:t>
            </a:r>
          </a:p>
          <a:p>
            <a:r>
              <a:rPr lang="en-US" baseline="0" dirty="0" smtClean="0"/>
              <a:t>Discrepancies – </a:t>
            </a:r>
          </a:p>
          <a:p>
            <a:r>
              <a:rPr lang="en-US" baseline="0" dirty="0" err="1" smtClean="0"/>
              <a:t>NASS</a:t>
            </a:r>
            <a:r>
              <a:rPr lang="en-US" baseline="0" dirty="0" smtClean="0"/>
              <a:t> 9/8 (reddish – pink) – </a:t>
            </a:r>
            <a:r>
              <a:rPr lang="en-US" baseline="0" dirty="0" err="1" smtClean="0"/>
              <a:t>Protos</a:t>
            </a:r>
            <a:r>
              <a:rPr lang="en-US" baseline="0" dirty="0" smtClean="0"/>
              <a:t> eliminated due to lack of corresponding </a:t>
            </a:r>
            <a:r>
              <a:rPr lang="en-US" baseline="0" dirty="0" err="1" smtClean="0"/>
              <a:t>EO</a:t>
            </a:r>
            <a:endParaRPr lang="en-US" baseline="0" dirty="0" smtClean="0"/>
          </a:p>
          <a:p>
            <a:r>
              <a:rPr lang="en-US" baseline="0" dirty="0" err="1" smtClean="0"/>
              <a:t>NASS</a:t>
            </a:r>
            <a:r>
              <a:rPr lang="en-US" baseline="0" dirty="0" smtClean="0"/>
              <a:t> 4 (gray) – we’ve eliminated proposed corridor study areas and guild core connectors for purposes of GGT</a:t>
            </a:r>
          </a:p>
          <a:p>
            <a:r>
              <a:rPr lang="en-US" baseline="0" dirty="0" err="1" smtClean="0"/>
              <a:t>NASS</a:t>
            </a:r>
            <a:r>
              <a:rPr lang="en-US" baseline="0" dirty="0" smtClean="0"/>
              <a:t> 7 (pink) – corrected incorrect display of 500 year floodplains in </a:t>
            </a:r>
            <a:r>
              <a:rPr lang="en-US" baseline="0" dirty="0" err="1" smtClean="0"/>
              <a:t>NASS</a:t>
            </a:r>
            <a:endParaRPr lang="en-US" baseline="0" dirty="0" smtClean="0"/>
          </a:p>
          <a:p>
            <a:r>
              <a:rPr lang="en-US" baseline="0" dirty="0" err="1" smtClean="0"/>
              <a:t>NASS</a:t>
            </a:r>
            <a:r>
              <a:rPr lang="en-US" baseline="0" dirty="0" smtClean="0"/>
              <a:t> 6 (lt. orange) – potential, guilds, outside RCW partitions, areas within .5 mi buffer drawn around upland areas for smoke buffers have been determined to be unnecessary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720A-D824-4E47-BA68-2DA3FA28397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</a:t>
            </a:r>
            <a:r>
              <a:rPr lang="en-US" dirty="0" err="1" smtClean="0"/>
              <a:t>Sandhill</a:t>
            </a:r>
            <a:r>
              <a:rPr lang="en-US" baseline="0" dirty="0" smtClean="0"/>
              <a:t> Seeps Habitat occurs outside of existing protected or managed lands.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720A-D824-4E47-BA68-2DA3FA28397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720A-D824-4E47-BA68-2DA3FA28397D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1143000" y="0"/>
            <a:ext cx="8001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DB0941-D0CD-4AAA-B6BB-216F1DA2689A}" type="datetimeFigureOut">
              <a:rPr lang="en-US" smtClean="0"/>
              <a:pPr/>
              <a:t>2/22/2010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D42663-534A-4247-B39D-33DBA0E394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B0941-D0CD-4AAA-B6BB-216F1DA2689A}" type="datetimeFigureOut">
              <a:rPr lang="en-US" smtClean="0"/>
              <a:pPr/>
              <a:t>2/22/2010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42663-534A-4247-B39D-33DBA0E394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8DB0941-D0CD-4AAA-B6BB-216F1DA2689A}" type="datetimeFigureOut">
              <a:rPr lang="en-US" smtClean="0"/>
              <a:pPr/>
              <a:t>2/22/2010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D42663-534A-4247-B39D-33DBA0E394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09618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B0941-D0CD-4AAA-B6BB-216F1DA2689A}" type="datetimeFigureOut">
              <a:rPr lang="en-US" smtClean="0"/>
              <a:pPr/>
              <a:t>2/22/2010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42663-534A-4247-B39D-33DBA0E394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DB0941-D0CD-4AAA-B6BB-216F1DA2689A}" type="datetimeFigureOut">
              <a:rPr lang="en-US" smtClean="0"/>
              <a:pPr/>
              <a:t>2/22/2010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9D42663-534A-4247-B39D-33DBA0E394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B0941-D0CD-4AAA-B6BB-216F1DA2689A}" type="datetimeFigureOut">
              <a:rPr lang="en-US" smtClean="0"/>
              <a:pPr/>
              <a:t>2/22/2010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42663-534A-4247-B39D-33DBA0E394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B0941-D0CD-4AAA-B6BB-216F1DA2689A}" type="datetimeFigureOut">
              <a:rPr lang="en-US" smtClean="0"/>
              <a:pPr/>
              <a:t>2/22/2010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42663-534A-4247-B39D-33DBA0E394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B0941-D0CD-4AAA-B6BB-216F1DA2689A}" type="datetimeFigureOut">
              <a:rPr lang="en-US" smtClean="0"/>
              <a:pPr/>
              <a:t>2/22/2010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42663-534A-4247-B39D-33DBA0E394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DB0941-D0CD-4AAA-B6BB-216F1DA2689A}" type="datetimeFigureOut">
              <a:rPr lang="en-US" smtClean="0"/>
              <a:pPr/>
              <a:t>2/22/2010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42663-534A-4247-B39D-33DBA0E394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B0941-D0CD-4AAA-B6BB-216F1DA2689A}" type="datetimeFigureOut">
              <a:rPr lang="en-US" smtClean="0"/>
              <a:pPr/>
              <a:t>2/22/2010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42663-534A-4247-B39D-33DBA0E394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B0941-D0CD-4AAA-B6BB-216F1DA2689A}" type="datetimeFigureOut">
              <a:rPr lang="en-US" smtClean="0"/>
              <a:pPr/>
              <a:t>2/22/2010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42663-534A-4247-B39D-33DBA0E394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8DB0941-D0CD-4AAA-B6BB-216F1DA2689A}" type="datetimeFigureOut">
              <a:rPr lang="en-US" smtClean="0"/>
              <a:pPr/>
              <a:t>2/22/2010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D42663-534A-4247-B39D-33DBA0E394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295400"/>
            <a:ext cx="7924800" cy="1600200"/>
          </a:xfrm>
        </p:spPr>
        <p:txBody>
          <a:bodyPr/>
          <a:lstStyle/>
          <a:p>
            <a:pPr algn="ctr"/>
            <a:r>
              <a:rPr sz="3800" smtClean="0"/>
              <a:t>Reserve Design Working Group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276600"/>
            <a:ext cx="6553200" cy="9144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/>
              <a:t>Finalizing inputs for a </a:t>
            </a:r>
            <a:r>
              <a:rPr lang="en-US" sz="2400" i="1" dirty="0" smtClean="0"/>
              <a:t>Sandhills </a:t>
            </a:r>
            <a:r>
              <a:rPr lang="en-US" sz="2400" i="1" dirty="0" smtClean="0"/>
              <a:t>GGT Appendix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0376" y="57912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23, 2010</a:t>
            </a: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Guild habitats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Steve’s findings, cont. 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sz="2500" dirty="0" smtClean="0"/>
              <a:t>Animals assoc. with seeps and filled-in beaver ponds nearly absent outside of Ft. Bragg</a:t>
            </a:r>
          </a:p>
          <a:p>
            <a:pPr lvl="2"/>
            <a:r>
              <a:rPr lang="en-US" dirty="0" smtClean="0"/>
              <a:t>Seeps – problem with altered fire regime coupled with loss of landscape integrity</a:t>
            </a:r>
          </a:p>
          <a:p>
            <a:pPr lvl="2"/>
            <a:r>
              <a:rPr lang="en-US" dirty="0" smtClean="0"/>
              <a:t>Streamhead mires – unsure of problem but herbaceous vegetation different than sites occupied by St. Francis Satyr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sz="2500" dirty="0" smtClean="0"/>
              <a:t>KEY CONSERVATION ACTIONS:</a:t>
            </a:r>
          </a:p>
          <a:p>
            <a:pPr lvl="2"/>
            <a:r>
              <a:rPr lang="en-US" dirty="0" smtClean="0"/>
              <a:t>Entire power line linking seeps on PCP preserve (N of 73) to those on Wilson tract (~3.5 mi)</a:t>
            </a:r>
          </a:p>
          <a:p>
            <a:pPr lvl="2"/>
            <a:r>
              <a:rPr lang="en-US" dirty="0" smtClean="0"/>
              <a:t>Protect overall process of beaver pond creation and abandonment rather than individual examples</a:t>
            </a:r>
          </a:p>
          <a:p>
            <a:pPr lvl="3"/>
            <a:r>
              <a:rPr lang="en-US" dirty="0" smtClean="0"/>
              <a:t>Beavers working on restoring sedge mires, but more work to determine status of fauna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HIG_Results_Jan2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539" y="-1"/>
            <a:ext cx="8875061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Guild habitats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</a:t>
            </a:r>
            <a:r>
              <a:rPr lang="en-US" dirty="0" smtClean="0"/>
              <a:t>data</a:t>
            </a:r>
            <a:endParaRPr lang="en-US" dirty="0" smtClean="0"/>
          </a:p>
          <a:p>
            <a:pPr lvl="1"/>
            <a:r>
              <a:rPr lang="en-US" dirty="0" smtClean="0"/>
              <a:t>Areas surveyed during ‘09 field season have greater certainty but shapefiles not yet available </a:t>
            </a:r>
            <a:r>
              <a:rPr lang="en-US" sz="1600" dirty="0" smtClean="0"/>
              <a:t>(and only 3 are ‘mappable’)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No longer mapping </a:t>
            </a:r>
            <a:r>
              <a:rPr lang="en-US" dirty="0" smtClean="0"/>
              <a:t>C-ranked core </a:t>
            </a:r>
            <a:r>
              <a:rPr lang="en-US" dirty="0" smtClean="0"/>
              <a:t>areas but 12 previously mapped </a:t>
            </a:r>
            <a:r>
              <a:rPr lang="en-US" sz="1600" dirty="0" smtClean="0"/>
              <a:t>(3 </a:t>
            </a:r>
            <a:r>
              <a:rPr lang="en-US" sz="1600" dirty="0" err="1" smtClean="0"/>
              <a:t>SSMH</a:t>
            </a:r>
            <a:r>
              <a:rPr lang="en-US" sz="1600" dirty="0" smtClean="0"/>
              <a:t> – 340K, 9 other – 150K) </a:t>
            </a:r>
          </a:p>
          <a:p>
            <a:pPr lvl="1"/>
            <a:endParaRPr lang="en-US" sz="1600" dirty="0" smtClean="0"/>
          </a:p>
          <a:p>
            <a:pPr lvl="1"/>
            <a:r>
              <a:rPr lang="en-US" dirty="0" smtClean="0"/>
              <a:t>23 habitat/indicator guilds identified in Sandhills but Freshwater Marshes not mapped  </a:t>
            </a:r>
          </a:p>
          <a:p>
            <a:pPr lvl="2"/>
            <a:r>
              <a:rPr lang="en-US" dirty="0" smtClean="0"/>
              <a:t>Of the 22 mapped, 5 have less than 500 total acres</a:t>
            </a:r>
          </a:p>
          <a:p>
            <a:pPr lvl="3"/>
            <a:r>
              <a:rPr lang="en-US" b="1" dirty="0" smtClean="0"/>
              <a:t>Pitcher Plants (T, 114)</a:t>
            </a:r>
            <a:r>
              <a:rPr lang="en-US" dirty="0" smtClean="0"/>
              <a:t>, </a:t>
            </a:r>
            <a:r>
              <a:rPr lang="en-US" b="1" dirty="0" smtClean="0"/>
              <a:t>Seeps (T, 23)</a:t>
            </a:r>
            <a:r>
              <a:rPr lang="en-US" dirty="0" smtClean="0"/>
              <a:t>, </a:t>
            </a:r>
            <a:r>
              <a:rPr lang="en-US" b="1" dirty="0" smtClean="0"/>
              <a:t>Streamhead (T, 348), </a:t>
            </a:r>
            <a:r>
              <a:rPr lang="en-US" dirty="0" smtClean="0"/>
              <a:t>Atlantic White (60), Wet-</a:t>
            </a:r>
            <a:r>
              <a:rPr lang="en-US" dirty="0" err="1" smtClean="0"/>
              <a:t>Mesic</a:t>
            </a:r>
            <a:r>
              <a:rPr lang="en-US" dirty="0" smtClean="0"/>
              <a:t> Pine (14)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GT_Guilds_Feb2010_eoran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8915400" cy="6858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391400" y="63246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Action Item 6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Guild habitats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Using the </a:t>
            </a:r>
            <a:r>
              <a:rPr lang="en-US" dirty="0" smtClean="0"/>
              <a:t>data, cont. 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Currently included as Tier 2. </a:t>
            </a:r>
            <a:r>
              <a:rPr lang="en-US" dirty="0" smtClean="0"/>
              <a:t>Should any be included as Tier 1?</a:t>
            </a:r>
          </a:p>
          <a:p>
            <a:pPr lvl="2"/>
            <a:r>
              <a:rPr lang="en-US" dirty="0" smtClean="0"/>
              <a:t>See table 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Layer description and recommendation:</a:t>
            </a:r>
          </a:p>
          <a:p>
            <a:pPr lvl="1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200" dirty="0" smtClean="0"/>
              <a:t>Animal </a:t>
            </a:r>
            <a:r>
              <a:rPr lang="en-US" sz="2200" dirty="0" smtClean="0"/>
              <a:t>Guild Habitats are identified by a landscape-level analysis of habitat types and the groups of animals that use them.  Each habitat type occurs in the landscape within a single or multiple core areas.  A core area contains habitat with sufficient connectivity to support a group of indicator species, or guilds.  Guild species are both habitat specialists and sensitive to fragmentation.  </a:t>
            </a: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Green Growth Toolbox recommendations for these areas include: locating development on the edges of these habitats without completely surrounding any given habitat patch; maintaining forested parcels and lots; and minimizing tree removal.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Smoke Awareness </a:t>
            </a:r>
            <a:r>
              <a:rPr lang="en-US" sz="2400" dirty="0" smtClean="0"/>
              <a:t>Areas</a:t>
            </a:r>
            <a:endParaRPr lang="en-US" sz="2400" dirty="0" smtClean="0"/>
          </a:p>
          <a:p>
            <a:pPr lvl="1"/>
            <a:r>
              <a:rPr lang="en-US" sz="2100" dirty="0" smtClean="0"/>
              <a:t>Distinction between known and desired/expected future</a:t>
            </a:r>
          </a:p>
          <a:p>
            <a:pPr lvl="2"/>
            <a:r>
              <a:rPr lang="en-US" sz="1800" dirty="0" smtClean="0"/>
              <a:t>See </a:t>
            </a:r>
            <a:r>
              <a:rPr lang="en-US" sz="1800" dirty="0" err="1" smtClean="0"/>
              <a:t>pdf</a:t>
            </a:r>
            <a:endParaRPr lang="en-US" sz="1800" dirty="0" smtClean="0"/>
          </a:p>
          <a:p>
            <a:pPr lvl="1">
              <a:buNone/>
            </a:pPr>
            <a:endParaRPr lang="en-US" sz="2100" dirty="0" smtClean="0"/>
          </a:p>
          <a:p>
            <a:r>
              <a:rPr lang="en-US" sz="2400" dirty="0" smtClean="0"/>
              <a:t>Significant Natural Heritage Areas</a:t>
            </a:r>
          </a:p>
          <a:p>
            <a:pPr lvl="1"/>
            <a:r>
              <a:rPr lang="en-US" sz="2100" dirty="0" smtClean="0"/>
              <a:t>Distinction between primary and secondary </a:t>
            </a:r>
            <a:r>
              <a:rPr lang="en-US" sz="2100" dirty="0" smtClean="0"/>
              <a:t>areas</a:t>
            </a:r>
          </a:p>
          <a:p>
            <a:pPr lvl="2"/>
            <a:r>
              <a:rPr lang="en-US" sz="1800" dirty="0" smtClean="0"/>
              <a:t>See jpeg</a:t>
            </a:r>
          </a:p>
          <a:p>
            <a:pPr lvl="2">
              <a:buNone/>
            </a:pPr>
            <a:endParaRPr lang="en-US" sz="1800" dirty="0" smtClean="0"/>
          </a:p>
          <a:p>
            <a:pPr lvl="1"/>
            <a:r>
              <a:rPr lang="en-US" sz="2100" dirty="0" smtClean="0"/>
              <a:t>Layer </a:t>
            </a:r>
            <a:r>
              <a:rPr lang="en-US" sz="2100" dirty="0" smtClean="0"/>
              <a:t>description</a:t>
            </a:r>
          </a:p>
          <a:p>
            <a:pPr lvl="2"/>
            <a:r>
              <a:rPr lang="en-US" sz="1600" dirty="0" smtClean="0"/>
              <a:t>SNHA site boundaries are derived from a variety of information sources which vary in their positional accuracy. 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For this reason, the NC Natural Heritage Program recommends that if a project falls within several kilometers of a SNHA, then it should indicate the need for more information.  </a:t>
            </a:r>
            <a:r>
              <a:rPr lang="en-US" sz="1600" dirty="0" smtClean="0"/>
              <a:t>The effects of a project can vary depending upon the species or communities contained within the SNHA.  An assessment of those effects should be performed by ecologists familiar with the site. </a:t>
            </a:r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57200" y="4267200"/>
            <a:ext cx="72390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sz="2000" dirty="0" smtClean="0"/>
              <a:t>(higher priority)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HIG_Results_Jan2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539" y="-1"/>
            <a:ext cx="8875060" cy="685800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sz="2000" dirty="0" smtClean="0"/>
              <a:t>(lower priority)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Rare Species </a:t>
            </a:r>
            <a:r>
              <a:rPr lang="en-US" sz="2400" dirty="0" smtClean="0"/>
              <a:t>Habitat</a:t>
            </a:r>
          </a:p>
          <a:p>
            <a:pPr lvl="1"/>
            <a:r>
              <a:rPr lang="en-US" sz="1800" dirty="0" smtClean="0"/>
              <a:t>Attribute Information – How access?</a:t>
            </a:r>
          </a:p>
          <a:p>
            <a:pPr lvl="1"/>
            <a:r>
              <a:rPr lang="en-US" sz="1800" dirty="0" smtClean="0"/>
              <a:t>Compatibility/use with statewide available </a:t>
            </a:r>
            <a:r>
              <a:rPr lang="en-US" sz="1800" dirty="0" err="1" smtClean="0"/>
              <a:t>NHEO</a:t>
            </a:r>
            <a:endParaRPr lang="en-US" sz="1800" dirty="0" smtClean="0"/>
          </a:p>
          <a:p>
            <a:r>
              <a:rPr lang="en-US" sz="2400" dirty="0" smtClean="0"/>
              <a:t>Wetland </a:t>
            </a:r>
            <a:r>
              <a:rPr lang="en-US" sz="2400" dirty="0" smtClean="0"/>
              <a:t>Element Occurrences</a:t>
            </a:r>
            <a:endParaRPr lang="en-US" sz="2400" dirty="0" smtClean="0"/>
          </a:p>
          <a:p>
            <a:pPr lvl="1"/>
            <a:r>
              <a:rPr lang="en-US" sz="1800" dirty="0" smtClean="0"/>
              <a:t>Isolate from </a:t>
            </a:r>
            <a:r>
              <a:rPr lang="en-US" sz="1800" dirty="0" err="1" smtClean="0"/>
              <a:t>NHEO</a:t>
            </a:r>
            <a:r>
              <a:rPr lang="en-US" sz="1800" dirty="0" smtClean="0"/>
              <a:t> </a:t>
            </a:r>
            <a:r>
              <a:rPr lang="en-US" sz="1800" dirty="0" smtClean="0"/>
              <a:t>data? </a:t>
            </a:r>
            <a:endParaRPr lang="en-US" sz="1800" dirty="0" smtClean="0"/>
          </a:p>
          <a:p>
            <a:pPr lvl="2"/>
            <a:r>
              <a:rPr lang="en-US" sz="1600" dirty="0" smtClean="0"/>
              <a:t>At least 2 of 26 floodplain pool, upland depression, or vernal pool </a:t>
            </a:r>
            <a:r>
              <a:rPr lang="en-US" sz="1600" dirty="0" err="1" smtClean="0"/>
              <a:t>EO</a:t>
            </a:r>
            <a:r>
              <a:rPr lang="en-US" sz="1600" dirty="0" smtClean="0"/>
              <a:t> warrant further investigation as </a:t>
            </a:r>
            <a:r>
              <a:rPr lang="en-US" sz="1600" dirty="0" err="1" smtClean="0"/>
              <a:t>Protosites</a:t>
            </a:r>
            <a:r>
              <a:rPr lang="en-US" sz="1600" dirty="0" smtClean="0"/>
              <a:t> or Rare Species Habitats</a:t>
            </a:r>
          </a:p>
          <a:p>
            <a:pPr lvl="2"/>
            <a:r>
              <a:rPr lang="en-US" sz="1600" dirty="0" smtClean="0"/>
              <a:t>Hillside seepage bog, low elevation seep, small depression </a:t>
            </a:r>
            <a:r>
              <a:rPr lang="en-US" sz="1600" dirty="0" err="1" smtClean="0"/>
              <a:t>pocosin</a:t>
            </a:r>
            <a:r>
              <a:rPr lang="en-US" sz="1600" dirty="0" smtClean="0"/>
              <a:t>,  and upland depression swamp forest included in Rare Species Habitats layer</a:t>
            </a:r>
          </a:p>
          <a:p>
            <a:r>
              <a:rPr lang="en-US" sz="2200" dirty="0" smtClean="0"/>
              <a:t>Restoration Areas</a:t>
            </a:r>
          </a:p>
          <a:p>
            <a:r>
              <a:rPr lang="en-US" sz="2200" dirty="0" smtClean="0"/>
              <a:t>Guild Core Connectors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Action Items remaining from Oct 2009 and Jan 2010 meetings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Sandhills appendix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9416"/>
            <a:ext cx="8153400" cy="509618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Tier 1 </a:t>
            </a:r>
            <a:r>
              <a:rPr lang="en-US" sz="2400" b="1" dirty="0" smtClean="0"/>
              <a:t>Resources: </a:t>
            </a:r>
            <a:r>
              <a:rPr lang="en-US" sz="1800" b="1" dirty="0" smtClean="0"/>
              <a:t>Sensitive </a:t>
            </a:r>
            <a:r>
              <a:rPr lang="en-US" sz="1800" b="1" dirty="0" smtClean="0"/>
              <a:t>Wildlife and Natural Resource Areas</a:t>
            </a:r>
            <a:endParaRPr lang="en-US" sz="1800" dirty="0" smtClean="0"/>
          </a:p>
          <a:p>
            <a:pPr>
              <a:buNone/>
            </a:pPr>
            <a:r>
              <a:rPr lang="en-US" sz="2100" dirty="0" smtClean="0"/>
              <a:t>	</a:t>
            </a:r>
            <a:r>
              <a:rPr lang="en-US" sz="1500" dirty="0" smtClean="0"/>
              <a:t>Based </a:t>
            </a:r>
            <a:r>
              <a:rPr lang="en-US" sz="1500" dirty="0" smtClean="0"/>
              <a:t>on current knowledge, these wildlife habitats are the most sensitive to development.  </a:t>
            </a:r>
            <a:r>
              <a:rPr lang="en-US" sz="1500" dirty="0" smtClean="0"/>
              <a:t>These areas tend to be relatively small in size, and there is a high degree of knowledge about the value of the resources.  </a:t>
            </a:r>
            <a:r>
              <a:rPr lang="en-US" sz="1500" u="sng" dirty="0" smtClean="0"/>
              <a:t>Green Growth Toolbox recommendations are to set aside these areas from development as much as possible.</a:t>
            </a:r>
            <a:r>
              <a:rPr lang="en-US" sz="1500" dirty="0" smtClean="0"/>
              <a:t>  </a:t>
            </a:r>
            <a:r>
              <a:rPr lang="en-US" sz="1500" dirty="0" smtClean="0"/>
              <a:t>If development must occur in these areas, it is recommended that conservation development design principles be used to minimize impact to these areas (see Section 4 and 5 of the Green Growth Toolbox handbook).  </a:t>
            </a: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r>
              <a:rPr lang="en-US" sz="2400" b="1" dirty="0" smtClean="0"/>
              <a:t>Tier 2 Resources: </a:t>
            </a:r>
            <a:r>
              <a:rPr lang="en-US" sz="1800" b="1" dirty="0" smtClean="0"/>
              <a:t>Wildlife </a:t>
            </a:r>
            <a:r>
              <a:rPr lang="en-US" sz="1800" b="1" dirty="0" smtClean="0"/>
              <a:t>Habitat Landscapes</a:t>
            </a:r>
            <a:endParaRPr lang="en-US" sz="1800" dirty="0" smtClean="0"/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1500" dirty="0" smtClean="0"/>
              <a:t>Based </a:t>
            </a:r>
            <a:r>
              <a:rPr lang="en-US" sz="1500" dirty="0" smtClean="0"/>
              <a:t>on current knowledge, these areas contain wildlife habitats, wildlife corridors, and buffers for lands on which wildlife management or recreational activities take place.  These areas are generally larger and occur within a greater variety of land uses than the Tier 1 habitats.  Wildlife in these locations are sensitive to extensive residential and road development but less sensitive to rural land uses.  </a:t>
            </a:r>
            <a:r>
              <a:rPr lang="en-US" sz="1500" u="sng" dirty="0" smtClean="0"/>
              <a:t>Green Growth Toolbox recommendations are to encourage </a:t>
            </a:r>
            <a:r>
              <a:rPr lang="en-US" sz="1500" u="sng" dirty="0" smtClean="0"/>
              <a:t>placement </a:t>
            </a:r>
            <a:r>
              <a:rPr lang="en-US" sz="1500" u="sng" dirty="0" smtClean="0"/>
              <a:t>of working lands within Tier 2 areas.      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47258"/>
          <a:ext cx="7123088" cy="6745905"/>
        </p:xfrm>
        <a:graphic>
          <a:graphicData uri="http://schemas.openxmlformats.org/drawingml/2006/table">
            <a:tbl>
              <a:tblPr/>
              <a:tblGrid>
                <a:gridCol w="1272833"/>
                <a:gridCol w="2460966"/>
                <a:gridCol w="887201"/>
                <a:gridCol w="814843"/>
                <a:gridCol w="888023"/>
                <a:gridCol w="799222"/>
              </a:tblGrid>
              <a:tr h="188599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Garamond"/>
                          <a:ea typeface="Calibri"/>
                          <a:cs typeface="Times New Roman"/>
                        </a:rPr>
                        <a:t>Tier 1 Resources Map Layers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1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Garamond"/>
                          <a:ea typeface="Calibri"/>
                          <a:cs typeface="Times New Roman"/>
                        </a:rPr>
                        <a:t>Significant Natural Heritage Areas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Garamond"/>
                          <a:ea typeface="Calibri"/>
                          <a:cs typeface="Times New Roman"/>
                        </a:rPr>
                        <a:t>Significant_Natural</a:t>
                      </a:r>
                      <a:r>
                        <a:rPr lang="en-US" sz="1200" dirty="0">
                          <a:latin typeface="Garamond"/>
                          <a:ea typeface="Calibri"/>
                          <a:cs typeface="Times New Roman"/>
                        </a:rPr>
                        <a:t>_ </a:t>
                      </a:r>
                      <a:r>
                        <a:rPr lang="en-US" sz="1200" dirty="0" err="1">
                          <a:latin typeface="Garamond"/>
                          <a:ea typeface="Calibri"/>
                          <a:cs typeface="Times New Roman"/>
                        </a:rPr>
                        <a:t>Heritage_Areas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Garamond"/>
                          <a:ea typeface="Calibri"/>
                          <a:cs typeface="Times New Roman"/>
                        </a:rPr>
                        <a:t>Quarterly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1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Garamond"/>
                          <a:ea typeface="Calibri"/>
                          <a:cs typeface="Times New Roman"/>
                        </a:rPr>
                        <a:t>Rare Species Habitats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Garamond"/>
                          <a:ea typeface="Calibri"/>
                          <a:cs typeface="Times New Roman"/>
                        </a:rPr>
                        <a:t>Rare_Species_Habitats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Garamond"/>
                          <a:ea typeface="Calibri"/>
                          <a:cs typeface="Times New Roman"/>
                        </a:rPr>
                        <a:t>Irregular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1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Garamond"/>
                          <a:ea typeface="Calibri"/>
                          <a:cs typeface="Times New Roman"/>
                        </a:rPr>
                        <a:t>Potential Upland Habitats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Garamond"/>
                          <a:ea typeface="Calibri"/>
                          <a:cs typeface="Times New Roman"/>
                        </a:rPr>
                        <a:t>Potential_Upland</a:t>
                      </a:r>
                      <a:r>
                        <a:rPr lang="en-US" sz="1200" dirty="0">
                          <a:latin typeface="Garamond"/>
                          <a:ea typeface="Calibri"/>
                          <a:cs typeface="Times New Roman"/>
                        </a:rPr>
                        <a:t>_ Habitats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Garamond"/>
                          <a:ea typeface="Calibri"/>
                          <a:cs typeface="Times New Roman"/>
                        </a:rPr>
                        <a:t>Irregular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Garamond"/>
                          <a:ea typeface="Calibri"/>
                          <a:cs typeface="Times New Roman"/>
                        </a:rPr>
                        <a:t>RCW Foraging Habitats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Garamond"/>
                          <a:ea typeface="Calibri"/>
                          <a:cs typeface="Times New Roman"/>
                        </a:rPr>
                        <a:t>RCW_Foraging_Habitats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Garamond"/>
                          <a:ea typeface="Calibri"/>
                          <a:cs typeface="Times New Roman"/>
                        </a:rPr>
                        <a:t>Yearly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7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Garamond"/>
                          <a:ea typeface="Calibri"/>
                          <a:cs typeface="Times New Roman"/>
                        </a:rPr>
                        <a:t>Aquatic Significant Natural Heritage Areas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Garamond"/>
                          <a:ea typeface="Calibri"/>
                          <a:cs typeface="Times New Roman"/>
                        </a:rPr>
                        <a:t>Aquatic_SNHA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Garamond"/>
                          <a:ea typeface="Calibri"/>
                          <a:cs typeface="Times New Roman"/>
                        </a:rPr>
                        <a:t>Irregular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7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Garamond"/>
                          <a:ea typeface="Calibri"/>
                          <a:cs typeface="Times New Roman"/>
                        </a:rPr>
                        <a:t>Streams &amp; Riparian Resources with Fed T&amp;E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Garamond"/>
                          <a:ea typeface="Calibri"/>
                          <a:cs typeface="Times New Roman"/>
                        </a:rPr>
                        <a:t>Streams_Buffers_FedTE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Garamond"/>
                          <a:ea typeface="Calibri"/>
                          <a:cs typeface="Times New Roman"/>
                        </a:rPr>
                        <a:t>Irregular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Garamond"/>
                          <a:ea typeface="Calibri"/>
                          <a:cs typeface="Times New Roman"/>
                        </a:rPr>
                        <a:t>Other Streams &amp; Riparian Resources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Garamond"/>
                          <a:ea typeface="Calibri"/>
                          <a:cs typeface="Times New Roman"/>
                        </a:rPr>
                        <a:t>Streams_Buffers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Garamond"/>
                          <a:ea typeface="Calibri"/>
                          <a:cs typeface="Times New Roman"/>
                        </a:rPr>
                        <a:t>Irregular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Garamond"/>
                          <a:ea typeface="Calibri"/>
                          <a:cs typeface="Times New Roman"/>
                        </a:rPr>
                        <a:t>Floodplain Boundaries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Garamond"/>
                          <a:ea typeface="Calibri"/>
                          <a:cs typeface="Times New Roman"/>
                        </a:rPr>
                        <a:t>Floodplains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Garamond"/>
                          <a:ea typeface="Calibri"/>
                          <a:cs typeface="Times New Roman"/>
                        </a:rPr>
                        <a:t>Irregular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Garamond"/>
                          <a:ea typeface="Calibri"/>
                          <a:cs typeface="Times New Roman"/>
                        </a:rPr>
                        <a:t>Tier 2 Resources Map Layers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Garamond"/>
                          <a:ea typeface="Calibri"/>
                          <a:cs typeface="Times New Roman"/>
                        </a:rPr>
                        <a:t>Animal Guild Habitats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Garamond"/>
                          <a:ea typeface="Calibri"/>
                          <a:cs typeface="Times New Roman"/>
                        </a:rPr>
                        <a:t>Animal_Guild_Habitats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Garamond"/>
                          <a:ea typeface="Calibri"/>
                          <a:cs typeface="Times New Roman"/>
                        </a:rPr>
                        <a:t>Irregular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1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Garamond"/>
                          <a:ea typeface="Calibri"/>
                          <a:cs typeface="Times New Roman"/>
                        </a:rPr>
                        <a:t>Sparsely-Settled Habitats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Garamond"/>
                          <a:ea typeface="Calibri"/>
                          <a:cs typeface="Times New Roman"/>
                        </a:rPr>
                        <a:t>Sparsely_Settled_Habitats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Garamond"/>
                          <a:ea typeface="Calibri"/>
                          <a:cs typeface="Times New Roman"/>
                        </a:rPr>
                        <a:t>Irregular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1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Garamond"/>
                          <a:ea typeface="Calibri"/>
                          <a:cs typeface="Times New Roman"/>
                        </a:rPr>
                        <a:t>RCW Corridors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Garamond"/>
                          <a:ea typeface="Calibri"/>
                          <a:cs typeface="Times New Roman"/>
                        </a:rPr>
                        <a:t>RCW_Corridors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Garamond"/>
                          <a:ea typeface="Calibri"/>
                          <a:cs typeface="Times New Roman"/>
                        </a:rPr>
                        <a:t>Irregular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Garamond"/>
                          <a:ea typeface="Calibri"/>
                          <a:cs typeface="Times New Roman"/>
                        </a:rPr>
                        <a:t>Smoke Awareness Areas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Garamond"/>
                          <a:ea typeface="Calibri"/>
                          <a:cs typeface="Times New Roman"/>
                        </a:rPr>
                        <a:t>Smoke_Awareness_Areas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Garamond"/>
                          <a:ea typeface="Calibri"/>
                          <a:cs typeface="Times New Roman"/>
                        </a:rPr>
                        <a:t>Irregular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1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Garamond"/>
                          <a:ea typeface="Calibri"/>
                          <a:cs typeface="Times New Roman"/>
                        </a:rPr>
                        <a:t>Hunting Safety Buffers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Garamond"/>
                          <a:ea typeface="Calibri"/>
                          <a:cs typeface="Times New Roman"/>
                        </a:rPr>
                        <a:t>Hunting_Safety_Buffers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Garamond"/>
                          <a:ea typeface="Calibri"/>
                          <a:cs typeface="Times New Roman"/>
                        </a:rPr>
                        <a:t>Yearly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Garamond"/>
                          <a:ea typeface="Calibri"/>
                          <a:cs typeface="Times New Roman"/>
                        </a:rPr>
                        <a:t>X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3" marR="40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GT_MapLayers_Feb2010_Tier1_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GT_MapLayers_Feb2010_Tier2_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GT_MapLayers_Feb2010_Tier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541" y="0"/>
            <a:ext cx="8875059" cy="6858000"/>
          </a:xfr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467600" y="6096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Action Item 2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GT_MapLayers_Feb2010_Tier12_n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Guild Habitats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Steve Hall’s findings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2,341 records representing 525 animal species</a:t>
            </a:r>
          </a:p>
          <a:p>
            <a:pPr lvl="2"/>
            <a:r>
              <a:rPr lang="en-US" dirty="0" smtClean="0"/>
              <a:t>Species breakdown: </a:t>
            </a:r>
            <a:r>
              <a:rPr lang="en-US" sz="1600" dirty="0" smtClean="0"/>
              <a:t>115 vertebrates - 408 insects - 2 land snails</a:t>
            </a:r>
            <a:endParaRPr lang="en-US" dirty="0" smtClean="0"/>
          </a:p>
          <a:p>
            <a:pPr lvl="2"/>
            <a:r>
              <a:rPr lang="en-US" dirty="0" smtClean="0"/>
              <a:t>Indicator Species: </a:t>
            </a:r>
            <a:r>
              <a:rPr lang="en-US" sz="1600" dirty="0" smtClean="0"/>
              <a:t>10 of the species (482 records)</a:t>
            </a:r>
          </a:p>
          <a:p>
            <a:pPr lvl="2"/>
            <a:r>
              <a:rPr lang="en-US" dirty="0" smtClean="0"/>
              <a:t>21 guild/core areas identified: </a:t>
            </a:r>
            <a:r>
              <a:rPr lang="en-US" sz="1600" dirty="0" smtClean="0"/>
              <a:t>only 3 are ‘mappable’ (have EO rank of A or B), 6 are potential but need more surveys</a:t>
            </a:r>
          </a:p>
          <a:p>
            <a:pPr lvl="2">
              <a:buNone/>
            </a:pPr>
            <a:endParaRPr lang="en-US" sz="1600" dirty="0" smtClean="0"/>
          </a:p>
          <a:p>
            <a:pPr lvl="1"/>
            <a:r>
              <a:rPr lang="en-US" dirty="0" smtClean="0"/>
              <a:t>Sandhills Seeps Habitats = Most Threatened</a:t>
            </a:r>
          </a:p>
          <a:p>
            <a:pPr lvl="2"/>
            <a:r>
              <a:rPr lang="en-US" dirty="0" smtClean="0"/>
              <a:t>Pitcher Plant Meadows &amp; General Wet, Herbaceous Swales </a:t>
            </a:r>
            <a:r>
              <a:rPr lang="en-US" sz="1200" dirty="0" smtClean="0"/>
              <a:t>(alt. Herbaceous Peatlands and Pitcher Plant Meadows)</a:t>
            </a:r>
          </a:p>
          <a:p>
            <a:pPr lvl="2"/>
            <a:r>
              <a:rPr lang="en-US" dirty="0" smtClean="0"/>
              <a:t>Sandhill Seeps and Wet Sandy Herbaceous Swales            </a:t>
            </a:r>
            <a:r>
              <a:rPr lang="en-US" sz="1200" dirty="0" smtClean="0"/>
              <a:t>(alt. ? Savannas and Wet, Sandy, Herbaceous Swales)</a:t>
            </a:r>
          </a:p>
          <a:p>
            <a:pPr lvl="2"/>
            <a:r>
              <a:rPr lang="en-US" dirty="0" smtClean="0"/>
              <a:t>Sandhill Streamhead Mires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GT_Guilds_SandhillSeepsFeb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CCE8B9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CE8B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773</TotalTime>
  <Words>991</Words>
  <Application>Microsoft Office PowerPoint</Application>
  <PresentationFormat>On-screen Show (4:3)</PresentationFormat>
  <Paragraphs>171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Opulent</vt:lpstr>
      <vt:lpstr>Reserve Design Working Group</vt:lpstr>
      <vt:lpstr>Sandhills appendix </vt:lpstr>
      <vt:lpstr>Slide 3</vt:lpstr>
      <vt:lpstr>Slide 4</vt:lpstr>
      <vt:lpstr>Slide 5</vt:lpstr>
      <vt:lpstr>Slide 6</vt:lpstr>
      <vt:lpstr>Slide 7</vt:lpstr>
      <vt:lpstr>Animal Guild Habitats </vt:lpstr>
      <vt:lpstr>Slide 9</vt:lpstr>
      <vt:lpstr>Animal Guild habitats </vt:lpstr>
      <vt:lpstr>Slide 11</vt:lpstr>
      <vt:lpstr>Animal Guild habitats</vt:lpstr>
      <vt:lpstr>Slide 13</vt:lpstr>
      <vt:lpstr>Animal Guild habitats</vt:lpstr>
      <vt:lpstr>Other (higher priority)</vt:lpstr>
      <vt:lpstr>Slide 16</vt:lpstr>
      <vt:lpstr>Other (lower priority)</vt:lpstr>
      <vt:lpstr>Next meeting</vt:lpstr>
    </vt:vector>
  </TitlesOfParts>
  <Company>USFWS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Reserve Design Working Group</dc:title>
  <dc:creator>sdibacco</dc:creator>
  <cp:lastModifiedBy>sdibacco</cp:lastModifiedBy>
  <cp:revision>75</cp:revision>
  <dcterms:created xsi:type="dcterms:W3CDTF">2010-02-11T19:23:54Z</dcterms:created>
  <dcterms:modified xsi:type="dcterms:W3CDTF">2010-02-22T22:09:28Z</dcterms:modified>
</cp:coreProperties>
</file>