
<file path=[Content_Types].xml><?xml version="1.0" encoding="utf-8"?>
<Types xmlns="http://schemas.openxmlformats.org/package/2006/content-types"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11"/>
  </p:notesMasterIdLst>
  <p:sldIdLst>
    <p:sldId id="349" r:id="rId3"/>
    <p:sldId id="947" r:id="rId4"/>
    <p:sldId id="951" r:id="rId5"/>
    <p:sldId id="953" r:id="rId6"/>
    <p:sldId id="952" r:id="rId7"/>
    <p:sldId id="954" r:id="rId8"/>
    <p:sldId id="955" r:id="rId9"/>
    <p:sldId id="950" r:id="rId10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680" userDrawn="1">
          <p15:clr>
            <a:srgbClr val="A4A3A4"/>
          </p15:clr>
        </p15:guide>
        <p15:guide id="4" pos="504" userDrawn="1">
          <p15:clr>
            <a:srgbClr val="A4A3A4"/>
          </p15:clr>
        </p15:guide>
        <p15:guide id="5" pos="3000" userDrawn="1">
          <p15:clr>
            <a:srgbClr val="A4A3A4"/>
          </p15:clr>
        </p15:guide>
        <p15:guide id="6" pos="3600" userDrawn="1">
          <p15:clr>
            <a:srgbClr val="A4A3A4"/>
          </p15:clr>
        </p15:guide>
        <p15:guide id="7" pos="4152" userDrawn="1">
          <p15:clr>
            <a:srgbClr val="A4A3A4"/>
          </p15:clr>
        </p15:guide>
        <p15:guide id="8" pos="4752" userDrawn="1">
          <p15:clr>
            <a:srgbClr val="A4A3A4"/>
          </p15:clr>
        </p15:guide>
        <p15:guide id="9" pos="288" userDrawn="1">
          <p15:clr>
            <a:srgbClr val="A4A3A4"/>
          </p15:clr>
        </p15:guide>
        <p15:guide id="10" orient="horz" pos="24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BB4"/>
    <a:srgbClr val="0000FF"/>
    <a:srgbClr val="0033CC"/>
    <a:srgbClr val="00B05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73739" autoAdjust="0"/>
  </p:normalViewPr>
  <p:slideViewPr>
    <p:cSldViewPr snapToGrid="0" showGuides="1">
      <p:cViewPr varScale="1">
        <p:scale>
          <a:sx n="82" d="100"/>
          <a:sy n="82" d="100"/>
        </p:scale>
        <p:origin x="2238" y="78"/>
      </p:cViewPr>
      <p:guideLst>
        <p:guide orient="horz" pos="2184"/>
        <p:guide pos="2880"/>
        <p:guide pos="1680"/>
        <p:guide pos="504"/>
        <p:guide pos="3000"/>
        <p:guide pos="3600"/>
        <p:guide pos="4152"/>
        <p:guide pos="4752"/>
        <p:guide pos="288"/>
        <p:guide orient="horz" pos="24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A732083-3E80-486B-9510-8DE980D15DD7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A110C8A-C6E1-4458-A0A9-49CDCAC46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17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FE1A4-0A45-453D-A823-FBDE329F22D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189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 Climate resiliency is relatively new thought process within the DoD.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We don’t know what we don’t know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Primary focus areas are flooding and wildfires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Flooding impacts affects the installation on several levels: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Potentially blocks access to training area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Soldier and Civilian Resources spent in assessment and repair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Prescribed burning number one toolbox for managing the longleaf ecosystem.  If it we lose the ability to burn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Habitat will fail, populations could suffer, creating training restrictions, reducing the availability of lands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10C8A-C6E1-4458-A0A9-49CDCAC46F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0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signs we’re already seeing on the installation are: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More frequent drought periods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Extreme temperatures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More intense storms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Typical summer storms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Hurricanes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Matthew was intense but quick (more damage)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Florence was less intense, but stretched over 3 days (more flooding)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10C8A-C6E1-4458-A0A9-49CDCAC46F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38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developed acre of land on Fort Bragg has typically 9x more runoff than an acre riparian area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Culverts that were more adequately sized 40 years ago can’t handle the amount of runoff that comes to them now.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Flooded airfield prevents Fort Bragg from maintaining the ability to be anywhere in the world within 24 hours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Major road failures impact all aspects of the installation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Recovery efforts required from troops and civilians interrupt and derail all other missions on the installation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10C8A-C6E1-4458-A0A9-49CDCAC46F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70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Compounding effect of shortened burn window</a:t>
            </a:r>
          </a:p>
          <a:p>
            <a:r>
              <a:rPr lang="en-US" dirty="0"/>
              <a:t>Currently, the loose SOP is that training takes priority; could result in burning taking priority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10C8A-C6E1-4458-A0A9-49CDCAC46F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45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10C8A-C6E1-4458-A0A9-49CDCAC46F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63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We’re basically building an aircraft in flight.  It is going to take time, resources, and considerable effort to develop solid climate resiliency.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10C8A-C6E1-4458-A0A9-49CDCAC46F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16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SC 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assification Lower"/>
          <p:cNvSpPr txBox="1">
            <a:spLocks/>
          </p:cNvSpPr>
          <p:nvPr userDrawn="1"/>
        </p:nvSpPr>
        <p:spPr>
          <a:xfrm>
            <a:off x="0" y="6724794"/>
            <a:ext cx="8515350" cy="103875"/>
          </a:xfrm>
          <a:prstGeom prst="rect">
            <a:avLst/>
          </a:prstGeom>
        </p:spPr>
        <p:txBody>
          <a:bodyPr vert="horz" wrap="square" lIns="68580" tIns="0" rIns="0" bIns="0" rtlCol="0" anchor="t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75" b="1" dirty="0">
                <a:solidFill>
                  <a:prstClr val="black"/>
                </a:solidFill>
              </a:rPr>
              <a:t>UNCLASSIFIED//FOUO</a:t>
            </a:r>
          </a:p>
        </p:txBody>
      </p:sp>
      <p:sp>
        <p:nvSpPr>
          <p:cNvPr id="12" name="Classification Top"/>
          <p:cNvSpPr txBox="1">
            <a:spLocks/>
          </p:cNvSpPr>
          <p:nvPr userDrawn="1"/>
        </p:nvSpPr>
        <p:spPr>
          <a:xfrm>
            <a:off x="781050" y="4"/>
            <a:ext cx="7886700" cy="10387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5" b="1" dirty="0">
                <a:solidFill>
                  <a:prstClr val="white"/>
                </a:solidFill>
              </a:rPr>
              <a:t>UNCLASSIFIED//FOUO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983982" y="3807063"/>
            <a:ext cx="4963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Senior Commander 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</a:rPr>
              <a:t>Garrison 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</a:rPr>
              <a:t>Touchpoint 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/>
          <a:srcRect l="29138" r="24710"/>
          <a:stretch/>
        </p:blipFill>
        <p:spPr>
          <a:xfrm>
            <a:off x="3391593" y="721524"/>
            <a:ext cx="1878676" cy="273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0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SC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5049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SC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754" y="3302678"/>
            <a:ext cx="7886700" cy="590931"/>
          </a:xfrm>
        </p:spPr>
        <p:txBody>
          <a:bodyPr anchor="b"/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49769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MSC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761" y="100587"/>
            <a:ext cx="7955280" cy="383182"/>
          </a:xfrm>
        </p:spPr>
        <p:txBody>
          <a:bodyPr vert="horz" lIns="18288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33039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MSC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100587"/>
            <a:ext cx="7955280" cy="383182"/>
          </a:xfrm>
        </p:spPr>
        <p:txBody>
          <a:bodyPr vert="horz" lIns="18288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62400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MSC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7" y="100587"/>
            <a:ext cx="7955280" cy="383182"/>
          </a:xfrm>
        </p:spPr>
        <p:txBody>
          <a:bodyPr vert="horz" lIns="18288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468732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71135"/>
            <a:ext cx="7772400" cy="133882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4D472F80-A37F-4D42-B415-088ED0FCB3BC}" type="datetimeFigureOut">
              <a:rPr lang="en-US">
                <a:solidFill>
                  <a:prstClr val="black"/>
                </a:solidFill>
              </a:rPr>
              <a:pPr/>
              <a:t>9/12/2022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A3C163EF-D887-4C00-8031-AA279916616D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94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2F80-A37F-4D42-B415-088ED0FCB3BC}" type="datetimeFigureOut">
              <a:rPr lang="en-US" smtClean="0">
                <a:solidFill>
                  <a:prstClr val="black"/>
                </a:solidFill>
              </a:rPr>
              <a:pPr/>
              <a:t>9/12/2022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163EF-D887-4C00-8031-AA279916616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96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935977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57197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11137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S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761" y="104038"/>
            <a:ext cx="7955280" cy="383182"/>
          </a:xfrm>
        </p:spPr>
        <p:txBody>
          <a:bodyPr vert="horz" lIns="18288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23153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108248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399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507038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004241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563963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27466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634122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SC Title Slide">
    <p:bg>
      <p:bgPr>
        <a:gradFill>
          <a:gsLst>
            <a:gs pos="0">
              <a:srgbClr val="7F7F73">
                <a:lumMod val="5000"/>
                <a:lumOff val="95000"/>
              </a:srgbClr>
            </a:gs>
            <a:gs pos="74000">
              <a:srgbClr val="7F7F73"/>
            </a:gs>
            <a:gs pos="83000">
              <a:srgbClr val="7F7F73"/>
            </a:gs>
            <a:gs pos="100000">
              <a:srgbClr val="7F7F73">
                <a:lumMod val="50000"/>
                <a:lumOff val="50000"/>
              </a:srgbClr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33872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0" y="3695700"/>
            <a:ext cx="9144000" cy="3167589"/>
            <a:chOff x="0" y="3695700"/>
            <a:chExt cx="9144000" cy="3167589"/>
          </a:xfrm>
        </p:grpSpPr>
        <p:pic>
          <p:nvPicPr>
            <p:cNvPr id="15" name="LowerBar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695700"/>
              <a:ext cx="9144000" cy="3162300"/>
            </a:xfrm>
            <a:prstGeom prst="rect">
              <a:avLst/>
            </a:prstGeom>
          </p:spPr>
        </p:pic>
        <p:sp>
          <p:nvSpPr>
            <p:cNvPr id="16" name="Classification Lower"/>
            <p:cNvSpPr txBox="1">
              <a:spLocks/>
            </p:cNvSpPr>
            <p:nvPr userDrawn="1"/>
          </p:nvSpPr>
          <p:spPr>
            <a:xfrm>
              <a:off x="0" y="6724790"/>
              <a:ext cx="8515350" cy="138499"/>
            </a:xfrm>
            <a:prstGeom prst="rect">
              <a:avLst/>
            </a:prstGeom>
          </p:spPr>
          <p:txBody>
            <a:bodyPr vert="horz" wrap="square" lIns="91440" tIns="0" rIns="0" bIns="0" rtlCol="0" anchor="t" anchorCtr="0">
              <a:sp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900" b="1" dirty="0">
                  <a:solidFill>
                    <a:prstClr val="black"/>
                  </a:solidFill>
                </a:rPr>
                <a:t>UNCLASSIFIED//FOUO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650182" y="3919678"/>
              <a:ext cx="2174697" cy="12573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5095" y="4157552"/>
              <a:ext cx="634688" cy="79647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9731" y="4204996"/>
              <a:ext cx="766835" cy="70037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7434203" y="4157552"/>
              <a:ext cx="567053" cy="729696"/>
            </a:xfrm>
            <a:prstGeom prst="rect">
              <a:avLst/>
            </a:prstGeom>
          </p:spPr>
        </p:pic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744" y="5863173"/>
            <a:ext cx="7155611" cy="332399"/>
          </a:xfr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  <a:defRPr lang="en-US" sz="2400" b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1744" y="5366881"/>
            <a:ext cx="7155611" cy="484748"/>
          </a:xfrm>
        </p:spPr>
        <p:txBody>
          <a:bodyPr wrap="square" lIns="0" tIns="0" rIns="0" bIns="0" anchor="t" anchorCtr="0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500" b="1" kern="1200" dirty="0">
                <a:solidFill>
                  <a:schemeClr val="bg1"/>
                </a:solidFill>
                <a:effectLst>
                  <a:outerShdw blurRad="88900" dist="38100" dir="3600000" algn="t" rotWithShape="0">
                    <a:prstClr val="black">
                      <a:alpha val="9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/>
              <a:t>Click to edit Master title style</a:t>
            </a:r>
          </a:p>
        </p:txBody>
      </p:sp>
      <p:pic>
        <p:nvPicPr>
          <p:cNvPr id="7" name="ArmyLogo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44" y="0"/>
            <a:ext cx="1495425" cy="1857375"/>
          </a:xfrm>
          <a:prstGeom prst="rect">
            <a:avLst/>
          </a:prstGeom>
        </p:spPr>
      </p:pic>
      <p:sp>
        <p:nvSpPr>
          <p:cNvPr id="11" name="Classification Lower"/>
          <p:cNvSpPr txBox="1">
            <a:spLocks/>
          </p:cNvSpPr>
          <p:nvPr userDrawn="1"/>
        </p:nvSpPr>
        <p:spPr>
          <a:xfrm>
            <a:off x="0" y="6724790"/>
            <a:ext cx="8515350" cy="138499"/>
          </a:xfrm>
          <a:prstGeom prst="rect">
            <a:avLst/>
          </a:prstGeom>
        </p:spPr>
        <p:txBody>
          <a:bodyPr vert="horz" wrap="square" lIns="91440" tIns="0" rIns="0" bIns="0" rtlCol="0" anchor="t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 b="1" dirty="0"/>
              <a:t>UNCLASSIFIED//FOUO</a:t>
            </a:r>
          </a:p>
        </p:txBody>
      </p:sp>
      <p:sp>
        <p:nvSpPr>
          <p:cNvPr id="12" name="Classification Top"/>
          <p:cNvSpPr txBox="1">
            <a:spLocks/>
          </p:cNvSpPr>
          <p:nvPr userDrawn="1"/>
        </p:nvSpPr>
        <p:spPr>
          <a:xfrm>
            <a:off x="781050" y="0"/>
            <a:ext cx="78867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bg1"/>
                </a:solidFill>
              </a:rPr>
              <a:t>UNCLASSIFIED//FOUO</a:t>
            </a:r>
          </a:p>
        </p:txBody>
      </p:sp>
    </p:spTree>
    <p:extLst>
      <p:ext uri="{BB962C8B-B14F-4D97-AF65-F5344CB8AC3E}">
        <p14:creationId xmlns:p14="http://schemas.microsoft.com/office/powerpoint/2010/main" val="261407109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SC Title, Content and 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761" y="100587"/>
            <a:ext cx="7955280" cy="383182"/>
          </a:xfrm>
        </p:spPr>
        <p:txBody>
          <a:bodyPr vert="horz" lIns="18288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7253" y="6190488"/>
            <a:ext cx="8307388" cy="300082"/>
          </a:xfrm>
        </p:spPr>
        <p:txBody>
          <a:bodyPr vert="horz" wrap="square" lIns="182880" tIns="45720" rIns="91440" bIns="45720" rtlCol="0" anchor="t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500" b="1" i="1" smtClean="0">
                <a:solidFill>
                  <a:schemeClr val="tx1"/>
                </a:solidFill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>
              <a:spcBef>
                <a:spcPct val="0"/>
              </a:spcBef>
            </a:pPr>
            <a:r>
              <a:rPr lang="en-US" dirty="0"/>
              <a:t>Click to add bumper</a:t>
            </a:r>
          </a:p>
        </p:txBody>
      </p:sp>
    </p:spTree>
    <p:extLst>
      <p:ext uri="{BB962C8B-B14F-4D97-AF65-F5344CB8AC3E}">
        <p14:creationId xmlns:p14="http://schemas.microsoft.com/office/powerpoint/2010/main" val="403352779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SC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761" y="100587"/>
            <a:ext cx="7955280" cy="383182"/>
          </a:xfrm>
        </p:spPr>
        <p:txBody>
          <a:bodyPr vert="horz" lIns="18288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71841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SC 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761" y="100587"/>
            <a:ext cx="7772400" cy="383182"/>
          </a:xfrm>
        </p:spPr>
        <p:txBody>
          <a:bodyPr vert="horz" lIns="18288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761" y="1144468"/>
            <a:ext cx="77724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6762" y="591864"/>
            <a:ext cx="7470627" cy="300082"/>
          </a:xfrm>
        </p:spPr>
        <p:txBody>
          <a:bodyPr vert="horz" wrap="square" lIns="182880" tIns="45720" rIns="91440" bIns="45720" rtlCol="0" anchor="t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500" b="1" i="1" smtClean="0">
                <a:solidFill>
                  <a:schemeClr val="tx1"/>
                </a:solidFill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>
              <a:spcBef>
                <a:spcPct val="0"/>
              </a:spcBef>
            </a:pPr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06448537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SC Title, Subtitle, Content and 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761" y="100587"/>
            <a:ext cx="7772400" cy="383182"/>
          </a:xfrm>
        </p:spPr>
        <p:txBody>
          <a:bodyPr vert="horz" lIns="18288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761" y="1144468"/>
            <a:ext cx="77724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7253" y="6193640"/>
            <a:ext cx="8307388" cy="300082"/>
          </a:xfrm>
        </p:spPr>
        <p:txBody>
          <a:bodyPr vert="horz" lIns="182880" tIns="45720" rIns="91440" bIns="45720" rtlCol="0" anchor="t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500" b="1" i="1" smtClean="0">
                <a:solidFill>
                  <a:schemeClr val="tx1"/>
                </a:solidFill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>
              <a:spcBef>
                <a:spcPct val="0"/>
              </a:spcBef>
            </a:pPr>
            <a:r>
              <a:rPr lang="en-US" dirty="0"/>
              <a:t>Click to add bumper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6762" y="591864"/>
            <a:ext cx="7470627" cy="300082"/>
          </a:xfrm>
        </p:spPr>
        <p:txBody>
          <a:bodyPr vert="horz" wrap="square" lIns="182880" tIns="45720" rIns="91440" bIns="45720" rtlCol="0" anchor="t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500" b="1" i="1" smtClean="0">
                <a:solidFill>
                  <a:schemeClr val="tx1"/>
                </a:solidFill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>
              <a:spcBef>
                <a:spcPct val="0"/>
              </a:spcBef>
            </a:pPr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59900837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SC Title, Subtitle and 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761" y="100587"/>
            <a:ext cx="7772400" cy="383182"/>
          </a:xfrm>
        </p:spPr>
        <p:txBody>
          <a:bodyPr vert="horz" lIns="18288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7253" y="6193640"/>
            <a:ext cx="8307388" cy="300082"/>
          </a:xfrm>
        </p:spPr>
        <p:txBody>
          <a:bodyPr vert="horz" lIns="182880" tIns="45720" rIns="91440" bIns="45720" rtlCol="0" anchor="t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500" b="1" i="1" smtClean="0">
                <a:solidFill>
                  <a:schemeClr val="tx1"/>
                </a:solidFill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>
              <a:spcBef>
                <a:spcPct val="0"/>
              </a:spcBef>
            </a:pPr>
            <a:r>
              <a:rPr lang="en-US" dirty="0"/>
              <a:t>Click to add bumper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6762" y="591864"/>
            <a:ext cx="7470627" cy="300082"/>
          </a:xfrm>
        </p:spPr>
        <p:txBody>
          <a:bodyPr vert="horz" wrap="square" lIns="182880" tIns="45720" rIns="91440" bIns="45720" rtlCol="0" anchor="t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500" b="1" i="1" smtClean="0">
                <a:solidFill>
                  <a:schemeClr val="tx1"/>
                </a:solidFill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>
              <a:spcBef>
                <a:spcPct val="0"/>
              </a:spcBef>
            </a:pPr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27670532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SC Title and 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761" y="100587"/>
            <a:ext cx="7772400" cy="383182"/>
          </a:xfrm>
        </p:spPr>
        <p:txBody>
          <a:bodyPr vert="horz" lIns="18288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7253" y="6193640"/>
            <a:ext cx="8307388" cy="300082"/>
          </a:xfrm>
        </p:spPr>
        <p:txBody>
          <a:bodyPr vert="horz" lIns="182880" tIns="45720" rIns="91440" bIns="45720" rtlCol="0" anchor="t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500" b="1" i="1" smtClean="0">
                <a:solidFill>
                  <a:schemeClr val="tx1"/>
                </a:solidFill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>
              <a:spcBef>
                <a:spcPct val="0"/>
              </a:spcBef>
            </a:pPr>
            <a:r>
              <a:rPr lang="en-US" dirty="0"/>
              <a:t>Click to add bumper</a:t>
            </a:r>
          </a:p>
        </p:txBody>
      </p:sp>
    </p:spTree>
    <p:extLst>
      <p:ext uri="{BB962C8B-B14F-4D97-AF65-F5344CB8AC3E}">
        <p14:creationId xmlns:p14="http://schemas.microsoft.com/office/powerpoint/2010/main" val="343250018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SC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761" y="100587"/>
            <a:ext cx="7772400" cy="383182"/>
          </a:xfrm>
        </p:spPr>
        <p:txBody>
          <a:bodyPr vert="horz" lIns="18288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6762" y="591864"/>
            <a:ext cx="7470627" cy="300082"/>
          </a:xfrm>
        </p:spPr>
        <p:txBody>
          <a:bodyPr vert="horz" wrap="square" lIns="182880" tIns="45720" rIns="91440" bIns="45720" rtlCol="0" anchor="t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500" b="1" i="1" smtClean="0">
                <a:solidFill>
                  <a:schemeClr val="tx1"/>
                </a:solidFill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>
              <a:spcBef>
                <a:spcPct val="0"/>
              </a:spcBef>
            </a:pPr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58618763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opBar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3"/>
            <a:ext cx="9144000" cy="10287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36761" y="99567"/>
            <a:ext cx="7955280" cy="383182"/>
          </a:xfrm>
          <a:prstGeom prst="rect">
            <a:avLst/>
          </a:prstGeom>
        </p:spPr>
        <p:txBody>
          <a:bodyPr vert="horz" lIns="182880" tIns="45720" rIns="91440" bIns="45720" rtlCol="0" anchor="t" anchorCtr="0">
            <a:spAutoFit/>
          </a:bodyPr>
          <a:lstStyle/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761" y="711257"/>
            <a:ext cx="7772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7" name="Classification Top"/>
          <p:cNvSpPr txBox="1">
            <a:spLocks/>
          </p:cNvSpPr>
          <p:nvPr userDrawn="1"/>
        </p:nvSpPr>
        <p:spPr bwMode="gray">
          <a:xfrm>
            <a:off x="781050" y="4"/>
            <a:ext cx="7886700" cy="10387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5" b="1" dirty="0">
                <a:solidFill>
                  <a:prstClr val="white"/>
                </a:solidFill>
              </a:rPr>
              <a:t>UNCLASSIFIED//FOUO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644011"/>
            <a:ext cx="35421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prstClr val="black"/>
                </a:solidFill>
                <a:latin typeface="Arial" charset="0"/>
                <a:cs typeface="Arial" charset="0"/>
              </a:rPr>
              <a:t>Brian Williams/ ITAM / (910) 396-7971/ brian.g.williams10.civ@army.mil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3367455" y="6520901"/>
            <a:ext cx="240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4C318D-DFA6-44A0-90B0-ABFCB78A54B4}" type="slidenum">
              <a:rPr lang="en-US" sz="8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of 9</a:t>
            </a:r>
          </a:p>
        </p:txBody>
      </p:sp>
    </p:spTree>
    <p:extLst>
      <p:ext uri="{BB962C8B-B14F-4D97-AF65-F5344CB8AC3E}">
        <p14:creationId xmlns:p14="http://schemas.microsoft.com/office/powerpoint/2010/main" val="130285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7" r:id="rId15"/>
  </p:sldLayoutIdLst>
  <p:transition spd="slow">
    <p:fade/>
  </p:transition>
  <p:hf hdr="0" ftr="0" dt="0"/>
  <p:txStyles>
    <p:titleStyle>
      <a:lvl1pPr marL="0" algn="l" defTabSz="685783" rtl="0" eaLnBrk="1" latinLnBrk="0" hangingPunct="1">
        <a:lnSpc>
          <a:spcPct val="90000"/>
        </a:lnSpc>
        <a:spcBef>
          <a:spcPct val="0"/>
        </a:spcBef>
        <a:buNone/>
        <a:defRPr lang="en-US" sz="2100" b="1" kern="1200" dirty="0">
          <a:solidFill>
            <a:srgbClr val="7F7F7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9776" indent="-129776" algn="l" defTabSz="685783" rtl="0" eaLnBrk="1" latinLnBrk="0" hangingPunct="1">
        <a:lnSpc>
          <a:spcPct val="90000"/>
        </a:lnSpc>
        <a:spcBef>
          <a:spcPts val="750"/>
        </a:spcBef>
        <a:buClrTx/>
        <a:buFont typeface="Wingdings" panose="05000000000000000000" pitchFamily="2" charset="2"/>
        <a:buChar char="ü"/>
        <a:defRPr lang="en-US" sz="1800" b="1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754" indent="-13096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56008" indent="-167875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31026" indent="-129776" algn="l" defTabSz="685783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9890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»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430995" indent="-171446" algn="r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44" userDrawn="1">
          <p15:clr>
            <a:srgbClr val="F26B43"/>
          </p15:clr>
        </p15:guide>
        <p15:guide id="3" pos="4014" userDrawn="1">
          <p15:clr>
            <a:srgbClr val="F26B43"/>
          </p15:clr>
        </p15:guide>
        <p15:guide id="4" orient="horz" pos="1104" userDrawn="1">
          <p15:clr>
            <a:srgbClr val="F26B43"/>
          </p15:clr>
        </p15:guide>
        <p15:guide id="5" orient="horz" pos="2376" userDrawn="1">
          <p15:clr>
            <a:srgbClr val="F26B43"/>
          </p15:clr>
        </p15:guide>
        <p15:guide id="6" orient="horz" pos="3432" userDrawn="1">
          <p15:clr>
            <a:srgbClr val="F26B43"/>
          </p15:clr>
        </p15:guide>
        <p15:guide id="7" pos="4320" userDrawn="1">
          <p15:clr>
            <a:srgbClr val="F26B43"/>
          </p15:clr>
        </p15:guide>
        <p15:guide id="8" orient="horz" userDrawn="1">
          <p15:clr>
            <a:srgbClr val="F26B43"/>
          </p15:clr>
        </p15:guide>
        <p15:guide id="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TopBar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3"/>
            <a:ext cx="9144000" cy="1028700"/>
          </a:xfrm>
          <a:prstGeom prst="rect">
            <a:avLst/>
          </a:prstGeom>
        </p:spPr>
      </p:pic>
      <p:sp>
        <p:nvSpPr>
          <p:cNvPr id="8" name="Classification Top"/>
          <p:cNvSpPr txBox="1">
            <a:spLocks/>
          </p:cNvSpPr>
          <p:nvPr userDrawn="1"/>
        </p:nvSpPr>
        <p:spPr bwMode="gray">
          <a:xfrm>
            <a:off x="781050" y="4"/>
            <a:ext cx="7886700" cy="10387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5" b="1" dirty="0">
                <a:solidFill>
                  <a:prstClr val="white"/>
                </a:solidFill>
              </a:rPr>
              <a:t>UNCLASSIFIED//FOUO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683972" y="6549915"/>
            <a:ext cx="7208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fld id="{CF4C318D-DFA6-44A0-90B0-ABFCB78A54B4}" type="slidenum">
              <a:rPr lang="en-US" sz="900" b="1">
                <a:solidFill>
                  <a:prstClr val="black"/>
                </a:solidFill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en-US" sz="9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215916" y="5441205"/>
            <a:ext cx="883997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730" r:id="rId12"/>
  </p:sldLayoutIdLst>
  <p:transition spd="slow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44" userDrawn="1">
          <p15:clr>
            <a:srgbClr val="F26B43"/>
          </p15:clr>
        </p15:guide>
        <p15:guide id="3" pos="4014" userDrawn="1">
          <p15:clr>
            <a:srgbClr val="F26B43"/>
          </p15:clr>
        </p15:guide>
        <p15:guide id="4" orient="horz" pos="1104" userDrawn="1">
          <p15:clr>
            <a:srgbClr val="F26B43"/>
          </p15:clr>
        </p15:guide>
        <p15:guide id="5" orient="horz" pos="2376" userDrawn="1">
          <p15:clr>
            <a:srgbClr val="F26B43"/>
          </p15:clr>
        </p15:guide>
        <p15:guide id="6" orient="horz" pos="3432" userDrawn="1">
          <p15:clr>
            <a:srgbClr val="F26B43"/>
          </p15:clr>
        </p15:guide>
        <p15:guide id="7" pos="4320" userDrawn="1">
          <p15:clr>
            <a:srgbClr val="F26B43"/>
          </p15:clr>
        </p15:guide>
        <p15:guide id="8" orient="horz" userDrawn="1">
          <p15:clr>
            <a:srgbClr val="F26B43"/>
          </p15:clr>
        </p15:guide>
        <p15:guide id="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9.jpg"/><Relationship Id="rId5" Type="http://schemas.openxmlformats.org/officeDocument/2006/relationships/image" Target="../media/image18.jfif"/><Relationship Id="rId4" Type="http://schemas.openxmlformats.org/officeDocument/2006/relationships/image" Target="../media/image17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6271828"/>
            <a:ext cx="154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Version Number 3</a:t>
            </a:r>
          </a:p>
          <a:p>
            <a:r>
              <a:rPr lang="en-US" sz="900" dirty="0">
                <a:latin typeface="Arial" pitchFamily="34" charset="0"/>
                <a:cs typeface="Arial" pitchFamily="34" charset="0"/>
              </a:rPr>
              <a:t>As of 01 SEP 2022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06670" y="5675098"/>
            <a:ext cx="28194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Brian Williams</a:t>
            </a:r>
          </a:p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DPTMS - ITAM / REPI / </a:t>
            </a:r>
          </a:p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RTLA/ACUB Coordinator</a:t>
            </a:r>
          </a:p>
          <a:p>
            <a:pPr algn="ctr">
              <a:spcBef>
                <a:spcPts val="300"/>
              </a:spcBef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USAG-Fort Bragg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303520" y="5863173"/>
            <a:ext cx="7155611" cy="332399"/>
          </a:xfrm>
        </p:spPr>
        <p:txBody>
          <a:bodyPr/>
          <a:lstStyle/>
          <a:p>
            <a:r>
              <a:rPr lang="en-US" dirty="0"/>
              <a:t>Potential Impacts to Readiness</a:t>
            </a:r>
          </a:p>
        </p:txBody>
      </p:sp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303520" y="5366881"/>
            <a:ext cx="7155611" cy="484748"/>
          </a:xfrm>
        </p:spPr>
        <p:txBody>
          <a:bodyPr/>
          <a:lstStyle/>
          <a:p>
            <a:r>
              <a:rPr lang="en-US" dirty="0"/>
              <a:t>Fort Bragg Climate Resiliency </a:t>
            </a:r>
          </a:p>
        </p:txBody>
      </p:sp>
    </p:spTree>
    <p:extLst>
      <p:ext uri="{BB962C8B-B14F-4D97-AF65-F5344CB8AC3E}">
        <p14:creationId xmlns:p14="http://schemas.microsoft.com/office/powerpoint/2010/main" val="31212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14" y="398993"/>
            <a:ext cx="7886700" cy="1325563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0" y="1867025"/>
            <a:ext cx="8009164" cy="473704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Climate Resiliency on Fort Bragg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Development of strategies began in 2018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Minimal guidance on how to proceed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Primary focus areas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Riverine Flooding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Wildfires</a:t>
            </a:r>
          </a:p>
          <a:p>
            <a:pPr marL="227013" marR="0" lvl="0" indent="-2270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Fort Bragg has one of the most overly pressured training lands within the DoD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458338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EF3B0A5-608E-8F12-43DE-E10121B5028A}"/>
              </a:ext>
            </a:extLst>
          </p:cNvPr>
          <p:cNvSpPr txBox="1"/>
          <p:nvPr/>
        </p:nvSpPr>
        <p:spPr>
          <a:xfrm>
            <a:off x="5346747" y="1829108"/>
            <a:ext cx="3875109" cy="3093154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Hurricane activity impacting Fort Bragg has increased over the past 60 years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5” rain event within 6 hours on FB 29 SEP 16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08 OCT 16 Hurricane Matthew dumped 12” of rain 12 hours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Hurricane Florence 14” over three days</a:t>
            </a:r>
          </a:p>
        </p:txBody>
      </p:sp>
      <p:pic>
        <p:nvPicPr>
          <p:cNvPr id="14" name="Picture 13" descr="A flooded street with a stop sign&#10;&#10;Description automatically generated with medium confidence">
            <a:extLst>
              <a:ext uri="{FF2B5EF4-FFF2-40B4-BE49-F238E27FC236}">
                <a16:creationId xmlns:a16="http://schemas.microsoft.com/office/drawing/2014/main" id="{50F67FFD-D0E2-9469-5C78-B72783E1D2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3" r="5" b="20813"/>
          <a:stretch/>
        </p:blipFill>
        <p:spPr>
          <a:xfrm>
            <a:off x="778" y="3631584"/>
            <a:ext cx="5293877" cy="3013841"/>
          </a:xfrm>
          <a:prstGeom prst="rect">
            <a:avLst/>
          </a:prstGeom>
        </p:spPr>
      </p:pic>
      <p:pic>
        <p:nvPicPr>
          <p:cNvPr id="10" name="Picture 9" descr="A white truck on 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C59AF270-EE32-93ED-B9BF-380918E1F6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2290" r="1" b="26798"/>
          <a:stretch/>
        </p:blipFill>
        <p:spPr>
          <a:xfrm>
            <a:off x="15747" y="1031404"/>
            <a:ext cx="5278908" cy="23083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0105" y="968555"/>
            <a:ext cx="3711321" cy="72880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defTabSz="914400"/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Hurricane Frequency</a:t>
            </a:r>
            <a:b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54800"/>
            <a:ext cx="9144000" cy="20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60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E8DC0-7D47-CCD1-71E6-4970C2051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52AC19-CF07-A84E-C2A5-CC4C4C64FCD3}"/>
              </a:ext>
            </a:extLst>
          </p:cNvPr>
          <p:cNvSpPr txBox="1"/>
          <p:nvPr/>
        </p:nvSpPr>
        <p:spPr>
          <a:xfrm>
            <a:off x="0" y="1603849"/>
            <a:ext cx="3762841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/>
              <a:t>Issues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Urbanization has increased stormwater runoff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Aging infrastructure is not sized to handle increased rain events</a:t>
            </a:r>
          </a:p>
          <a:p>
            <a:pPr>
              <a:spcAft>
                <a:spcPts val="1200"/>
              </a:spcAft>
            </a:pPr>
            <a:r>
              <a:rPr lang="en-US" b="1" dirty="0"/>
              <a:t>Potential Effects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Fort Bragg deployment nodes could be impacted by heavier, more intense events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Greatly reduced access to the installation and training area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84CF511-B818-76DF-6EA3-37A766954DA1}"/>
              </a:ext>
            </a:extLst>
          </p:cNvPr>
          <p:cNvSpPr txBox="1">
            <a:spLocks noGrp="1"/>
          </p:cNvSpPr>
          <p:nvPr>
            <p:ph idx="1"/>
          </p:nvPr>
        </p:nvSpPr>
        <p:spPr bwMode="gray">
          <a:xfrm>
            <a:off x="928201" y="720135"/>
            <a:ext cx="7772400" cy="7180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37500" lnSpcReduction="20000"/>
          </a:bodyPr>
          <a:lstStyle>
            <a:lvl1pPr marL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100" b="1" kern="1200" dirty="0">
                <a:solidFill>
                  <a:srgbClr val="7F7F7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914400"/>
            <a:r>
              <a:rPr lang="en-US" sz="7300" dirty="0">
                <a:solidFill>
                  <a:schemeClr val="tx1"/>
                </a:solidFill>
                <a:latin typeface="+mj-lt"/>
                <a:cs typeface="+mj-cs"/>
              </a:rPr>
              <a:t>Flood Issues and Potential Effects</a:t>
            </a:r>
            <a:br>
              <a:rPr lang="en-US" sz="2800" dirty="0">
                <a:solidFill>
                  <a:schemeClr val="tx1"/>
                </a:solidFill>
                <a:latin typeface="+mj-lt"/>
                <a:cs typeface="+mj-cs"/>
              </a:rPr>
            </a:br>
            <a:br>
              <a:rPr lang="en-US" sz="2800" dirty="0">
                <a:solidFill>
                  <a:schemeClr val="tx1"/>
                </a:solidFill>
                <a:latin typeface="+mj-lt"/>
                <a:cs typeface="+mj-cs"/>
              </a:rPr>
            </a:br>
            <a:endParaRPr lang="en-US" sz="2800" dirty="0">
              <a:solidFill>
                <a:schemeClr val="tx1"/>
              </a:solidFill>
              <a:latin typeface="+mj-lt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22AB95-F8ED-EE64-1A3F-6D0D8808F99A}"/>
              </a:ext>
            </a:extLst>
          </p:cNvPr>
          <p:cNvSpPr/>
          <p:nvPr/>
        </p:nvSpPr>
        <p:spPr>
          <a:xfrm>
            <a:off x="3923930" y="3758650"/>
            <a:ext cx="5220070" cy="292107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BE3F51-5F6E-E543-9138-A8BBC8008FE0}"/>
              </a:ext>
            </a:extLst>
          </p:cNvPr>
          <p:cNvSpPr/>
          <p:nvPr/>
        </p:nvSpPr>
        <p:spPr>
          <a:xfrm>
            <a:off x="3923930" y="1227339"/>
            <a:ext cx="5220070" cy="234370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5653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0494" y="736300"/>
            <a:ext cx="3711321" cy="72880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defTabSz="914400"/>
            <a:r>
              <a:rPr lang="en-US" sz="2800" dirty="0">
                <a:solidFill>
                  <a:schemeClr val="tx1"/>
                </a:solidFill>
                <a:latin typeface="+mj-lt"/>
                <a:cs typeface="+mj-cs"/>
              </a:rPr>
              <a:t>Fire Management 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Issues</a:t>
            </a:r>
            <a:b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54800"/>
            <a:ext cx="9144000" cy="20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F3B0A5-608E-8F12-43DE-E10121B5028A}"/>
              </a:ext>
            </a:extLst>
          </p:cNvPr>
          <p:cNvSpPr txBox="1"/>
          <p:nvPr/>
        </p:nvSpPr>
        <p:spPr>
          <a:xfrm>
            <a:off x="5148600" y="1751627"/>
            <a:ext cx="387510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Training activity across the installation has increased since pullout from Iraq and Afghanistan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Weather variations are expected to reduce the burn window to conduct prescribed fire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Heat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Drought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Humidity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Wind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B79DB78-2F55-40CB-B38D-711B987AEDDB}"/>
              </a:ext>
            </a:extLst>
          </p:cNvPr>
          <p:cNvSpPr/>
          <p:nvPr/>
        </p:nvSpPr>
        <p:spPr>
          <a:xfrm>
            <a:off x="284081" y="1100701"/>
            <a:ext cx="4946413" cy="47230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33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4663FC-E66A-687C-F2D6-4288C7A3DCC5}"/>
              </a:ext>
            </a:extLst>
          </p:cNvPr>
          <p:cNvSpPr/>
          <p:nvPr/>
        </p:nvSpPr>
        <p:spPr>
          <a:xfrm>
            <a:off x="4077294" y="569749"/>
            <a:ext cx="3132154" cy="29284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ird perched on a tree&#10;&#10;Description automatically generated with medium confidence">
            <a:extLst>
              <a:ext uri="{FF2B5EF4-FFF2-40B4-BE49-F238E27FC236}">
                <a16:creationId xmlns:a16="http://schemas.microsoft.com/office/drawing/2014/main" id="{5CCEB720-99E3-D460-0800-83946B3D9E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5" r="27357"/>
          <a:stretch/>
        </p:blipFill>
        <p:spPr>
          <a:xfrm>
            <a:off x="7127553" y="598394"/>
            <a:ext cx="2007569" cy="29284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598" y="780298"/>
            <a:ext cx="3711321" cy="72880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defTabSz="914400"/>
            <a:r>
              <a:rPr lang="en-US" sz="2800" dirty="0">
                <a:solidFill>
                  <a:schemeClr val="tx1"/>
                </a:solidFill>
                <a:latin typeface="+mj-lt"/>
                <a:cs typeface="+mj-cs"/>
              </a:rPr>
              <a:t>Potential Effects</a:t>
            </a:r>
            <a:b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54800"/>
            <a:ext cx="9144000" cy="20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F3B0A5-608E-8F12-43DE-E10121B5028A}"/>
              </a:ext>
            </a:extLst>
          </p:cNvPr>
          <p:cNvSpPr txBox="1"/>
          <p:nvPr/>
        </p:nvSpPr>
        <p:spPr>
          <a:xfrm>
            <a:off x="101090" y="1835315"/>
            <a:ext cx="387510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Increased fuel loads due to loss of quality burn days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Increase and severity of wildfires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Increase in conflicts between prescribed burning and training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Degradation of longleaf pine ecosystem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Potential increase in training restrictions due to loss of habitat effecting overall readiness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D0BD89-B055-3D1D-A0F0-A0437F14C031}"/>
              </a:ext>
            </a:extLst>
          </p:cNvPr>
          <p:cNvSpPr/>
          <p:nvPr/>
        </p:nvSpPr>
        <p:spPr>
          <a:xfrm>
            <a:off x="4077294" y="3429000"/>
            <a:ext cx="5066706" cy="32258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35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7C067-5768-CA02-C78F-CC931C15B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We’re Adapting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42890-5D74-C0B4-81A0-A7FF59180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07001"/>
            <a:ext cx="7772400" cy="3043998"/>
          </a:xfrm>
          <a:solidFill>
            <a:schemeClr val="bg1">
              <a:alpha val="68000"/>
            </a:schemeClr>
          </a:solidFill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Seasonally lowering lake levels on Fort Bragg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Multiple watershed research projects within the cantonment area of Fort Bragg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Replacing aging infrastructure with associated new construction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Closing non-strategic firebreaks and reconfiguring burn blocks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Continue to research and develop new strategies to adjust for climate change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6220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38754" y="2484762"/>
            <a:ext cx="7886700" cy="1408847"/>
          </a:xfrm>
        </p:spPr>
        <p:txBody>
          <a:bodyPr/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dirty="0"/>
              <a:t>Questions/Discussion?</a:t>
            </a:r>
            <a:br>
              <a:rPr lang="en-US" dirty="0"/>
            </a:br>
            <a:r>
              <a:rPr lang="en-US" sz="2400" dirty="0"/>
              <a:t>brian.g.wiliams10.civ@army.mil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627168"/>
            <a:ext cx="3161443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Barry Hull/DPTMS/910907-4374/barry.s.hull.civ@army.mil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67893" y="6461943"/>
            <a:ext cx="4082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303079" y="6698238"/>
            <a:ext cx="824593" cy="88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54800"/>
            <a:ext cx="9144000" cy="20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7120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MSC Theme">
  <a:themeElements>
    <a:clrScheme name="AMC Branding">
      <a:dk1>
        <a:sysClr val="windowText" lastClr="000000"/>
      </a:dk1>
      <a:lt1>
        <a:sysClr val="window" lastClr="FFFFFF"/>
      </a:lt1>
      <a:dk2>
        <a:srgbClr val="525349"/>
      </a:dk2>
      <a:lt2>
        <a:srgbClr val="7F7F73"/>
      </a:lt2>
      <a:accent1>
        <a:srgbClr val="B8B09C"/>
      </a:accent1>
      <a:accent2>
        <a:srgbClr val="DE1F27"/>
      </a:accent2>
      <a:accent3>
        <a:srgbClr val="214292"/>
      </a:accent3>
      <a:accent4>
        <a:srgbClr val="FFC425"/>
      </a:accent4>
      <a:accent5>
        <a:srgbClr val="F26522"/>
      </a:accent5>
      <a:accent6>
        <a:srgbClr val="70AD47"/>
      </a:accent6>
      <a:hlink>
        <a:srgbClr val="0563C1"/>
      </a:hlink>
      <a:folHlink>
        <a:srgbClr val="7F3F98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SC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MC Branding">
    <a:dk1>
      <a:sysClr val="windowText" lastClr="000000"/>
    </a:dk1>
    <a:lt1>
      <a:sysClr val="window" lastClr="FFFFFF"/>
    </a:lt1>
    <a:dk2>
      <a:srgbClr val="525349"/>
    </a:dk2>
    <a:lt2>
      <a:srgbClr val="7F7F73"/>
    </a:lt2>
    <a:accent1>
      <a:srgbClr val="B8B09C"/>
    </a:accent1>
    <a:accent2>
      <a:srgbClr val="DE1F27"/>
    </a:accent2>
    <a:accent3>
      <a:srgbClr val="214292"/>
    </a:accent3>
    <a:accent4>
      <a:srgbClr val="FFC425"/>
    </a:accent4>
    <a:accent5>
      <a:srgbClr val="F26522"/>
    </a:accent5>
    <a:accent6>
      <a:srgbClr val="70AD47"/>
    </a:accent6>
    <a:hlink>
      <a:srgbClr val="0563C1"/>
    </a:hlink>
    <a:folHlink>
      <a:srgbClr val="7F3F98"/>
    </a:folHlink>
  </a:clrScheme>
</a:themeOverride>
</file>

<file path=ppt/theme/themeOverride2.xml><?xml version="1.0" encoding="utf-8"?>
<a:themeOverride xmlns:a="http://schemas.openxmlformats.org/drawingml/2006/main">
  <a:clrScheme name="AMC Branding">
    <a:dk1>
      <a:sysClr val="windowText" lastClr="000000"/>
    </a:dk1>
    <a:lt1>
      <a:sysClr val="window" lastClr="FFFFFF"/>
    </a:lt1>
    <a:dk2>
      <a:srgbClr val="525349"/>
    </a:dk2>
    <a:lt2>
      <a:srgbClr val="7F7F73"/>
    </a:lt2>
    <a:accent1>
      <a:srgbClr val="B8B09C"/>
    </a:accent1>
    <a:accent2>
      <a:srgbClr val="DE1F27"/>
    </a:accent2>
    <a:accent3>
      <a:srgbClr val="214292"/>
    </a:accent3>
    <a:accent4>
      <a:srgbClr val="FFC425"/>
    </a:accent4>
    <a:accent5>
      <a:srgbClr val="F26522"/>
    </a:accent5>
    <a:accent6>
      <a:srgbClr val="70AD47"/>
    </a:accent6>
    <a:hlink>
      <a:srgbClr val="0563C1"/>
    </a:hlink>
    <a:folHlink>
      <a:srgbClr val="7F3F98"/>
    </a:folHlink>
  </a:clrScheme>
</a:themeOverride>
</file>

<file path=ppt/theme/themeOverride3.xml><?xml version="1.0" encoding="utf-8"?>
<a:themeOverride xmlns:a="http://schemas.openxmlformats.org/drawingml/2006/main">
  <a:clrScheme name="AMC Branding">
    <a:dk1>
      <a:sysClr val="windowText" lastClr="000000"/>
    </a:dk1>
    <a:lt1>
      <a:sysClr val="window" lastClr="FFFFFF"/>
    </a:lt1>
    <a:dk2>
      <a:srgbClr val="525349"/>
    </a:dk2>
    <a:lt2>
      <a:srgbClr val="7F7F73"/>
    </a:lt2>
    <a:accent1>
      <a:srgbClr val="B8B09C"/>
    </a:accent1>
    <a:accent2>
      <a:srgbClr val="DE1F27"/>
    </a:accent2>
    <a:accent3>
      <a:srgbClr val="214292"/>
    </a:accent3>
    <a:accent4>
      <a:srgbClr val="FFC425"/>
    </a:accent4>
    <a:accent5>
      <a:srgbClr val="F26522"/>
    </a:accent5>
    <a:accent6>
      <a:srgbClr val="70AD47"/>
    </a:accent6>
    <a:hlink>
      <a:srgbClr val="0563C1"/>
    </a:hlink>
    <a:folHlink>
      <a:srgbClr val="7F3F9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34288</TotalTime>
  <Words>593</Words>
  <Application>Microsoft Office PowerPoint</Application>
  <PresentationFormat>On-screen Show (4:3)</PresentationFormat>
  <Paragraphs>86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MSC Theme</vt:lpstr>
      <vt:lpstr>1_MSC Theme</vt:lpstr>
      <vt:lpstr>Fort Bragg Climate Resiliency </vt:lpstr>
      <vt:lpstr>Abstract</vt:lpstr>
      <vt:lpstr>Hurricane Frequency  </vt:lpstr>
      <vt:lpstr>PowerPoint Presentation</vt:lpstr>
      <vt:lpstr>Fire Management Issues  </vt:lpstr>
      <vt:lpstr>Potential Effects  </vt:lpstr>
      <vt:lpstr>How We’re Adapting</vt:lpstr>
      <vt:lpstr>Questions/Discussion? brian.g.wiliams10.civ@army.mil  </vt:lpstr>
    </vt:vector>
  </TitlesOfParts>
  <Company>CONUS Enterprise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USAG – Fort Bragg</dc:title>
  <dc:creator>Sounia, Phillip D COL MIL USA IMCOM</dc:creator>
  <cp:lastModifiedBy>Williams, Brian G CIV USARMY IMCOM (USA)</cp:lastModifiedBy>
  <cp:revision>804</cp:revision>
  <cp:lastPrinted>2020-08-28T14:07:18Z</cp:lastPrinted>
  <dcterms:created xsi:type="dcterms:W3CDTF">2020-03-27T11:44:19Z</dcterms:created>
  <dcterms:modified xsi:type="dcterms:W3CDTF">2022-09-12T20:13:00Z</dcterms:modified>
</cp:coreProperties>
</file>