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2"/>
  </p:sldMasterIdLst>
  <p:notesMasterIdLst>
    <p:notesMasterId r:id="rId31"/>
  </p:notesMasterIdLst>
  <p:sldIdLst>
    <p:sldId id="277" r:id="rId13"/>
    <p:sldId id="568" r:id="rId14"/>
    <p:sldId id="569" r:id="rId15"/>
    <p:sldId id="570" r:id="rId16"/>
    <p:sldId id="571" r:id="rId17"/>
    <p:sldId id="572" r:id="rId18"/>
    <p:sldId id="597" r:id="rId19"/>
    <p:sldId id="576" r:id="rId20"/>
    <p:sldId id="537" r:id="rId21"/>
    <p:sldId id="538" r:id="rId22"/>
    <p:sldId id="562" r:id="rId23"/>
    <p:sldId id="563" r:id="rId24"/>
    <p:sldId id="574" r:id="rId25"/>
    <p:sldId id="625" r:id="rId26"/>
    <p:sldId id="620" r:id="rId27"/>
    <p:sldId id="624" r:id="rId28"/>
    <p:sldId id="289" r:id="rId29"/>
    <p:sldId id="6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5" autoAdjust="0"/>
    <p:restoredTop sz="95027" autoAdjust="0"/>
  </p:normalViewPr>
  <p:slideViewPr>
    <p:cSldViewPr>
      <p:cViewPr varScale="1">
        <p:scale>
          <a:sx n="83" d="100"/>
          <a:sy n="83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Relationship Id="rId8" Type="http://schemas.openxmlformats.org/officeDocument/2006/relationships/customXml" Target="../customXml/item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36BD6-4B94-40D3-B614-8255651275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7DA6-B34D-4AD1-9F72-8D52BBFA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0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1" y="1406021"/>
            <a:ext cx="82295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3905864"/>
            <a:ext cx="82296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67" y="1554480"/>
            <a:ext cx="5629744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26464" y="1554480"/>
            <a:ext cx="2767584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8576" y="1554480"/>
            <a:ext cx="5632704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08576" y="1545336"/>
            <a:ext cx="5632704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472184"/>
            <a:ext cx="82296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464" y="3886200"/>
            <a:ext cx="82296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9600"/>
            <a:ext cx="4821767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2664" y="1915859"/>
            <a:ext cx="4862621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39" y="1915881"/>
            <a:ext cx="4852415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609601"/>
            <a:ext cx="4820979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1" y="1916113"/>
            <a:ext cx="485140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2860677"/>
            <a:ext cx="485140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168" y="1916113"/>
            <a:ext cx="4881033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168" y="2860676"/>
            <a:ext cx="4868333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50400" y="1551544"/>
            <a:ext cx="2438400" cy="365125"/>
          </a:xfr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934" y="1920877"/>
            <a:ext cx="4872567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6425"/>
            <a:ext cx="4838700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1" y="1920876"/>
            <a:ext cx="4838700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600075"/>
            <a:ext cx="2766483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1817" y="1651000"/>
            <a:ext cx="7503583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1816" y="614364"/>
            <a:ext cx="4988984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464" y="1554480"/>
            <a:ext cx="2764464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5867" y="1547036"/>
            <a:ext cx="5629744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189469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3/13/2024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6464" y="6356351"/>
            <a:ext cx="680313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6336" y="6356351"/>
            <a:ext cx="151691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6" b="3662"/>
          <a:stretch/>
        </p:blipFill>
        <p:spPr>
          <a:xfrm>
            <a:off x="0" y="0"/>
            <a:ext cx="12192000" cy="5043881"/>
          </a:xfrm>
          <a:prstGeom prst="rect">
            <a:avLst/>
          </a:prstGeom>
        </p:spPr>
      </p:pic>
      <p:sp>
        <p:nvSpPr>
          <p:cNvPr id="2" name="SessionQuestionData" descr="&lt;?xml version=&quot;1.0&quot;?&gt;&lt;AllQuestions /&gt;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3" name="SessionAnswerData" descr="&lt;?xml version=&quot;1.0&quot;?&gt;&lt;AllAnswers /&gt;" hidden="1"/>
          <p:cNvSpPr txBox="1"/>
          <p:nvPr/>
        </p:nvSpPr>
        <p:spPr>
          <a:xfrm>
            <a:off x="279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SessionResponseData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7" name="SessionPresentationSettingsData" descr="&lt;?xml version=&quot;1.0&quot;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Pro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50286-F68F-42BC-9064-F72DADDCD9DF}"/>
              </a:ext>
            </a:extLst>
          </p:cNvPr>
          <p:cNvSpPr txBox="1"/>
          <p:nvPr/>
        </p:nvSpPr>
        <p:spPr>
          <a:xfrm>
            <a:off x="-381000" y="5146357"/>
            <a:ext cx="1295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spc="50" dirty="0">
                <a:latin typeface="Eurostile ExtendedTwo" panose="020B0507020202060204" pitchFamily="34" charset="0"/>
              </a:rPr>
              <a:t>Regional Land Use Advisory Commission</a:t>
            </a:r>
            <a:endParaRPr lang="en-US" sz="2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82423-B0F7-4659-9C58-0918455CCFB3}"/>
              </a:ext>
            </a:extLst>
          </p:cNvPr>
          <p:cNvSpPr txBox="1"/>
          <p:nvPr/>
        </p:nvSpPr>
        <p:spPr>
          <a:xfrm>
            <a:off x="2057400" y="5715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Sandhills Conservation Partnership – March 13,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784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33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Compatible growth CRITERIA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762000"/>
            <a:ext cx="11811000" cy="577215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Compatibility evaluation criteria for “IMPORTANT” conservation areas: 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115+ dB PK15 Large Caliber Noise Contour            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62+ dB CDNL Large Caliber Noise Contour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87+ dB Small Arms Noise Contour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65+ dB ADNL Aviation Noise Contour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Accident Potential Zone 2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Areas Located Under:  Air Corridors, Aviation Routes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Biodiversity / Wildlife Habitat Rating of 7+ 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Within High Quality / Outstanding Resource Waters 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26929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BD437-9935-4281-8670-F2E5770017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2222" r="8788" b="7778"/>
          <a:stretch/>
        </p:blipFill>
        <p:spPr>
          <a:xfrm>
            <a:off x="76200" y="304800"/>
            <a:ext cx="8331200" cy="6248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660365-4022-470B-A0FD-B539C2588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39382" y="304800"/>
            <a:ext cx="3752618" cy="6324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 sz="3400" b="1" i="0" dirty="0">
                <a:latin typeface="Century Gothic" panose="020B0502020202020204" pitchFamily="34" charset="0"/>
              </a:rPr>
              <a:t>Compatible Use Rating System Map</a:t>
            </a:r>
          </a:p>
          <a:p>
            <a:pPr mar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 sz="3300" i="0" dirty="0">
                <a:latin typeface="Century Gothic" panose="020B0502020202020204" pitchFamily="34" charset="0"/>
              </a:rPr>
              <a:t>Example Compatibility Factors: </a:t>
            </a: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Century Gothic" panose="020B0502020202020204" pitchFamily="34" charset="0"/>
              </a:rPr>
              <a:t>UAS Corridor</a:t>
            </a: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Century Gothic" panose="020B0502020202020204" pitchFamily="34" charset="0"/>
              </a:rPr>
              <a:t>Accident Potential Zones</a:t>
            </a: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Century Gothic" panose="020B0502020202020204" pitchFamily="34" charset="0"/>
              </a:rPr>
              <a:t>Low Level Flight Routes</a:t>
            </a: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Century Gothic" panose="020B0502020202020204" pitchFamily="34" charset="0"/>
              </a:rPr>
              <a:t>Large Caliber Weapons Noise Zones</a:t>
            </a:r>
          </a:p>
          <a:p>
            <a:pPr marL="285750" indent="-285750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Century Gothic" panose="020B0502020202020204" pitchFamily="34" charset="0"/>
              </a:rPr>
              <a:t>Endangered Species Habitat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endParaRPr lang="en-US" sz="255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6705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0EDF31-3BE3-4940-AFFE-3DD00230E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11965" r="8968" b="8140"/>
          <a:stretch/>
        </p:blipFill>
        <p:spPr>
          <a:xfrm>
            <a:off x="76200" y="306324"/>
            <a:ext cx="8362198" cy="62453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23A83-0977-4112-AFE3-1D2D507276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63000" y="533400"/>
            <a:ext cx="32004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400" b="1" i="0" dirty="0">
                <a:latin typeface="Century Gothic" panose="020B0502020202020204" pitchFamily="34" charset="0"/>
              </a:rPr>
              <a:t>Conservation Lands and Compatibility Protection Needs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400" i="0" dirty="0">
                <a:latin typeface="Century Gothic" panose="020B0502020202020204" pitchFamily="34" charset="0"/>
              </a:rPr>
              <a:t>Many of the critical areas are now protected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400" i="0" dirty="0">
                <a:latin typeface="Century Gothic" panose="020B0502020202020204" pitchFamily="34" charset="0"/>
              </a:rPr>
              <a:t>Compatibility work still remains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3400" i="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07036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99822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Land Use Compatibility CHALLENGES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2730B1-9533-4576-AAD2-AB74F2270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6324600" cy="5715000"/>
          </a:xfrm>
        </p:spPr>
        <p:txBody>
          <a:bodyPr>
            <a:normAutofit lnSpcReduction="10000"/>
          </a:bodyPr>
          <a:lstStyle/>
          <a:p>
            <a:r>
              <a:rPr lang="en-US" sz="2800" i="0" dirty="0">
                <a:latin typeface="Century Gothic" panose="020B0502020202020204" pitchFamily="34" charset="0"/>
              </a:rPr>
              <a:t>Training airspace exceeds the area covered by the statutory land use notice / review mandate. </a:t>
            </a:r>
          </a:p>
          <a:p>
            <a:pPr marL="0" indent="0">
              <a:buNone/>
            </a:pPr>
            <a:endParaRPr lang="en-US" sz="14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Protection of off-installation UAS corridor from Mackall to Bragg. </a:t>
            </a:r>
          </a:p>
          <a:p>
            <a:endParaRPr lang="en-US" sz="14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Residential growth continues to move into rural areas following infrastructure improvements. </a:t>
            </a:r>
          </a:p>
          <a:p>
            <a:endParaRPr lang="en-US" sz="14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Absent a BRAC threat, local governments have less focus on compatible growth issues. </a:t>
            </a: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16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i="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7B631D-73F9-49F4-AF02-044F36913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8229600" y="3886200"/>
            <a:ext cx="3770015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4CFEB9-6F2A-4F90-8A31-2FE2DA26A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/>
        </p:blipFill>
        <p:spPr>
          <a:xfrm>
            <a:off x="7315200" y="1066800"/>
            <a:ext cx="3763754" cy="2510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13911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5400" y="2438400"/>
            <a:ext cx="9982200" cy="5334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Century Gothic" panose="020B0502020202020204" pitchFamily="34" charset="0"/>
                <a:cs typeface="Arial" panose="020B0604020202020204" pitchFamily="34" charset="0"/>
              </a:rPr>
              <a:t>Compatibility review case examples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43343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E3DF5E-85BF-476F-A9E0-5B8198A44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8872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69700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E3DF5E-85BF-476F-A9E0-5B8198A448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7778"/>
          <a:stretch/>
        </p:blipFill>
        <p:spPr>
          <a:xfrm>
            <a:off x="681839" y="0"/>
            <a:ext cx="1082832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15952-D6CA-4E94-B90E-AB66D1E9482C}"/>
              </a:ext>
            </a:extLst>
          </p:cNvPr>
          <p:cNvSpPr txBox="1"/>
          <p:nvPr/>
        </p:nvSpPr>
        <p:spPr>
          <a:xfrm>
            <a:off x="5334000" y="5257800"/>
            <a:ext cx="2133600" cy="584775"/>
          </a:xfrm>
          <a:prstGeom prst="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Pope 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05AAF-5117-4DD9-8D46-C605BD18548B}"/>
              </a:ext>
            </a:extLst>
          </p:cNvPr>
          <p:cNvSpPr txBox="1"/>
          <p:nvPr/>
        </p:nvSpPr>
        <p:spPr>
          <a:xfrm>
            <a:off x="6019800" y="2438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Runway 5/23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4F7678-7498-4B96-B5A1-F89364ED14B2}"/>
              </a:ext>
            </a:extLst>
          </p:cNvPr>
          <p:cNvCxnSpPr/>
          <p:nvPr/>
        </p:nvCxnSpPr>
        <p:spPr>
          <a:xfrm flipH="1">
            <a:off x="6629400" y="2971800"/>
            <a:ext cx="685800" cy="1066800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CAD1B30-12E0-4163-B17D-15A6EE533B8D}"/>
              </a:ext>
            </a:extLst>
          </p:cNvPr>
          <p:cNvSpPr txBox="1"/>
          <p:nvPr/>
        </p:nvSpPr>
        <p:spPr>
          <a:xfrm>
            <a:off x="1905000" y="609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Proposed Asphalt Plan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E5112F-3218-4016-A415-DB86389D79E4}"/>
              </a:ext>
            </a:extLst>
          </p:cNvPr>
          <p:cNvCxnSpPr>
            <a:cxnSpLocks/>
          </p:cNvCxnSpPr>
          <p:nvPr/>
        </p:nvCxnSpPr>
        <p:spPr>
          <a:xfrm>
            <a:off x="3505200" y="1143000"/>
            <a:ext cx="533400" cy="533400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55CBC0-74DE-4B37-8122-4AE89417A68D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1752600"/>
            <a:ext cx="1219200" cy="1143000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A68017D-4886-47F8-985E-75B594CD3F05}"/>
              </a:ext>
            </a:extLst>
          </p:cNvPr>
          <p:cNvSpPr txBox="1"/>
          <p:nvPr/>
        </p:nvSpPr>
        <p:spPr>
          <a:xfrm>
            <a:off x="2057400" y="2209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~6,000 Feet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49346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4" r="760" b="5568"/>
          <a:stretch/>
        </p:blipFill>
        <p:spPr>
          <a:xfrm>
            <a:off x="0" y="4038600"/>
            <a:ext cx="12197863" cy="28194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762000"/>
            <a:ext cx="11963400" cy="3276600"/>
          </a:xfrm>
        </p:spPr>
        <p:txBody>
          <a:bodyPr>
            <a:normAutofit fontScale="92500"/>
          </a:bodyPr>
          <a:lstStyle/>
          <a:p>
            <a:r>
              <a:rPr lang="en-US" sz="2800" i="0" dirty="0">
                <a:latin typeface="Century Gothic" panose="020B0502020202020204" pitchFamily="34" charset="0"/>
              </a:rPr>
              <a:t>Exploring additional funding options to support new initiatives</a:t>
            </a:r>
          </a:p>
          <a:p>
            <a:r>
              <a:rPr lang="en-US" sz="2800" i="0" dirty="0">
                <a:latin typeface="Century Gothic" panose="020B0502020202020204" pitchFamily="34" charset="0"/>
              </a:rPr>
              <a:t>Expanding ongoing education and outreach to local governments. </a:t>
            </a:r>
          </a:p>
          <a:p>
            <a:r>
              <a:rPr lang="en-US" sz="2800" i="0" dirty="0">
                <a:latin typeface="Century Gothic" panose="020B0502020202020204" pitchFamily="34" charset="0"/>
              </a:rPr>
              <a:t>Developing relationships with new partners to achieve the mission.</a:t>
            </a:r>
          </a:p>
          <a:p>
            <a:r>
              <a:rPr lang="en-US" sz="2800" i="0" dirty="0">
                <a:latin typeface="Century Gothic" panose="020B0502020202020204" pitchFamily="34" charset="0"/>
              </a:rPr>
              <a:t>Improving the quality and currency of data in the Compatible Use Rating System</a:t>
            </a:r>
          </a:p>
          <a:p>
            <a:r>
              <a:rPr lang="en-US" sz="2800" i="0" dirty="0">
                <a:latin typeface="Century Gothic" panose="020B0502020202020204" pitchFamily="34" charset="0"/>
              </a:rPr>
              <a:t>Exploring opportunities for OLDCC Compatible Use Planning Studies </a:t>
            </a: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i="0" dirty="0"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MOVING FORWARD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12106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6" b="3662"/>
          <a:stretch/>
        </p:blipFill>
        <p:spPr>
          <a:xfrm>
            <a:off x="0" y="0"/>
            <a:ext cx="12192000" cy="5043881"/>
          </a:xfrm>
          <a:prstGeom prst="rect">
            <a:avLst/>
          </a:prstGeom>
        </p:spPr>
      </p:pic>
      <p:sp>
        <p:nvSpPr>
          <p:cNvPr id="2" name="SessionQuestionData" descr="&lt;?xml version=&quot;1.0&quot;?&gt;&lt;AllQuestions /&gt;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3" name="SessionAnswerData" descr="&lt;?xml version=&quot;1.0&quot;?&gt;&lt;AllAnswers /&gt;" hidden="1"/>
          <p:cNvSpPr txBox="1"/>
          <p:nvPr/>
        </p:nvSpPr>
        <p:spPr>
          <a:xfrm>
            <a:off x="279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SessionResponseData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7" name="SessionPresentationSettingsData" descr="&lt;?xml version=&quot;1.0&quot;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Pro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50286-F68F-42BC-9064-F72DADDCD9DF}"/>
              </a:ext>
            </a:extLst>
          </p:cNvPr>
          <p:cNvSpPr txBox="1"/>
          <p:nvPr/>
        </p:nvSpPr>
        <p:spPr>
          <a:xfrm>
            <a:off x="-381000" y="5146357"/>
            <a:ext cx="1295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spc="50" dirty="0">
                <a:latin typeface="Eurostile ExtendedTwo" panose="020B0507020202060204" pitchFamily="34" charset="0"/>
              </a:rPr>
              <a:t>Regional Land Use Advisory Commission</a:t>
            </a:r>
            <a:endParaRPr lang="en-US" sz="2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82423-B0F7-4659-9C58-0918455CCFB3}"/>
              </a:ext>
            </a:extLst>
          </p:cNvPr>
          <p:cNvSpPr txBox="1"/>
          <p:nvPr/>
        </p:nvSpPr>
        <p:spPr>
          <a:xfrm>
            <a:off x="2057400" y="5715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Sandhills Conservation Partnership – March 13,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193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295400"/>
            <a:ext cx="7696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800" i="0" dirty="0">
                <a:latin typeface="Century Gothic" panose="020B0502020202020204" pitchFamily="34" charset="0"/>
              </a:rPr>
              <a:t>RLUAC was initially established based on a recommendation of the 1991 Fort Bragg Joint Land Use Study. </a:t>
            </a:r>
          </a:p>
          <a:p>
            <a:pPr marL="0" indent="0">
              <a:buNone/>
            </a:pPr>
            <a:endParaRPr lang="en-US" sz="16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After a brief hiatus in the late 1990s, RLUAC was reformed as a voluntary association in 2000 with a focus on the 2003 Joint Land Use Study.</a:t>
            </a:r>
          </a:p>
          <a:p>
            <a:pPr marL="0" indent="0">
              <a:buNone/>
            </a:pPr>
            <a:endParaRPr lang="en-US" sz="16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Formally established under NCGS 160A-461 by the founding member governments in January 2005, and a part time Executive Director was hired to administer the organization. </a:t>
            </a:r>
          </a:p>
          <a:p>
            <a:endParaRPr lang="en-US" sz="20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New Strategic Plan adopted in 2020 followed by a major overhaul of the bylaws in 2021 to modernize the organization and governance of RLUAC.</a:t>
            </a:r>
          </a:p>
          <a:p>
            <a:pPr marL="0" indent="0">
              <a:buNone/>
            </a:pPr>
            <a:endParaRPr lang="en-US" sz="2800" i="0" dirty="0"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RLUAC - Origins and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10A372-B5F8-4922-893D-541D9F421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04" y="1295400"/>
            <a:ext cx="3374192" cy="449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E37BDF-B5D1-4F87-BEA6-88E13E0EE4B3}"/>
              </a:ext>
            </a:extLst>
          </p:cNvPr>
          <p:cNvSpPr txBox="1"/>
          <p:nvPr/>
        </p:nvSpPr>
        <p:spPr>
          <a:xfrm>
            <a:off x="8001000" y="5943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Senator Tony Rand Speaking to RLUAC Members on Fort Bragg - 2006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45139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5562600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RLUAC’s Mission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2730B1-9533-4576-AAD2-AB74F2270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219200"/>
            <a:ext cx="7086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2800" i="0" dirty="0">
                <a:latin typeface="Century Gothic" panose="020B0502020202020204" pitchFamily="34" charset="0"/>
              </a:rPr>
              <a:t>Preserve and protect Fort Liberty’s training and operational mission from incompatible civilian development patterns and environmental degradation. </a:t>
            </a:r>
          </a:p>
          <a:p>
            <a:pPr marL="0" indent="0">
              <a:buNone/>
            </a:pPr>
            <a:endParaRPr lang="en-US" sz="15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Provide a forum for communication between Fort Liberty and local governments.</a:t>
            </a:r>
          </a:p>
          <a:p>
            <a:endParaRPr lang="en-US" sz="14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Educate local governments, the public, and development interests regarding compatible growth and environmental issues.</a:t>
            </a:r>
          </a:p>
          <a:p>
            <a:pPr marL="0" indent="0">
              <a:buNone/>
            </a:pPr>
            <a:endParaRPr lang="en-US" sz="14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Provide credible and authoritative analysis of land use and development proposals to local governments. </a:t>
            </a:r>
          </a:p>
          <a:p>
            <a:endParaRPr lang="en-US" sz="14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Assist local governments with planning initiatives and policy development.</a:t>
            </a:r>
          </a:p>
          <a:p>
            <a:endParaRPr lang="en-US" sz="16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i="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DC1444-65A0-45A2-B856-C31DD729B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86200"/>
            <a:ext cx="3770015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910887-7CCE-4835-B3C9-3CD19562C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066800"/>
            <a:ext cx="3763754" cy="2510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43815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Membership structure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2730B1-9533-4576-AAD2-AB74F2270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5943600" cy="5715000"/>
          </a:xfrm>
        </p:spPr>
        <p:txBody>
          <a:bodyPr>
            <a:normAutofit lnSpcReduction="10000"/>
          </a:bodyPr>
          <a:lstStyle/>
          <a:p>
            <a:r>
              <a:rPr lang="en-US" sz="2800" i="0" dirty="0">
                <a:latin typeface="Century Gothic" panose="020B0502020202020204" pitchFamily="34" charset="0"/>
              </a:rPr>
              <a:t>Local Governments (Voting Members): </a:t>
            </a:r>
          </a:p>
          <a:p>
            <a:pPr lvl="1"/>
            <a:r>
              <a:rPr lang="en-US" sz="2800" i="0" dirty="0">
                <a:latin typeface="Century Gothic" panose="020B0502020202020204" pitchFamily="34" charset="0"/>
              </a:rPr>
              <a:t>8 Counties</a:t>
            </a:r>
          </a:p>
          <a:p>
            <a:pPr lvl="1"/>
            <a:r>
              <a:rPr lang="en-US" sz="2800" i="0" dirty="0">
                <a:latin typeface="Century Gothic" panose="020B0502020202020204" pitchFamily="34" charset="0"/>
              </a:rPr>
              <a:t>15 Municipalities</a:t>
            </a:r>
          </a:p>
          <a:p>
            <a:r>
              <a:rPr lang="en-US" sz="2800" i="0" dirty="0">
                <a:latin typeface="Century Gothic" panose="020B0502020202020204" pitchFamily="34" charset="0"/>
              </a:rPr>
              <a:t>Fort Liberty Garrison</a:t>
            </a:r>
          </a:p>
          <a:p>
            <a:r>
              <a:rPr lang="en-US" sz="2800" i="0" dirty="0">
                <a:latin typeface="Century Gothic" panose="020B0502020202020204" pitchFamily="34" charset="0"/>
              </a:rPr>
              <a:t>Partner Organizations:</a:t>
            </a:r>
          </a:p>
          <a:p>
            <a:pPr lvl="1"/>
            <a:r>
              <a:rPr lang="en-US" sz="2200" i="0" dirty="0">
                <a:latin typeface="Century Gothic" panose="020B0502020202020204" pitchFamily="34" charset="0"/>
              </a:rPr>
              <a:t>US Fish &amp; Wildlife </a:t>
            </a:r>
          </a:p>
          <a:p>
            <a:pPr lvl="1"/>
            <a:r>
              <a:rPr lang="en-US" sz="2200" i="0" dirty="0">
                <a:latin typeface="Century Gothic" panose="020B0502020202020204" pitchFamily="34" charset="0"/>
              </a:rPr>
              <a:t>NC Commerce</a:t>
            </a:r>
          </a:p>
          <a:p>
            <a:pPr lvl="1"/>
            <a:r>
              <a:rPr lang="en-US" sz="2200" i="0" dirty="0">
                <a:latin typeface="Century Gothic" panose="020B0502020202020204" pitchFamily="34" charset="0"/>
              </a:rPr>
              <a:t>The Nature Conservancy</a:t>
            </a:r>
          </a:p>
          <a:p>
            <a:pPr lvl="1"/>
            <a:r>
              <a:rPr lang="en-US" sz="2200" i="0" dirty="0">
                <a:latin typeface="Century Gothic" panose="020B0502020202020204" pitchFamily="34" charset="0"/>
              </a:rPr>
              <a:t>NC Wildlife Resources Commission</a:t>
            </a:r>
          </a:p>
          <a:p>
            <a:pPr lvl="1"/>
            <a:r>
              <a:rPr lang="en-US" sz="2200" i="0" dirty="0">
                <a:latin typeface="Century Gothic" panose="020B0502020202020204" pitchFamily="34" charset="0"/>
              </a:rPr>
              <a:t>Sustainable Sandhills </a:t>
            </a:r>
          </a:p>
          <a:p>
            <a:pPr lvl="1"/>
            <a:r>
              <a:rPr lang="en-US" sz="2200" i="0" dirty="0">
                <a:latin typeface="Century Gothic" panose="020B0502020202020204" pitchFamily="34" charset="0"/>
              </a:rPr>
              <a:t>NC Military and Veterans Affairs</a:t>
            </a:r>
          </a:p>
          <a:p>
            <a:r>
              <a:rPr lang="en-US" sz="2800" i="0" dirty="0">
                <a:latin typeface="Century Gothic" panose="020B0502020202020204" pitchFamily="34" charset="0"/>
              </a:rPr>
              <a:t>Individual  Associate Members </a:t>
            </a: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16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i="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5AABD-0FFE-4DD5-AD74-02559F21B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12722" r="9607" b="21590"/>
          <a:stretch/>
        </p:blipFill>
        <p:spPr>
          <a:xfrm>
            <a:off x="5867556" y="1295400"/>
            <a:ext cx="6073295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D6049C-34E1-45E0-9C62-7F5A77F81EED}"/>
              </a:ext>
            </a:extLst>
          </p:cNvPr>
          <p:cNvSpPr txBox="1"/>
          <p:nvPr/>
        </p:nvSpPr>
        <p:spPr>
          <a:xfrm>
            <a:off x="6770603" y="5105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Primary RLUAC Local Government Membership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3B4D6-0E41-4E28-A852-1924D72E6FB5}"/>
              </a:ext>
            </a:extLst>
          </p:cNvPr>
          <p:cNvSpPr txBox="1"/>
          <p:nvPr/>
        </p:nvSpPr>
        <p:spPr>
          <a:xfrm>
            <a:off x="8305800" y="4038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HOKE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54068-984B-4372-B0BC-14A42CD52169}"/>
              </a:ext>
            </a:extLst>
          </p:cNvPr>
          <p:cNvSpPr txBox="1"/>
          <p:nvPr/>
        </p:nvSpPr>
        <p:spPr>
          <a:xfrm>
            <a:off x="6705600" y="4343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SCOTLAND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D112E-CC6F-484C-AA49-BE113BC96852}"/>
              </a:ext>
            </a:extLst>
          </p:cNvPr>
          <p:cNvSpPr txBox="1"/>
          <p:nvPr/>
        </p:nvSpPr>
        <p:spPr>
          <a:xfrm>
            <a:off x="6553200" y="2133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MOORE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A15B3D-F081-487A-82D3-347B2DD82442}"/>
              </a:ext>
            </a:extLst>
          </p:cNvPr>
          <p:cNvSpPr txBox="1"/>
          <p:nvPr/>
        </p:nvSpPr>
        <p:spPr>
          <a:xfrm>
            <a:off x="9906000" y="16002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HARNETT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8D2B89-6831-4693-9F71-FC3D2D32A224}"/>
              </a:ext>
            </a:extLst>
          </p:cNvPr>
          <p:cNvSpPr txBox="1"/>
          <p:nvPr/>
        </p:nvSpPr>
        <p:spPr>
          <a:xfrm>
            <a:off x="10668000" y="46482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CUMBERLAND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B17398-8416-452A-80C2-B187412EBAC8}"/>
              </a:ext>
            </a:extLst>
          </p:cNvPr>
          <p:cNvSpPr txBox="1"/>
          <p:nvPr/>
        </p:nvSpPr>
        <p:spPr>
          <a:xfrm>
            <a:off x="5715000" y="37338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RICHMOND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76707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2730B1-9533-4576-AAD2-AB74F2270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6324600" cy="5715000"/>
          </a:xfrm>
        </p:spPr>
        <p:txBody>
          <a:bodyPr>
            <a:normAutofit/>
          </a:bodyPr>
          <a:lstStyle/>
          <a:p>
            <a:r>
              <a:rPr lang="en-US" sz="2800" i="0" dirty="0">
                <a:latin typeface="Century Gothic" panose="020B0502020202020204" pitchFamily="34" charset="0"/>
              </a:rPr>
              <a:t>RLUAC is led by a 9 member Board of Directors</a:t>
            </a:r>
          </a:p>
          <a:p>
            <a:pPr lvl="1"/>
            <a:r>
              <a:rPr lang="en-US" sz="2000" i="0" dirty="0">
                <a:latin typeface="Century Gothic" panose="020B0502020202020204" pitchFamily="34" charset="0"/>
              </a:rPr>
              <a:t>6 Local Government Seats</a:t>
            </a:r>
          </a:p>
          <a:p>
            <a:pPr lvl="1"/>
            <a:r>
              <a:rPr lang="en-US" sz="2000" i="0" dirty="0">
                <a:latin typeface="Century Gothic" panose="020B0502020202020204" pitchFamily="34" charset="0"/>
              </a:rPr>
              <a:t>3 At-Large Seats</a:t>
            </a:r>
          </a:p>
          <a:p>
            <a:pPr lvl="1"/>
            <a:r>
              <a:rPr lang="en-US" sz="2000" i="0" dirty="0">
                <a:latin typeface="Century Gothic" panose="020B0502020202020204" pitchFamily="34" charset="0"/>
              </a:rPr>
              <a:t>2 Year Terms (no more than 3 consecutive)</a:t>
            </a:r>
          </a:p>
          <a:p>
            <a:r>
              <a:rPr lang="en-US" sz="2800" i="0" dirty="0">
                <a:latin typeface="Century Gothic" panose="020B0502020202020204" pitchFamily="34" charset="0"/>
              </a:rPr>
              <a:t>Quarterly Board Meetings</a:t>
            </a:r>
          </a:p>
          <a:p>
            <a:r>
              <a:rPr lang="en-US" sz="2800" i="0" dirty="0">
                <a:latin typeface="Century Gothic" panose="020B0502020202020204" pitchFamily="34" charset="0"/>
              </a:rPr>
              <a:t>Recommend actions to the full voting membership.</a:t>
            </a:r>
          </a:p>
          <a:p>
            <a:r>
              <a:rPr lang="en-US" sz="2800" i="0" dirty="0">
                <a:latin typeface="Century Gothic" panose="020B0502020202020204" pitchFamily="34" charset="0"/>
              </a:rPr>
              <a:t>Chairman is responsible for:</a:t>
            </a:r>
          </a:p>
          <a:p>
            <a:pPr lvl="1"/>
            <a:r>
              <a:rPr lang="en-US" sz="2000" i="0" dirty="0">
                <a:latin typeface="Century Gothic" panose="020B0502020202020204" pitchFamily="34" charset="0"/>
              </a:rPr>
              <a:t>Leading the Executive and Nominating Committees</a:t>
            </a:r>
          </a:p>
          <a:p>
            <a:pPr lvl="1"/>
            <a:r>
              <a:rPr lang="en-US" sz="2000" i="0" dirty="0">
                <a:latin typeface="Century Gothic" panose="020B0502020202020204" pitchFamily="34" charset="0"/>
              </a:rPr>
              <a:t>Appointing other standing and ad hoc committees</a:t>
            </a:r>
          </a:p>
          <a:p>
            <a:pPr lvl="1"/>
            <a:r>
              <a:rPr lang="en-US" sz="2000" i="0" dirty="0">
                <a:latin typeface="Century Gothic" panose="020B0502020202020204" pitchFamily="34" charset="0"/>
              </a:rPr>
              <a:t>Appointing ex officio members to the Board</a:t>
            </a:r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16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i="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6049C-34E1-45E0-9C62-7F5A77F81EED}"/>
              </a:ext>
            </a:extLst>
          </p:cNvPr>
          <p:cNvSpPr txBox="1"/>
          <p:nvPr/>
        </p:nvSpPr>
        <p:spPr>
          <a:xfrm>
            <a:off x="6934200" y="4724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RLUAC Quarterly Membership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C0D46-46AB-4F1F-A8D9-D87232930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43000"/>
            <a:ext cx="4953000" cy="342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19901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ADMINISTRATION AND FINANCE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2730B1-9533-4576-AAD2-AB74F2270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6324600" cy="5715000"/>
          </a:xfrm>
        </p:spPr>
        <p:txBody>
          <a:bodyPr>
            <a:normAutofit/>
          </a:bodyPr>
          <a:lstStyle/>
          <a:p>
            <a:r>
              <a:rPr lang="en-US" sz="2800" i="0" dirty="0">
                <a:latin typeface="Century Gothic" panose="020B0502020202020204" pitchFamily="34" charset="0"/>
              </a:rPr>
              <a:t>Executive Director and Deputy Director administer the organization (part-time contract).</a:t>
            </a:r>
          </a:p>
          <a:p>
            <a:pPr marL="0" indent="0">
              <a:buNone/>
            </a:pPr>
            <a:endParaRPr lang="en-US" sz="14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Mid Carolina Council of Governments serves as the fiscal agent for RLUAC.</a:t>
            </a:r>
          </a:p>
          <a:p>
            <a:endParaRPr lang="en-US" sz="14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Two primary funding sources: </a:t>
            </a:r>
          </a:p>
          <a:p>
            <a:pPr lvl="1"/>
            <a:r>
              <a:rPr lang="en-US" sz="2000" i="0" dirty="0">
                <a:latin typeface="Century Gothic" panose="020B0502020202020204" pitchFamily="34" charset="0"/>
              </a:rPr>
              <a:t>25% from local government members</a:t>
            </a:r>
          </a:p>
          <a:p>
            <a:pPr lvl="1"/>
            <a:r>
              <a:rPr lang="en-US" sz="2000" i="0" dirty="0">
                <a:latin typeface="Century Gothic" panose="020B0502020202020204" pitchFamily="34" charset="0"/>
              </a:rPr>
              <a:t>75% through Fort Liberty Intergovernmental Support Agreement for statutory land use reviews (MCCOG pass-through).</a:t>
            </a:r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16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i="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6049C-34E1-45E0-9C62-7F5A77F81EED}"/>
              </a:ext>
            </a:extLst>
          </p:cNvPr>
          <p:cNvSpPr txBox="1"/>
          <p:nvPr/>
        </p:nvSpPr>
        <p:spPr>
          <a:xfrm>
            <a:off x="6896100" y="48884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RLUAC Quarterly Membership Meeting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8F3D1-ED57-496A-933A-4389266B9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30868"/>
            <a:ext cx="4800600" cy="3600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70045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Land Use Compatibility Reviews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2730B1-9533-4576-AAD2-AB74F2270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11658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i="0" dirty="0">
                <a:latin typeface="Century Gothic" panose="020B0502020202020204" pitchFamily="34" charset="0"/>
              </a:rPr>
              <a:t>RLUAC provides statutory reviews for military land use compatibility mandated by GS 160D-601(b) through an MOA (2007) and IGSA (2021) with Fort Liberty.</a:t>
            </a:r>
          </a:p>
          <a:p>
            <a:endParaRPr lang="en-US" sz="19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Service extends beyond zoning changes to all land use related matters (comp plans, subdivisions, by-right commercial and large scale development review). </a:t>
            </a:r>
          </a:p>
          <a:p>
            <a:endParaRPr lang="en-US" sz="19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Reviews coordinated with Fort Liberty Garrison staff subject matter experts.  </a:t>
            </a:r>
          </a:p>
          <a:p>
            <a:endParaRPr lang="en-US" sz="19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Non-binding recommendations provided to local governments, agencies, property owners. </a:t>
            </a:r>
          </a:p>
          <a:p>
            <a:endParaRPr lang="en-US" sz="19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2023 completed 550+ reviews with approximately 10-15% of cases identified as impacting areas deemed either “critical” or “important” to protect. </a:t>
            </a: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16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i="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03801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COMPATIBILE USE RATING SYSTEM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2730B1-9533-4576-AAD2-AB74F2270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6324600" cy="5715000"/>
          </a:xfrm>
        </p:spPr>
        <p:txBody>
          <a:bodyPr>
            <a:normAutofit lnSpcReduction="10000"/>
          </a:bodyPr>
          <a:lstStyle/>
          <a:p>
            <a:r>
              <a:rPr lang="en-US" sz="2800" i="0" dirty="0">
                <a:latin typeface="Century Gothic" panose="020B0502020202020204" pitchFamily="34" charset="0"/>
              </a:rPr>
              <a:t>Classifies land within 5 miles of the installation as  either “Critical” or “Important” to protect based on military impacts and environmental qualities. </a:t>
            </a:r>
          </a:p>
          <a:p>
            <a:endParaRPr lang="en-US" sz="14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Used as an objective tool in statutory land use reviews.</a:t>
            </a:r>
          </a:p>
          <a:p>
            <a:endParaRPr lang="en-US" sz="14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Exploring options for regular updates outside of JLUS / CUS.</a:t>
            </a:r>
          </a:p>
          <a:p>
            <a:endParaRPr lang="en-US" sz="1400" i="0" dirty="0">
              <a:latin typeface="Century Gothic" panose="020B0502020202020204" pitchFamily="34" charset="0"/>
            </a:endParaRPr>
          </a:p>
          <a:p>
            <a:r>
              <a:rPr lang="en-US" sz="2800" i="0" dirty="0">
                <a:latin typeface="Century Gothic" panose="020B0502020202020204" pitchFamily="34" charset="0"/>
              </a:rPr>
              <a:t>NC Commerce partners to provide online hosting of compatible use GIS data.  </a:t>
            </a: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16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endParaRPr lang="en-US" sz="2800" i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i="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58E34-EEB3-439A-8515-FC46FA6C7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066800"/>
            <a:ext cx="4048991" cy="5239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7C5A62-6DF7-4C9B-842E-895C5632C568}"/>
              </a:ext>
            </a:extLst>
          </p:cNvPr>
          <p:cNvSpPr txBox="1"/>
          <p:nvPr/>
        </p:nvSpPr>
        <p:spPr>
          <a:xfrm>
            <a:off x="7162800" y="6324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RLUAC Review Letter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23733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33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Compatible growth CRITERIA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11353800" cy="5638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Compatibility evaluation criteria for “CRITICAL” conservation areas: 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130+ dB PK15 Large Caliber Noise Contour            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70+ dB CDNL Large Caliber Noise Contour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104+ dB Small Arms Noise Contour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75+ dB ADNL Aviation Noise Contour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Clear Zones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Accident Potential Zone 1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Red Cockaded Woodpecker Active Foraging Areas 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Areas Located Under:  UAS Corridor</a:t>
            </a:r>
          </a:p>
          <a:p>
            <a:pPr lvl="2">
              <a:spcAft>
                <a:spcPts val="1200"/>
              </a:spcAft>
            </a:pPr>
            <a:r>
              <a:rPr lang="en-US" sz="2800" i="0" dirty="0">
                <a:latin typeface="Century Gothic" panose="020B0502020202020204" pitchFamily="34" charset="0"/>
              </a:rPr>
              <a:t>Wildlife Habitat Connector Areas </a:t>
            </a:r>
          </a:p>
          <a:p>
            <a:pPr lvl="2">
              <a:spcAft>
                <a:spcPts val="1200"/>
              </a:spcAft>
            </a:pPr>
            <a:endParaRPr lang="en-US" sz="2800" i="0" dirty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endParaRPr lang="en-US" sz="2800" i="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32517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heme/theme1.xml><?xml version="1.0" encoding="utf-8"?>
<a:theme xmlns:a="http://schemas.openxmlformats.org/drawingml/2006/main" name="Tradesh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SlideSettingsData>
  <Settings/>
</SessionSlideSettingsData>
</file>

<file path=customXml/item10.xml><?xml version="1.0" encoding="utf-8"?>
<ParticipantInfoData/>
</file>

<file path=customXml/item11.xml><?xml version="1.0" encoding="utf-8"?>
<CustomFieldInfoData/>
</file>

<file path=customXml/item2.xml><?xml version="1.0" encoding="utf-8"?>
<TextingSlideData/>
</file>

<file path=customXml/item3.xml><?xml version="1.0" encoding="utf-8"?>
<TeamNamesData>
  <TeamNames>
    <Team1/>
    <NewTeam1/>
    <Team2/>
    <NewTeam2/>
    <Team3/>
    <NewTeam3/>
    <Team4/>
    <NewTeam4/>
    <Team5/>
    <NewTeam5/>
    <Team6/>
    <NewTeam6/>
    <Team7/>
    <NewTeam7/>
    <Team8/>
    <NewTeam8/>
    <Team9/>
    <NewTeam9/>
    <Team10/>
    <NewTeam10/>
  </TeamNames>
</TeamNamesData>
</file>

<file path=customXml/item4.xml><?xml version="1.0" encoding="utf-8"?>
<SessionParticipantData/>
</file>

<file path=customXml/item5.xml><?xml version="1.0" encoding="utf-8"?>
<SessionAnswerData>
  <AllAnswers/>
</SessionAnswerData>
</file>

<file path=customXml/item6.xml><?xml version="1.0" encoding="utf-8"?>
<SessionPresentationSettingsData>
  <Settings>
    <answerBulletFormat>Numeric</answerBulletFormat>
    <pointsToClock/>
    <answerNowAutoInsert>No</answerNowAutoInsert>
    <answerNowStyle>Explosion</answerNowStyle>
    <answerNowText>Answer Now</answerNowText>
    <chartColors>Use PowerPoint Color Scheme</chartColors>
    <chartType>Horizontal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1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Pro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Percentage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7.xml><?xml version="1.0" encoding="utf-8"?>
<SessionResponseData/>
</file>

<file path=customXml/item8.xml><?xml version="1.0" encoding="utf-8"?>
<SessionQuestionData>
  <AllQuestions/>
</SessionQuestionData>
</file>

<file path=customXml/item9.xml><?xml version="1.0" encoding="utf-8"?>
<SessionSlideMasterData>
  <SlideMaster/>
</SessionSlideMasterData>
</file>

<file path=customXml/itemProps1.xml><?xml version="1.0" encoding="utf-8"?>
<ds:datastoreItem xmlns:ds="http://schemas.openxmlformats.org/officeDocument/2006/customXml" ds:itemID="{A41FD386-6E12-4223-A102-C799C30C4669}">
  <ds:schemaRefs/>
</ds:datastoreItem>
</file>

<file path=customXml/itemProps10.xml><?xml version="1.0" encoding="utf-8"?>
<ds:datastoreItem xmlns:ds="http://schemas.openxmlformats.org/officeDocument/2006/customXml" ds:itemID="{2D25B716-5120-443C-805C-62F5261EE764}">
  <ds:schemaRefs/>
</ds:datastoreItem>
</file>

<file path=customXml/itemProps11.xml><?xml version="1.0" encoding="utf-8"?>
<ds:datastoreItem xmlns:ds="http://schemas.openxmlformats.org/officeDocument/2006/customXml" ds:itemID="{87785266-46FF-439E-AD3B-B5745BFF3CA4}">
  <ds:schemaRefs/>
</ds:datastoreItem>
</file>

<file path=customXml/itemProps2.xml><?xml version="1.0" encoding="utf-8"?>
<ds:datastoreItem xmlns:ds="http://schemas.openxmlformats.org/officeDocument/2006/customXml" ds:itemID="{837C26F9-F68C-4367-A7FE-D8F10DCA7157}">
  <ds:schemaRefs/>
</ds:datastoreItem>
</file>

<file path=customXml/itemProps3.xml><?xml version="1.0" encoding="utf-8"?>
<ds:datastoreItem xmlns:ds="http://schemas.openxmlformats.org/officeDocument/2006/customXml" ds:itemID="{C0368391-3FD3-493E-A6C4-C23815EE449D}">
  <ds:schemaRefs/>
</ds:datastoreItem>
</file>

<file path=customXml/itemProps4.xml><?xml version="1.0" encoding="utf-8"?>
<ds:datastoreItem xmlns:ds="http://schemas.openxmlformats.org/officeDocument/2006/customXml" ds:itemID="{3518B2A3-84CB-43BC-90E9-7B273DB4857A}">
  <ds:schemaRefs/>
</ds:datastoreItem>
</file>

<file path=customXml/itemProps5.xml><?xml version="1.0" encoding="utf-8"?>
<ds:datastoreItem xmlns:ds="http://schemas.openxmlformats.org/officeDocument/2006/customXml" ds:itemID="{61D59A36-BC17-47A1-811D-A1254497A24A}">
  <ds:schemaRefs/>
</ds:datastoreItem>
</file>

<file path=customXml/itemProps6.xml><?xml version="1.0" encoding="utf-8"?>
<ds:datastoreItem xmlns:ds="http://schemas.openxmlformats.org/officeDocument/2006/customXml" ds:itemID="{3807998C-F352-462B-A5B8-C47DBBEDEB11}">
  <ds:schemaRefs/>
</ds:datastoreItem>
</file>

<file path=customXml/itemProps7.xml><?xml version="1.0" encoding="utf-8"?>
<ds:datastoreItem xmlns:ds="http://schemas.openxmlformats.org/officeDocument/2006/customXml" ds:itemID="{04A7592C-23C1-4785-911B-B43DF128CE4B}">
  <ds:schemaRefs/>
</ds:datastoreItem>
</file>

<file path=customXml/itemProps8.xml><?xml version="1.0" encoding="utf-8"?>
<ds:datastoreItem xmlns:ds="http://schemas.openxmlformats.org/officeDocument/2006/customXml" ds:itemID="{C0EB12A6-7045-4600-A84D-6644DEB51C58}">
  <ds:schemaRefs/>
</ds:datastoreItem>
</file>

<file path=customXml/itemProps9.xml><?xml version="1.0" encoding="utf-8"?>
<ds:datastoreItem xmlns:ds="http://schemas.openxmlformats.org/officeDocument/2006/customXml" ds:itemID="{12A3ED1B-3457-4EC9-B776-702F279C9A6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4821</TotalTime>
  <Words>878</Words>
  <Application>Microsoft Office PowerPoint</Application>
  <PresentationFormat>Widescreen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Candara</vt:lpstr>
      <vt:lpstr>Century Gothic</vt:lpstr>
      <vt:lpstr>Eurostile ExtendedTwo</vt:lpstr>
      <vt:lpstr>Tradeshow</vt:lpstr>
      <vt:lpstr>PowerPoint Presentation</vt:lpstr>
      <vt:lpstr>RLUAC - Origins and Evolution</vt:lpstr>
      <vt:lpstr>RLUAC’s Mission</vt:lpstr>
      <vt:lpstr>Membership structure</vt:lpstr>
      <vt:lpstr>Governance</vt:lpstr>
      <vt:lpstr>ADMINISTRATION AND FINANCE</vt:lpstr>
      <vt:lpstr>Land Use Compatibility Reviews</vt:lpstr>
      <vt:lpstr>COMPATIBILE USE RATING SYSTEM</vt:lpstr>
      <vt:lpstr>Compatible growth CRITERIA</vt:lpstr>
      <vt:lpstr>Compatible growth CRITERIA</vt:lpstr>
      <vt:lpstr>PowerPoint Presentation</vt:lpstr>
      <vt:lpstr>PowerPoint Presentation</vt:lpstr>
      <vt:lpstr>Land Use Compatibility CHALLENGES</vt:lpstr>
      <vt:lpstr>Compatibility review case examples</vt:lpstr>
      <vt:lpstr>PowerPoint Presentation</vt:lpstr>
      <vt:lpstr>PowerPoint Presentation</vt:lpstr>
      <vt:lpstr>MOVING FORWARD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 Bragg JLUS</dc:title>
  <dc:creator>Jason Epley</dc:creator>
  <cp:lastModifiedBy>Vagn Hansen</cp:lastModifiedBy>
  <cp:revision>337</cp:revision>
  <dcterms:created xsi:type="dcterms:W3CDTF">2014-10-09T02:14:28Z</dcterms:created>
  <dcterms:modified xsi:type="dcterms:W3CDTF">2024-03-13T14:08:06Z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Version">
    <vt:lpwstr>2.0</vt:lpwstr>
  </property>
  <property fmtid="{D5CDD505-2E9C-101B-9397-08002B2CF9AE}" pid="3" name="SlidesCount">
    <vt:lpwstr>14</vt:lpwstr>
  </property>
  <property fmtid="{D5CDD505-2E9C-101B-9397-08002B2CF9AE}" pid="4" name="IsExistingPresentation">
    <vt:lpwstr>Yes</vt:lpwstr>
  </property>
  <property fmtid="{D5CDD505-2E9C-101B-9397-08002B2CF9AE}" pid="5" name="PresentationID">
    <vt:lpwstr>5d0d56ec6db74e9280e714698b7500fa</vt:lpwstr>
  </property>
</Properties>
</file>