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4" r:id="rId3"/>
    <p:sldId id="263" r:id="rId4"/>
    <p:sldId id="259" r:id="rId5"/>
    <p:sldId id="267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E6A236F-CF6F-45AB-806E-5E2BEC74299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FFCF30A-1384-4016-9AE6-1E5F2425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75EA8E1-4ECF-49F8-8F9A-5FE1C1D6F64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6DC06B-BDFA-44E5-AD37-8EF47A36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DC06B-BDFA-44E5-AD37-8EF47A3611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RCW Recovery Working Group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2020 Effort   - Year 40 of long-term research and monitoring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Sandhills</a:t>
            </a:r>
            <a:r>
              <a:rPr lang="en-US" dirty="0"/>
              <a:t> Ecological Institute (Andy Van </a:t>
            </a:r>
            <a:r>
              <a:rPr lang="en-US" dirty="0" err="1"/>
              <a:t>Lanen</a:t>
            </a:r>
            <a:r>
              <a:rPr lang="en-US" dirty="0"/>
              <a:t>, Anna Prinz and Kerry Brust 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NC Wildlife Resources Commission (Brady Beck)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Dr. J.H. Carter Associates (Jeanette Sabo and Kevin </a:t>
            </a:r>
            <a:r>
              <a:rPr lang="en-US" dirty="0" err="1"/>
              <a:t>Oday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Fort Bragg Endangered Species Branch (ESB biologists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Intensively monitored </a:t>
            </a:r>
            <a:r>
              <a:rPr lang="en-US" sz="2000" b="1" dirty="0"/>
              <a:t>370 of est. 760</a:t>
            </a:r>
            <a:r>
              <a:rPr lang="en-US" sz="2000" dirty="0"/>
              <a:t> RCW family groups in NC </a:t>
            </a:r>
            <a:r>
              <a:rPr lang="en-US" sz="2000" dirty="0" err="1"/>
              <a:t>Sandhills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Exceptionally cool, wet spring – numerous nest failures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Fledgling success was decreased this season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Followed pattern of </a:t>
            </a:r>
            <a:r>
              <a:rPr lang="en-US" dirty="0">
                <a:latin typeface="Arial"/>
                <a:cs typeface="Arial"/>
              </a:rPr>
              <a:t>↑ </a:t>
            </a:r>
            <a:r>
              <a:rPr lang="en-US" dirty="0"/>
              <a:t>brood reduction of older nestlings in recent years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EOY meeting provide final estimate Potential Breeding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010400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Avian Keratin Disorder (AKD)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51528"/>
            <a:ext cx="2819402" cy="3109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" y="1297959"/>
            <a:ext cx="5105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AKD first described in Alaskan Black-capped Chickadees (BCCH) during the 1990s by the USGS Alaska  Science Center  (Handel et al. 2010)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Zylberberg</a:t>
            </a:r>
            <a:r>
              <a:rPr lang="en-US" sz="2000" dirty="0"/>
              <a:t> at al. 2016 identified a novel picornavirus </a:t>
            </a:r>
            <a:r>
              <a:rPr lang="en-US" sz="2000" b="1" dirty="0"/>
              <a:t>POECIVIRUS </a:t>
            </a:r>
            <a:r>
              <a:rPr lang="en-US" sz="2000" dirty="0"/>
              <a:t> present in BCCH   [ n=19 ]with AKD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16197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Around the mid-2000s, RCWs with elongated or malformed bills were first detected in the North Carolina </a:t>
            </a:r>
            <a:r>
              <a:rPr lang="en-US" sz="2000" dirty="0" err="1"/>
              <a:t>Sandhills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68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7" b="89879" l="0" r="93233">
                        <a14:foregroundMark x1="45301" y1="52078" x2="83882" y2="34786"/>
                        <a14:foregroundMark x1="44925" y1="64142" x2="83036" y2="48861"/>
                        <a14:foregroundMark x1="43938" y1="79558" x2="56532" y2="60858"/>
                        <a14:foregroundMark x1="1175" y1="69169" x2="32942" y2="68432"/>
                        <a14:foregroundMark x1="34492" y1="69504" x2="43280" y2="77815"/>
                        <a14:foregroundMark x1="55404" y1="54759" x2="64380" y2="52078"/>
                        <a14:foregroundMark x1="54135" y1="41622" x2="59962" y2="40550"/>
                        <a14:backgroundMark x1="56532" y1="52614" x2="80733" y2="42694"/>
                        <a14:backgroundMark x1="66259" y1="46850" x2="73543" y2="42895"/>
                        <a14:backgroundMark x1="67622" y1="44906" x2="71053" y2="43231"/>
                        <a14:backgroundMark x1="4323" y1="76139" x2="37265" y2="84450"/>
                        <a14:backgroundMark x1="62829" y1="61796" x2="67904" y2="60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5" y="1828801"/>
            <a:ext cx="42385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erry Brust\Desktop\normal b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87" b="99010" l="3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680622"/>
            <a:ext cx="4167786" cy="319522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9984" l="0" r="8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" y="3884418"/>
            <a:ext cx="5402766" cy="29884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6164" y="916989"/>
            <a:ext cx="454878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cs typeface="Arial" panose="020B0604020202020204" pitchFamily="34" charset="0"/>
              </a:rPr>
              <a:t>Avian Keratin Disorder (AKD)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cs typeface="Arial" panose="020B0604020202020204" pitchFamily="34" charset="0"/>
              </a:rPr>
              <a:t>in Red-Cockaded Woodpeckers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462453" y="3845696"/>
            <a:ext cx="2219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Longbill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03810" y="1447800"/>
            <a:ext cx="19812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Normal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3273" y="5791200"/>
            <a:ext cx="2219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Severe </a:t>
            </a:r>
            <a:r>
              <a:rPr lang="en-US" sz="2400" b="1" dirty="0" err="1"/>
              <a:t>Longbill</a:t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8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6" y="3449015"/>
            <a:ext cx="4034164" cy="2800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Wdmyclouddl2100\9914\RCWO long bills study\Pictures\2019 sampling photos\FB 413 TY -F longbill\J. Patten FB 413 TY-F longbill 9 Aug '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30612" cy="29132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941015"/>
            <a:ext cx="11806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Photo  J. Patten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                                              ‘</a:t>
            </a:r>
            <a:r>
              <a:rPr lang="en-US" sz="3200" b="1" dirty="0" err="1">
                <a:cs typeface="Arial" panose="020B0604020202020204" pitchFamily="34" charset="0"/>
              </a:rPr>
              <a:t>Longbilled</a:t>
            </a:r>
            <a:r>
              <a:rPr lang="en-US" sz="3200" b="1" dirty="0">
                <a:cs typeface="Arial" panose="020B0604020202020204" pitchFamily="34" charset="0"/>
              </a:rPr>
              <a:t>’ RCWs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06651" y="5982527"/>
            <a:ext cx="157690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200" b="1" dirty="0"/>
              <a:t>Photo  A. Van </a:t>
            </a:r>
            <a:r>
              <a:rPr lang="en-US" sz="1200" b="1" dirty="0" err="1"/>
              <a:t>Lanen</a:t>
            </a:r>
            <a:r>
              <a:rPr lang="en-US" sz="1200" b="1" dirty="0"/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74" y="3524345"/>
            <a:ext cx="4258318" cy="27198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6550" y="1053960"/>
            <a:ext cx="44911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Condition at peak ~ late May to early fall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Longbills</a:t>
            </a:r>
            <a:r>
              <a:rPr lang="en-US" b="1" dirty="0"/>
              <a:t> can break off - resulting in </a:t>
            </a:r>
          </a:p>
          <a:p>
            <a:r>
              <a:rPr lang="en-US" b="1" dirty="0"/>
              <a:t>     noticeable gaps, overbites and </a:t>
            </a:r>
            <a:r>
              <a:rPr lang="en-US" b="1" dirty="0" err="1"/>
              <a:t>underbites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Breeder adults with AKD have maintained</a:t>
            </a:r>
          </a:p>
          <a:p>
            <a:r>
              <a:rPr lang="en-US" b="1" dirty="0"/>
              <a:t>      breeder status (8Y- male below)  </a:t>
            </a:r>
          </a:p>
          <a:p>
            <a:r>
              <a:rPr lang="en-US" b="1" dirty="0"/>
              <a:t>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2974" y="5956537"/>
            <a:ext cx="1332302" cy="2876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Photo  K. Brust    </a:t>
            </a:r>
          </a:p>
        </p:txBody>
      </p:sp>
    </p:spTree>
    <p:extLst>
      <p:ext uri="{BB962C8B-B14F-4D97-AF65-F5344CB8AC3E}">
        <p14:creationId xmlns:p14="http://schemas.microsoft.com/office/powerpoint/2010/main" val="223897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2019 RCW swab sampling (n=62) for </a:t>
            </a:r>
            <a:r>
              <a:rPr lang="en-US" sz="2800" dirty="0" err="1"/>
              <a:t>Poecivirus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208" y="733057"/>
            <a:ext cx="58674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Sampling period between August and October 2019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Western FB, </a:t>
            </a:r>
            <a:r>
              <a:rPr lang="en-US" sz="1600" dirty="0" err="1"/>
              <a:t>Mackall</a:t>
            </a:r>
            <a:r>
              <a:rPr lang="en-US" sz="1600" dirty="0"/>
              <a:t>, SGL, Blue, Calloway, McCain</a:t>
            </a:r>
          </a:p>
          <a:p>
            <a:r>
              <a:rPr lang="en-US" sz="1600" dirty="0"/>
              <a:t>      &amp; Southern Pines - Pinehurst (SOPI)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29 </a:t>
            </a:r>
            <a:r>
              <a:rPr lang="en-US" sz="1600" dirty="0" err="1"/>
              <a:t>longbills</a:t>
            </a:r>
            <a:r>
              <a:rPr lang="en-US" sz="1600" dirty="0"/>
              <a:t>, 33 controls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Shipped to USGS Alaska Science Center, Danielle Gerik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Used target PCR - primers that detected </a:t>
            </a:r>
            <a:r>
              <a:rPr lang="en-US" sz="1600" dirty="0" err="1"/>
              <a:t>Poecivirus</a:t>
            </a:r>
            <a:endParaRPr lang="en-US" sz="1600" dirty="0"/>
          </a:p>
          <a:p>
            <a:r>
              <a:rPr lang="en-US" sz="1600" dirty="0"/>
              <a:t>       in BCCH </a:t>
            </a:r>
          </a:p>
          <a:p>
            <a:r>
              <a:rPr lang="en-US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All 62 swabs tested negative for </a:t>
            </a:r>
            <a:r>
              <a:rPr lang="en-US" b="1" dirty="0" err="1"/>
              <a:t>Poecivirus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      Possible reasons?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Virus is rare in samples or </a:t>
            </a:r>
            <a:r>
              <a:rPr lang="en-US" dirty="0" err="1"/>
              <a:t>Poecivirus</a:t>
            </a:r>
            <a:r>
              <a:rPr lang="en-US" dirty="0"/>
              <a:t> has mutated such that primers unable to detect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Sampling period missed viral shedding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Freezer insufficient where samples stored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78" y="914400"/>
            <a:ext cx="2693476" cy="31813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01614" y="3808132"/>
            <a:ext cx="1332302" cy="2876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Photo  A. Prinz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7608" y="4419600"/>
            <a:ext cx="286352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FUTURE STEPS</a:t>
            </a:r>
          </a:p>
          <a:p>
            <a:endParaRPr lang="en-US" u="sng" dirty="0"/>
          </a:p>
          <a:p>
            <a:r>
              <a:rPr lang="en-US" dirty="0"/>
              <a:t>Once Covid19 restrictions are lifted, USGS Alaska Lab will screen swabs with high-throughput sequencing.</a:t>
            </a:r>
          </a:p>
        </p:txBody>
      </p:sp>
    </p:spTree>
    <p:extLst>
      <p:ext uri="{BB962C8B-B14F-4D97-AF65-F5344CB8AC3E}">
        <p14:creationId xmlns:p14="http://schemas.microsoft.com/office/powerpoint/2010/main" val="18899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378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Office Theme</vt:lpstr>
      <vt:lpstr>PowerPoint Presentation</vt:lpstr>
      <vt:lpstr>Avian Keratin Disorder (AKD)</vt:lpstr>
      <vt:lpstr>Normal</vt:lpstr>
      <vt:lpstr>                                              ‘Longbilled’ RCWs</vt:lpstr>
      <vt:lpstr>2019 RCW swab sampling (n=62) for Poecivirus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Brust</dc:creator>
  <cp:lastModifiedBy>Hannon, Daniel R</cp:lastModifiedBy>
  <cp:revision>71</cp:revision>
  <cp:lastPrinted>2020-09-15T21:41:26Z</cp:lastPrinted>
  <dcterms:created xsi:type="dcterms:W3CDTF">2006-08-16T00:00:00Z</dcterms:created>
  <dcterms:modified xsi:type="dcterms:W3CDTF">2020-09-16T19:44:04Z</dcterms:modified>
</cp:coreProperties>
</file>