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8"/>
  </p:notesMasterIdLst>
  <p:sldIdLst>
    <p:sldId id="257" r:id="rId2"/>
    <p:sldId id="264" r:id="rId3"/>
    <p:sldId id="265" r:id="rId4"/>
    <p:sldId id="288" r:id="rId5"/>
    <p:sldId id="289" r:id="rId6"/>
    <p:sldId id="29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5562D"/>
    <a:srgbClr val="D4E0DB"/>
    <a:srgbClr val="00FF00"/>
    <a:srgbClr val="00B400"/>
    <a:srgbClr val="FF0000"/>
    <a:srgbClr val="000000"/>
    <a:srgbClr val="FFFF66"/>
    <a:srgbClr val="ABC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14E2FBC-36D3-4C40-9B9A-6685CFF605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2D92A5C-7E2C-4C27-B6AE-005B756DB8F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E9AF7237-B605-4F6C-A6CB-905517E70A0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712A5061-922B-434B-B221-741E275B6C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C1AB17C5-F927-4CA6-AF1F-111FFDA5C6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5F1A6EC-7343-4A37-9A35-50EE47EBE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E18A440-E12B-4F58-BEE8-FE1798B565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8D99A22-F930-4936-8929-42A8A90DAB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5685923-1FE0-4B5D-893D-9AAF2AB95474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6122887-CF35-4368-9435-EE1E0CEF2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24B7972-6F8A-4F16-93F1-0F6EAB297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5DCACC71-F41A-4C07-9558-D4257B7F4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65BE36-F285-456C-B6AE-0CFEEF788E75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D3E531F-8EFD-40AA-8648-4A3B5A24A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55D0CBC-6944-468D-90BB-BAEFB73AF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A46B864-45C8-49ED-9566-0BBAFFC7EE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6C08CB-E1D6-4F7B-8E3E-373137479CF1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5655831-2D2D-44E9-9B99-9FCEFD9E51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F7522CC-374A-4F33-B2D4-A213F9849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A partnership of natural resources organizations focused in the Uwharries ecological region</a:t>
            </a:r>
          </a:p>
          <a:p>
            <a:endParaRPr lang="en-US" altLang="en-US"/>
          </a:p>
          <a:p>
            <a:r>
              <a:rPr lang="en-US" altLang="en-US"/>
              <a:t>- If you are interested in using the natural heritage data to help meet landowner objectives, then we are a resources for you inside and outside of this region.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EADA5-F439-4954-A504-4C27533E3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44925-56E5-4C22-AA39-EF919DF72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4A8A8-EFAC-4025-B4D4-DB5842C0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C5A24-D132-4747-AC8F-3122E3C4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459EA-0A47-4759-B893-219B6829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9655-960B-4A0B-945B-17408CC574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86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EE50-F227-49C5-B24F-69AC0379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B86F7-9407-4311-B333-B60AFF84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ACC21-CA3B-4FEF-9BB2-9A5A89FD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78531-6C92-44C7-BD9E-01A830AE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EA32C-6366-4CA0-A2C6-B81A9223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C00FA-4BD3-4C34-A278-AA702FBD96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93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CB51D0-6D35-41A3-B3D4-5054A1055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420A6-824B-4805-A4A5-23A24C651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22B2A-E824-4953-BD19-7A711D37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517D3-AECE-4EE5-9BB5-6C591207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5EB85-0E14-47C7-A047-BAF022DA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40BF-0705-4373-B373-23D40D44AE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430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16182E-803A-4514-9D8E-70C4BA98E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46FA3B8-2AE6-43A4-B46A-18BC57D46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B05D08-D4D9-4F57-AE52-814D9D442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018F9-1DD2-43AB-B839-090594E22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1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419619-A921-48B8-9FE4-B568FB1BC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820EDD-71EB-425B-985F-66EB08D1B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ED7B05-F591-4CDC-BF47-B8DA5D0CCC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DA460-DCE3-40D3-868E-7F9CA8279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15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404B-08DF-4317-8C91-2905362D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4607B-AE55-4D33-A1E6-71C404AC4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9F367-3E65-4F7A-8C28-A2DFA3D6C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7E4E1-FC1F-4B85-B845-65D9A2305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6765C-2B62-45F1-A52B-F93D73CF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049F-FA18-4FF8-9E39-4F6D6A12F21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87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230C-F727-45A0-9B1A-F63F6BC93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DBB4D-4BEA-4151-A16B-80F94069B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60321-D0FD-4136-BAC5-9F4925A80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B14A2-51AB-459D-A605-84B21AAE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239AE-7AAD-4E0F-9D77-ECB22449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0DA4-320C-40AD-9730-91B259368A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06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CFE31-8537-4998-85C2-629DAE6D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F09B1-5780-423C-B9A2-D3276B932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7DE91-1031-433E-9BE7-7014ED8C7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FE465-C760-48EE-AC2F-27EEAF93B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C0183-42A5-4AD4-9447-3C5CFA51D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91F7C-94DA-4815-BDE9-66ECB31F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CEB1-2F48-4D7F-BC82-34A45AD142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07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0F762-0116-4456-8D04-D7F80B63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F7384-571F-41BD-81DB-4E67465F8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FF784-0C91-47F8-A4C6-48565E665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1D46A-45E1-43E7-AA30-783E6E932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594CF-CD76-424F-B5F8-75CC93CC5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B7633F-193A-4F4E-8E58-C198319AF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DDCFFD-16F0-483D-9828-3B8BF9EE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6E424-4856-4F66-8F4D-672242F4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206E-2733-4140-8D36-D6FE3E38EEE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06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E4659-D5B5-413D-873D-316BDFFE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D9347-325F-43AB-8A1F-7E80D354D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81D39-AF5C-41E8-AEE0-CBA339ED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37EB8-AC6F-4F38-B335-1A751583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42DA-6AB8-4273-A671-C6903D7C4F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44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3D15B3-9564-458E-87FE-46F455C71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1874C-D459-497B-9627-03FF288DE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244F8-16CA-48E1-B612-BEC16E19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92FC-3882-47CB-BA8B-BB1A72C127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85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052AD-A004-4CA9-B3AE-065764C5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030C3-14B9-41B1-B288-A079138F7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8459B-285D-433C-9329-07E8A517C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6A633-C6E1-4995-A35A-6179EC63A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BF299-B3B0-4DC6-98CF-E415BBD0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11C9-4F5D-436B-B616-4311D084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1198-D993-467F-8905-EC10043640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48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1406-F85E-4003-BBCB-E1693AA3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B2937C-F8E9-4979-B386-725AC0ACB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ACD91-6DB8-4AAD-B7F4-4193882F6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BA17B-D567-45F6-9750-5528396D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57933-1E3D-4AF2-BF05-C76DC982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9A7F5-BE4B-480C-AC67-F20D8DB0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727-F01C-4369-93B3-75092D8951E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26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2DF8E-550D-4E65-9269-84A18E81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A4F57-CE20-467E-A991-C512D6281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F8749-5613-4828-8D77-3D438DB51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8949E-55FC-40F1-B752-5BAE86DB8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2E1EF-301C-46F8-A73A-2C25CF56B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BC1D1-1954-4F6A-B1AE-B83B9BCF09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67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openxmlformats.org/officeDocument/2006/relationships/image" Target="../media/image8.wmf"/><Relationship Id="rId7" Type="http://schemas.microsoft.com/office/2007/relationships/hdphoto" Target="../media/hdphoto1.wdp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8" descr="Lane  privet">
            <a:extLst>
              <a:ext uri="{FF2B5EF4-FFF2-40B4-BE49-F238E27FC236}">
                <a16:creationId xmlns:a16="http://schemas.microsoft.com/office/drawing/2014/main" id="{3883BA0C-B364-424B-B510-04FD8393692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" name="Rectangle 10">
            <a:extLst>
              <a:ext uri="{FF2B5EF4-FFF2-40B4-BE49-F238E27FC236}">
                <a16:creationId xmlns:a16="http://schemas.microsoft.com/office/drawing/2014/main" id="{B2D98668-6D1F-40E7-B61C-147994C9888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85206" y="625043"/>
            <a:ext cx="4283468" cy="8543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Montserrat" panose="00000500000000000000" pitchFamily="50" charset="0"/>
              </a:rPr>
              <a:t>Working Together to </a:t>
            </a:r>
            <a:b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Montserrat" panose="00000500000000000000" pitchFamily="50" charset="0"/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Montserrat" panose="00000500000000000000" pitchFamily="50" charset="0"/>
              </a:rPr>
              <a:t>Conserve Wildlife &amp; Biodiversity </a:t>
            </a:r>
            <a:b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Montserrat" panose="00000500000000000000" pitchFamily="50" charset="0"/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Montserrat" panose="00000500000000000000" pitchFamily="50" charset="0"/>
              </a:rPr>
              <a:t>in the </a:t>
            </a:r>
            <a:r>
              <a:rPr lang="en-US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Montserrat" panose="00000500000000000000" pitchFamily="50" charset="0"/>
              </a:rPr>
              <a:t>Uwharries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984" y="625044"/>
            <a:ext cx="1914292" cy="191429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2" name="Picture 16" descr="Bog Tour">
            <a:extLst>
              <a:ext uri="{FF2B5EF4-FFF2-40B4-BE49-F238E27FC236}">
                <a16:creationId xmlns:a16="http://schemas.microsoft.com/office/drawing/2014/main" id="{E3D4268D-35A7-4FFB-8B53-60BD9D37940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4096138" y="746198"/>
            <a:ext cx="1671985" cy="1671985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445" y="-3"/>
            <a:ext cx="3057801" cy="2583946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342DE549-FD3C-48D2-8F26-975E5C1C35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6212" y="10"/>
            <a:ext cx="2935032" cy="2461167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258" name="Oval 257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3356" y="2738844"/>
            <a:ext cx="2704197" cy="2704197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1" name="Picture 15" descr="seed trees @ Boons">
            <a:extLst>
              <a:ext uri="{FF2B5EF4-FFF2-40B4-BE49-F238E27FC236}">
                <a16:creationId xmlns:a16="http://schemas.microsoft.com/office/drawing/2014/main" id="{64046D49-2AE8-4FA4-8F2F-0BA9F27147D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3858223" y="2886747"/>
            <a:ext cx="2414462" cy="2414462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7751" y="5167565"/>
            <a:ext cx="3210834" cy="1690435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A group of people standing in front of a house&#10;&#10;Description automatically generated">
            <a:extLst>
              <a:ext uri="{FF2B5EF4-FFF2-40B4-BE49-F238E27FC236}">
                <a16:creationId xmlns:a16="http://schemas.microsoft.com/office/drawing/2014/main" id="{04838369-72C1-4030-8C08-DB3EF2F830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1840" y="5291653"/>
            <a:ext cx="2962656" cy="1566347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06213" y="4313804"/>
            <a:ext cx="2939120" cy="2544195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A group of people in a forest&#10;&#10;Description automatically generated">
            <a:extLst>
              <a:ext uri="{FF2B5EF4-FFF2-40B4-BE49-F238E27FC236}">
                <a16:creationId xmlns:a16="http://schemas.microsoft.com/office/drawing/2014/main" id="{B1B40A99-C339-4665-AD27-548B37703E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6347929" y="4458757"/>
            <a:ext cx="2797401" cy="239924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8B4F1E-E305-4FF1-BA0F-990310778831}"/>
              </a:ext>
            </a:extLst>
          </p:cNvPr>
          <p:cNvSpPr txBox="1"/>
          <p:nvPr/>
        </p:nvSpPr>
        <p:spPr>
          <a:xfrm>
            <a:off x="190285" y="2130971"/>
            <a:ext cx="3210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Greater </a:t>
            </a:r>
            <a:r>
              <a:rPr lang="en-US" sz="2400" u="sng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Uwharries</a:t>
            </a:r>
            <a:r>
              <a:rPr lang="en-US" sz="2400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Conservation Partnership </a:t>
            </a:r>
          </a:p>
          <a:p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Share information </a:t>
            </a:r>
          </a:p>
          <a:p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&amp; leverage  conservation resources</a:t>
            </a:r>
          </a:p>
          <a:p>
            <a:endParaRPr lang="en-US" sz="24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 descr="Raleigh&#10;">
            <a:extLst>
              <a:ext uri="{FF2B5EF4-FFF2-40B4-BE49-F238E27FC236}">
                <a16:creationId xmlns:a16="http://schemas.microsoft.com/office/drawing/2014/main" id="{5E3B2E39-0B12-4EC4-A1B7-5FDDE63E85DA}"/>
              </a:ext>
            </a:extLst>
          </p:cNvPr>
          <p:cNvSpPr/>
          <p:nvPr/>
        </p:nvSpPr>
        <p:spPr>
          <a:xfrm>
            <a:off x="6597650" y="847793"/>
            <a:ext cx="1371600" cy="5715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Raleigh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F0D4C094-6601-4E7C-BEC4-84F916D5C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044" y="139701"/>
            <a:ext cx="8915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>
                <a:latin typeface="Montserrat" panose="00000500000000000000" pitchFamily="2" charset="0"/>
              </a:rPr>
              <a:t>The need for stewardship of natural habitats: Forests under pressure</a:t>
            </a:r>
          </a:p>
        </p:txBody>
      </p:sp>
      <p:sp>
        <p:nvSpPr>
          <p:cNvPr id="14339" name="Text Box 9">
            <a:extLst>
              <a:ext uri="{FF2B5EF4-FFF2-40B4-BE49-F238E27FC236}">
                <a16:creationId xmlns:a16="http://schemas.microsoft.com/office/drawing/2014/main" id="{59B2636E-0363-499F-A311-1BD986BE7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819" y="6413500"/>
            <a:ext cx="514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Renaissance Computing Institute UNC Charlotte </a:t>
            </a:r>
          </a:p>
        </p:txBody>
      </p:sp>
      <p:pic>
        <p:nvPicPr>
          <p:cNvPr id="14340" name="Picture 10">
            <a:extLst>
              <a:ext uri="{FF2B5EF4-FFF2-40B4-BE49-F238E27FC236}">
                <a16:creationId xmlns:a16="http://schemas.microsoft.com/office/drawing/2014/main" id="{BB6767B6-D107-4162-9FE0-17E99CE39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536700"/>
            <a:ext cx="428148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11">
            <a:extLst>
              <a:ext uri="{FF2B5EF4-FFF2-40B4-BE49-F238E27FC236}">
                <a16:creationId xmlns:a16="http://schemas.microsoft.com/office/drawing/2014/main" id="{800522EB-3E7B-4EF6-99D5-38CF2ED69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6" y="2554287"/>
            <a:ext cx="304800" cy="228600"/>
          </a:xfrm>
          <a:prstGeom prst="rect">
            <a:avLst/>
          </a:prstGeom>
          <a:solidFill>
            <a:srgbClr val="E2E69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2" name="Rectangle 12">
            <a:extLst>
              <a:ext uri="{FF2B5EF4-FFF2-40B4-BE49-F238E27FC236}">
                <a16:creationId xmlns:a16="http://schemas.microsoft.com/office/drawing/2014/main" id="{9A795E75-619C-49F7-90D5-10D1C7279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6" y="3087687"/>
            <a:ext cx="304800" cy="2286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3" name="Text Box 13">
            <a:extLst>
              <a:ext uri="{FF2B5EF4-FFF2-40B4-BE49-F238E27FC236}">
                <a16:creationId xmlns:a16="http://schemas.microsoft.com/office/drawing/2014/main" id="{97226342-B5AB-4C0A-87BD-1D38D5B62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1" y="2438400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Developed</a:t>
            </a:r>
          </a:p>
        </p:txBody>
      </p:sp>
      <p:sp>
        <p:nvSpPr>
          <p:cNvPr id="14344" name="Text Box 14">
            <a:extLst>
              <a:ext uri="{FF2B5EF4-FFF2-40B4-BE49-F238E27FC236}">
                <a16:creationId xmlns:a16="http://schemas.microsoft.com/office/drawing/2014/main" id="{E2421B0D-4AF3-47BA-B59F-D354D873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6" y="3011487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Undeveloped</a:t>
            </a:r>
          </a:p>
        </p:txBody>
      </p:sp>
      <p:sp>
        <p:nvSpPr>
          <p:cNvPr id="14345" name="Text Box 15">
            <a:extLst>
              <a:ext uri="{FF2B5EF4-FFF2-40B4-BE49-F238E27FC236}">
                <a16:creationId xmlns:a16="http://schemas.microsoft.com/office/drawing/2014/main" id="{05D3AE23-2719-4EE6-B76E-633DCDCCC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94" y="1455003"/>
            <a:ext cx="17540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Montserrat" panose="00000500000000000000" pitchFamily="2" charset="0"/>
              </a:rPr>
              <a:t>Predicted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Montserrat" panose="00000500000000000000" pitchFamily="2" charset="0"/>
              </a:rPr>
              <a:t>2030</a:t>
            </a:r>
          </a:p>
        </p:txBody>
      </p:sp>
      <p:sp>
        <p:nvSpPr>
          <p:cNvPr id="14346" name="Text Box 16">
            <a:extLst>
              <a:ext uri="{FF2B5EF4-FFF2-40B4-BE49-F238E27FC236}">
                <a16:creationId xmlns:a16="http://schemas.microsoft.com/office/drawing/2014/main" id="{BC79DEE6-D0D3-4EF9-AA36-65ED37B39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334000"/>
            <a:ext cx="1306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Montserrat" panose="00000500000000000000" pitchFamily="2" charset="0"/>
              </a:rPr>
              <a:t>Union Co.</a:t>
            </a:r>
          </a:p>
        </p:txBody>
      </p:sp>
      <p:sp>
        <p:nvSpPr>
          <p:cNvPr id="14347" name="Text Box 17">
            <a:extLst>
              <a:ext uri="{FF2B5EF4-FFF2-40B4-BE49-F238E27FC236}">
                <a16:creationId xmlns:a16="http://schemas.microsoft.com/office/drawing/2014/main" id="{627EEA48-BA05-422C-ACFE-31D68A770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676400"/>
            <a:ext cx="16946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Montserrat" panose="00000500000000000000" pitchFamily="2" charset="0"/>
              </a:rPr>
              <a:t>Chatham Co.</a:t>
            </a:r>
          </a:p>
        </p:txBody>
      </p:sp>
      <p:sp>
        <p:nvSpPr>
          <p:cNvPr id="15" name="Oval 14" descr="Raleigh&#10;">
            <a:extLst>
              <a:ext uri="{FF2B5EF4-FFF2-40B4-BE49-F238E27FC236}">
                <a16:creationId xmlns:a16="http://schemas.microsoft.com/office/drawing/2014/main" id="{6BEDCFA5-2A73-44A6-B262-20827915978D}"/>
              </a:ext>
            </a:extLst>
          </p:cNvPr>
          <p:cNvSpPr/>
          <p:nvPr/>
        </p:nvSpPr>
        <p:spPr>
          <a:xfrm>
            <a:off x="565040" y="3759201"/>
            <a:ext cx="1630471" cy="5715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Charlotte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>
            <a:extLst>
              <a:ext uri="{FF2B5EF4-FFF2-40B4-BE49-F238E27FC236}">
                <a16:creationId xmlns:a16="http://schemas.microsoft.com/office/drawing/2014/main" id="{8EBF3573-969A-4936-BBE7-8644B4BD6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102" y="479074"/>
            <a:ext cx="5532410" cy="597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4" name="Line 9">
            <a:extLst>
              <a:ext uri="{FF2B5EF4-FFF2-40B4-BE49-F238E27FC236}">
                <a16:creationId xmlns:a16="http://schemas.microsoft.com/office/drawing/2014/main" id="{B1182391-255C-4AEB-A71A-F36CE5E0E3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3352800"/>
            <a:ext cx="0" cy="746125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48">
            <a:extLst>
              <a:ext uri="{FF2B5EF4-FFF2-40B4-BE49-F238E27FC236}">
                <a16:creationId xmlns:a16="http://schemas.microsoft.com/office/drawing/2014/main" id="{6F036201-830D-4B6D-BAE0-15DCB48348B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19600" y="4495800"/>
            <a:ext cx="0" cy="6096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F9300DA-C614-4177-8E18-2B759C488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215" y="3813563"/>
            <a:ext cx="1539157" cy="153449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5A1C48-3234-4BC3-9088-F4439E7B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037" y="3168778"/>
            <a:ext cx="2814530" cy="3429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Piedmont Longleaf </a:t>
            </a:r>
          </a:p>
          <a:p>
            <a:r>
              <a:rPr lang="en-US" dirty="0"/>
              <a:t>Most needs to be restored to Longleaf - Shortleaf, &amp; some hardwood systems.</a:t>
            </a:r>
          </a:p>
          <a:p>
            <a:r>
              <a:rPr lang="en-US" dirty="0"/>
              <a:t>Last RCWs extirpated by the 1990s</a:t>
            </a:r>
          </a:p>
          <a:p>
            <a:r>
              <a:rPr lang="en-US" dirty="0"/>
              <a:t>Research shows Bachman’s Sparrow restoration is important here. </a:t>
            </a:r>
          </a:p>
        </p:txBody>
      </p:sp>
      <p:pic>
        <p:nvPicPr>
          <p:cNvPr id="14" name="Content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918D05B8-414A-418E-9AAC-D2DE76A913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389" y="795426"/>
            <a:ext cx="589733" cy="704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Content Placeholder 9" descr="A close up of a sign&#10;&#10;Description automatically generated">
            <a:extLst>
              <a:ext uri="{FF2B5EF4-FFF2-40B4-BE49-F238E27FC236}">
                <a16:creationId xmlns:a16="http://schemas.microsoft.com/office/drawing/2014/main" id="{31B3A94B-4758-4BF3-8514-D67CBC0BC7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67" b="92167" l="9637" r="89737">
                        <a14:foregroundMark x1="18273" y1="23333" x2="38548" y2="8833"/>
                        <a14:foregroundMark x1="38548" y1="8833" x2="61702" y2="8833"/>
                        <a14:foregroundMark x1="61702" y1="8833" x2="77347" y2="20500"/>
                        <a14:foregroundMark x1="65457" y1="7500" x2="69337" y2="5167"/>
                        <a14:foregroundMark x1="36170" y1="87667" x2="59449" y2="87833"/>
                        <a14:foregroundMark x1="59449" y1="87833" x2="78098" y2="70500"/>
                        <a14:foregroundMark x1="78098" y1="70500" x2="76471" y2="40500"/>
                        <a14:foregroundMark x1="76471" y1="40500" x2="79099" y2="25667"/>
                        <a14:foregroundMark x1="41427" y1="89500" x2="46934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887" y="216262"/>
            <a:ext cx="963561" cy="72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Content Placeholder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BDDF1-4D94-419D-B0F7-A332FB4F1A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247" y="1644699"/>
            <a:ext cx="1406876" cy="50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EEB607-8DF7-415B-A926-0D491502C3B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66" b="95816" l="5597" r="90299">
                        <a14:foregroundMark x1="30224" y1="6695" x2="14925" y2="23013"/>
                        <a14:foregroundMark x1="14925" y1="23013" x2="7090" y2="44351"/>
                        <a14:foregroundMark x1="7090" y1="44351" x2="10448" y2="67364"/>
                        <a14:foregroundMark x1="10448" y1="67364" x2="22761" y2="86192"/>
                        <a14:foregroundMark x1="22761" y1="86192" x2="41791" y2="95397"/>
                        <a14:foregroundMark x1="41791" y1="95397" x2="62687" y2="92887"/>
                        <a14:foregroundMark x1="62687" y1="92887" x2="79851" y2="78243"/>
                        <a14:foregroundMark x1="79851" y1="78243" x2="88806" y2="57322"/>
                        <a14:foregroundMark x1="88806" y1="57322" x2="86940" y2="34310"/>
                        <a14:foregroundMark x1="86940" y1="34310" x2="75373" y2="15063"/>
                        <a14:foregroundMark x1="75373" y1="15063" x2="57090" y2="3766"/>
                        <a14:foregroundMark x1="57090" y1="3766" x2="36567" y2="4184"/>
                        <a14:foregroundMark x1="36567" y1="4184" x2="29104" y2="7113"/>
                        <a14:foregroundMark x1="26119" y1="9623" x2="11567" y2="29289"/>
                        <a14:foregroundMark x1="11567" y1="29289" x2="8209" y2="39749"/>
                        <a14:foregroundMark x1="16045" y1="20084" x2="27239" y2="8787"/>
                        <a14:foregroundMark x1="11567" y1="43096" x2="11194" y2="38912"/>
                        <a14:foregroundMark x1="26119" y1="16736" x2="46642" y2="7113"/>
                        <a14:foregroundMark x1="46642" y1="7113" x2="66791" y2="10879"/>
                        <a14:foregroundMark x1="66791" y1="10879" x2="80597" y2="27615"/>
                        <a14:foregroundMark x1="80597" y1="27615" x2="80597" y2="28452"/>
                        <a14:foregroundMark x1="86940" y1="49791" x2="86567" y2="54812"/>
                        <a14:foregroundMark x1="33955" y1="86192" x2="55970" y2="87448"/>
                        <a14:foregroundMark x1="55970" y1="87448" x2="66418" y2="85356"/>
                        <a14:foregroundMark x1="36194" y1="89958" x2="56343" y2="92050"/>
                        <a14:foregroundMark x1="56343" y1="92050" x2="59328" y2="91213"/>
                        <a14:foregroundMark x1="7463" y1="48536" x2="10075" y2="64017"/>
                        <a14:foregroundMark x1="11940" y1="44351" x2="11194" y2="49791"/>
                        <a14:foregroundMark x1="6716" y1="48954" x2="10448" y2="66109"/>
                        <a14:foregroundMark x1="6716" y1="55649" x2="9701" y2="64854"/>
                        <a14:foregroundMark x1="10075" y1="67782" x2="19403" y2="82427"/>
                        <a14:foregroundMark x1="26119" y1="88703" x2="47015" y2="96234"/>
                        <a14:foregroundMark x1="47015" y1="96234" x2="59328" y2="94142"/>
                        <a14:foregroundMark x1="65299" y1="90795" x2="78731" y2="80753"/>
                        <a14:foregroundMark x1="81716" y1="75732" x2="84328" y2="69874"/>
                        <a14:foregroundMark x1="88433" y1="59833" x2="81716" y2="76151"/>
                        <a14:foregroundMark x1="89925" y1="55230" x2="86567" y2="30962"/>
                        <a14:foregroundMark x1="86567" y1="30962" x2="84328" y2="26360"/>
                        <a14:foregroundMark x1="86940" y1="37238" x2="89179" y2="48117"/>
                        <a14:foregroundMark x1="79478" y1="76987" x2="79104" y2="70293"/>
                        <a14:foregroundMark x1="43284" y1="3766" x2="50746" y2="3766"/>
                        <a14:foregroundMark x1="59328" y1="5021" x2="76866" y2="16736"/>
                        <a14:foregroundMark x1="76866" y1="16736" x2="82836" y2="24268"/>
                        <a14:foregroundMark x1="60448" y1="4603" x2="74254" y2="14226"/>
                        <a14:foregroundMark x1="88433" y1="36820" x2="90299" y2="51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980" y="1645977"/>
            <a:ext cx="1231792" cy="1098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C497BE-77B4-4D74-A9BF-37487B0E3F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992" y="908170"/>
            <a:ext cx="1241662" cy="330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BA2078-E238-49C4-9D01-16E8BBE96B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98" y="795426"/>
            <a:ext cx="957356" cy="691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BA7C2A-F3F5-4FFA-BB30-E545657F664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275" y="111203"/>
            <a:ext cx="983466" cy="526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A picture containing object, clock, sitting&#10;&#10;Description automatically generated">
            <a:extLst>
              <a:ext uri="{FF2B5EF4-FFF2-40B4-BE49-F238E27FC236}">
                <a16:creationId xmlns:a16="http://schemas.microsoft.com/office/drawing/2014/main" id="{4CC7B6EF-91BF-417E-BB4E-171C692624A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326" y="261855"/>
            <a:ext cx="1793552" cy="43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2EC0733E-E9C8-4E51-BF51-0476A36833D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401" y="216262"/>
            <a:ext cx="691908" cy="691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263D5-402B-47DF-9FBC-EBE38188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Greater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Uwharrie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Conservation Partnership </a:t>
            </a:r>
            <a:b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Partner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20EC6-9BB8-411F-B038-2FD428628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477963"/>
            <a:ext cx="8569890" cy="435133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Three Rivers Land Trust: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Top of Dark Mountain in the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Uwharrie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National Forest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&gt;200 acres for Morrow Mountain State Park</a:t>
            </a:r>
          </a:p>
          <a:p>
            <a:pPr marL="342900" lvl="1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Three Rivers Land Trust &amp; NC Wildlife Commission: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2,424 acres and 31 miles of shoreline on the eastern shore of the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Tuckertown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Reservoir on the Yadkin River.</a:t>
            </a: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NC Wildlife Commission: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Private Lands Program - 6 new agreements Wildlife Conservation Land Program, 568 acres.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Birds: Banding station on restored prairie, private land, Randolph County,    7 years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Bats: Winter monitoring of Boone’s cave and various mines – one mine in Montgomery County had 3 tricolored bats with White-Nose Syndrome</a:t>
            </a:r>
          </a:p>
          <a:p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13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263D5-402B-47DF-9FBC-EBE38188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Greater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Uwharrie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Conservation Partnership Partner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20EC6-9BB8-411F-B038-2FD428628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219200"/>
            <a:ext cx="8569890" cy="5334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Joint Chiefs Landscape Restoration Collaborative Grant Awarded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(first in NC)!</a:t>
            </a:r>
          </a:p>
          <a:p>
            <a:pPr marL="0" indent="0">
              <a:buNone/>
            </a:pP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Goal: 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Restore “fire-managed pine forests” on private &amp; public land, on &amp; adjacent to the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Uwharrie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National Forest,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&amp; eventually in the corridor to the Sandhills.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$2.2 Million over 3 years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administered by the USFS &amp; NRCS</a:t>
            </a:r>
          </a:p>
          <a:p>
            <a:pPr marL="0" indent="0">
              <a:buNone/>
            </a:pP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Matching funds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Sandhills Rx Burn Association &amp; NCWRC 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– landowner workshops &amp; outreach support,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TNC &amp; NCWRC 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project coordination assistance</a:t>
            </a:r>
          </a:p>
          <a:p>
            <a:pPr marL="0" indent="0">
              <a:buNone/>
            </a:pP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Primary use of funds toward project goal on 7,500 ac. private &amp; 18,000 ac. USFS: 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$600,000 to NRCS special EQIP pot for private lands 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Most of the remaining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to USFS to contract 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 NEW 5 person burn crew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to ramp up 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Rx fire on private lands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under the Stevens Amendment 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– working with the NCFS -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&amp; on the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Uwharrie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National Forest.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Some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for 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direct water quality improvement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through USFS recreation management &amp; 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specific habitat treatments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by USFS</a:t>
            </a:r>
          </a:p>
          <a:p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1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5CCBE1-9D6B-4E8C-96BB-41A280B0A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50"/>
          <a:stretch/>
        </p:blipFill>
        <p:spPr>
          <a:xfrm>
            <a:off x="1905000" y="0"/>
            <a:ext cx="6361323" cy="6687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4EA128-C0D8-41D5-81F5-3CBBDDE45205}"/>
              </a:ext>
            </a:extLst>
          </p:cNvPr>
          <p:cNvSpPr txBox="1"/>
          <p:nvPr/>
        </p:nvSpPr>
        <p:spPr>
          <a:xfrm>
            <a:off x="7162800" y="685800"/>
            <a:ext cx="1362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(Private parcels)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AE4A1E-415A-4EF0-815B-BFA373DEF18E}"/>
              </a:ext>
            </a:extLst>
          </p:cNvPr>
          <p:cNvSpPr txBox="1"/>
          <p:nvPr/>
        </p:nvSpPr>
        <p:spPr>
          <a:xfrm>
            <a:off x="350102" y="685800"/>
            <a:ext cx="1554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rgbClr val="0000FF"/>
                </a:solidFill>
              </a:rPr>
              <a:t>Uwharrie</a:t>
            </a:r>
            <a:r>
              <a:rPr lang="en-US" dirty="0">
                <a:solidFill>
                  <a:srgbClr val="0000FF"/>
                </a:solidFill>
              </a:rPr>
              <a:t> National Forest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FD9249-5F4F-40F2-A6C0-9ED08748C2BF}"/>
              </a:ext>
            </a:extLst>
          </p:cNvPr>
          <p:cNvSpPr txBox="1"/>
          <p:nvPr/>
        </p:nvSpPr>
        <p:spPr>
          <a:xfrm>
            <a:off x="6711425" y="5486400"/>
            <a:ext cx="1554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Sandhills Game Lands</a:t>
            </a:r>
          </a:p>
        </p:txBody>
      </p:sp>
    </p:spTree>
    <p:extLst>
      <p:ext uri="{BB962C8B-B14F-4D97-AF65-F5344CB8AC3E}">
        <p14:creationId xmlns:p14="http://schemas.microsoft.com/office/powerpoint/2010/main" val="911420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538135"/>
    </a:dk1>
    <a:lt1>
      <a:srgbClr val="A8D08D"/>
    </a:lt1>
    <a:dk2>
      <a:srgbClr val="00B050"/>
    </a:dk2>
    <a:lt2>
      <a:srgbClr val="C5E0B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538135"/>
    </a:dk1>
    <a:lt1>
      <a:srgbClr val="A8D08D"/>
    </a:lt1>
    <a:dk2>
      <a:srgbClr val="00B050"/>
    </a:dk2>
    <a:lt2>
      <a:srgbClr val="C5E0B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422</Words>
  <Application>Microsoft Office PowerPoint</Application>
  <PresentationFormat>On-screen Show (4:3)</PresentationFormat>
  <Paragraphs>52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Times New Roman</vt:lpstr>
      <vt:lpstr>Office Theme</vt:lpstr>
      <vt:lpstr>Working Together to  Conserve Wildlife &amp; Biodiversity  in the Uwharries</vt:lpstr>
      <vt:lpstr>The need for stewardship of natural habitats: Forests under pressure</vt:lpstr>
      <vt:lpstr>PowerPoint Presentation</vt:lpstr>
      <vt:lpstr>Greater Uwharrie Conservation Partnership  Partner Updates</vt:lpstr>
      <vt:lpstr>Greater Uwharrie Conservation Partnership Partner Updates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Together to  Conserve Wildlife &amp; Biodiversity  in the Uwharries</dc:title>
  <dc:creator>Cook, Kacy L</dc:creator>
  <cp:lastModifiedBy>Cook, Kacy L</cp:lastModifiedBy>
  <cp:revision>27</cp:revision>
  <dcterms:created xsi:type="dcterms:W3CDTF">2020-07-30T14:20:19Z</dcterms:created>
  <dcterms:modified xsi:type="dcterms:W3CDTF">2022-03-09T17:28:27Z</dcterms:modified>
</cp:coreProperties>
</file>