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8" r:id="rId2"/>
    <p:sldId id="339" r:id="rId3"/>
    <p:sldId id="259" r:id="rId4"/>
    <p:sldId id="323" r:id="rId5"/>
    <p:sldId id="273" r:id="rId6"/>
    <p:sldId id="274" r:id="rId7"/>
    <p:sldId id="283" r:id="rId8"/>
    <p:sldId id="269" r:id="rId9"/>
    <p:sldId id="270" r:id="rId10"/>
    <p:sldId id="325" r:id="rId11"/>
    <p:sldId id="277" r:id="rId12"/>
    <p:sldId id="279" r:id="rId13"/>
    <p:sldId id="280" r:id="rId14"/>
    <p:sldId id="281" r:id="rId15"/>
    <p:sldId id="264" r:id="rId16"/>
    <p:sldId id="276" r:id="rId17"/>
    <p:sldId id="275" r:id="rId18"/>
    <p:sldId id="308" r:id="rId19"/>
    <p:sldId id="337" r:id="rId20"/>
    <p:sldId id="326" r:id="rId21"/>
    <p:sldId id="266" r:id="rId22"/>
    <p:sldId id="293" r:id="rId23"/>
    <p:sldId id="333" r:id="rId24"/>
    <p:sldId id="294" r:id="rId25"/>
    <p:sldId id="340" r:id="rId26"/>
    <p:sldId id="299" r:id="rId27"/>
    <p:sldId id="334" r:id="rId28"/>
    <p:sldId id="335" r:id="rId29"/>
    <p:sldId id="309" r:id="rId30"/>
    <p:sldId id="314" r:id="rId31"/>
    <p:sldId id="327" r:id="rId32"/>
    <p:sldId id="336" r:id="rId33"/>
    <p:sldId id="310" r:id="rId34"/>
    <p:sldId id="315" r:id="rId35"/>
    <p:sldId id="328" r:id="rId36"/>
    <p:sldId id="311" r:id="rId37"/>
    <p:sldId id="329" r:id="rId38"/>
    <p:sldId id="330" r:id="rId39"/>
    <p:sldId id="312" r:id="rId40"/>
    <p:sldId id="320" r:id="rId41"/>
    <p:sldId id="33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83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639" autoAdjust="0"/>
  </p:normalViewPr>
  <p:slideViewPr>
    <p:cSldViewPr snapToGrid="0">
      <p:cViewPr varScale="1">
        <p:scale>
          <a:sx n="52" d="100"/>
          <a:sy n="52" d="100"/>
        </p:scale>
        <p:origin x="12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6AC0D7-DFBE-4D14-918F-E3DFD469D9E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50E21EB-2D9F-48A4-A4B7-0EA68CAF5776}">
      <dgm:prSet phldrT="[Text]"/>
      <dgm:spPr/>
      <dgm:t>
        <a:bodyPr/>
        <a:lstStyle/>
        <a:p>
          <a:r>
            <a:rPr lang="en-US" dirty="0"/>
            <a:t>2000</a:t>
          </a:r>
        </a:p>
      </dgm:t>
    </dgm:pt>
    <dgm:pt modelId="{739B7CFB-782B-44BD-9071-2572B793E266}" type="parTrans" cxnId="{A785DD68-2665-437D-9E20-A23C6B3E4F4D}">
      <dgm:prSet/>
      <dgm:spPr/>
      <dgm:t>
        <a:bodyPr/>
        <a:lstStyle/>
        <a:p>
          <a:endParaRPr lang="en-US"/>
        </a:p>
      </dgm:t>
    </dgm:pt>
    <dgm:pt modelId="{131CCEC8-F66B-43A4-AEB6-839FA9A038FF}" type="sibTrans" cxnId="{A785DD68-2665-437D-9E20-A23C6B3E4F4D}">
      <dgm:prSet/>
      <dgm:spPr/>
      <dgm:t>
        <a:bodyPr/>
        <a:lstStyle/>
        <a:p>
          <a:endParaRPr lang="en-US"/>
        </a:p>
      </dgm:t>
    </dgm:pt>
    <dgm:pt modelId="{4BBD21C6-2C65-4733-81E9-C9C7284A1151}">
      <dgm:prSet phldrT="[Text]"/>
      <dgm:spPr/>
      <dgm:t>
        <a:bodyPr/>
        <a:lstStyle/>
        <a:p>
          <a:r>
            <a:rPr lang="en-US" dirty="0"/>
            <a:t>Partnership formed</a:t>
          </a:r>
        </a:p>
      </dgm:t>
    </dgm:pt>
    <dgm:pt modelId="{92F843E4-55A7-4DC3-BAEE-2D854D573C32}" type="parTrans" cxnId="{B805559B-6F07-4152-8991-5B5A4666208A}">
      <dgm:prSet/>
      <dgm:spPr/>
      <dgm:t>
        <a:bodyPr/>
        <a:lstStyle/>
        <a:p>
          <a:endParaRPr lang="en-US"/>
        </a:p>
      </dgm:t>
    </dgm:pt>
    <dgm:pt modelId="{206486E5-D35A-4ECB-B7D1-7CEF8BAAE954}" type="sibTrans" cxnId="{B805559B-6F07-4152-8991-5B5A4666208A}">
      <dgm:prSet/>
      <dgm:spPr/>
      <dgm:t>
        <a:bodyPr/>
        <a:lstStyle/>
        <a:p>
          <a:endParaRPr lang="en-US"/>
        </a:p>
      </dgm:t>
    </dgm:pt>
    <dgm:pt modelId="{C7358D34-BA1E-4D6C-B399-2D6E20D253EF}">
      <dgm:prSet phldrT="[Text]"/>
      <dgm:spPr/>
      <dgm:t>
        <a:bodyPr/>
        <a:lstStyle/>
        <a:p>
          <a:r>
            <a:rPr lang="en-US" dirty="0"/>
            <a:t>Working groups formed</a:t>
          </a:r>
        </a:p>
      </dgm:t>
    </dgm:pt>
    <dgm:pt modelId="{3C5AEBDA-869C-4067-B861-9E6B7099159C}" type="parTrans" cxnId="{1D4967F7-4A0C-444C-84E2-BAA91614AACC}">
      <dgm:prSet/>
      <dgm:spPr/>
      <dgm:t>
        <a:bodyPr/>
        <a:lstStyle/>
        <a:p>
          <a:endParaRPr lang="en-US"/>
        </a:p>
      </dgm:t>
    </dgm:pt>
    <dgm:pt modelId="{D8E38E49-9D8A-4B02-B19D-EFB6070045E1}" type="sibTrans" cxnId="{1D4967F7-4A0C-444C-84E2-BAA91614AACC}">
      <dgm:prSet/>
      <dgm:spPr/>
      <dgm:t>
        <a:bodyPr/>
        <a:lstStyle/>
        <a:p>
          <a:endParaRPr lang="en-US"/>
        </a:p>
      </dgm:t>
    </dgm:pt>
    <dgm:pt modelId="{F40A4AE5-F472-4634-A2DE-58C7D020B2C6}">
      <dgm:prSet phldrT="[Text]"/>
      <dgm:spPr/>
      <dgm:t>
        <a:bodyPr/>
        <a:lstStyle/>
        <a:p>
          <a:r>
            <a:rPr lang="en-US" dirty="0"/>
            <a:t>2010</a:t>
          </a:r>
        </a:p>
      </dgm:t>
    </dgm:pt>
    <dgm:pt modelId="{4508D1FE-3A86-46F5-8C15-07EAA4782621}" type="parTrans" cxnId="{BC73AA96-9F16-4C22-BAC2-A5AD3B7E97B1}">
      <dgm:prSet/>
      <dgm:spPr/>
      <dgm:t>
        <a:bodyPr/>
        <a:lstStyle/>
        <a:p>
          <a:endParaRPr lang="en-US"/>
        </a:p>
      </dgm:t>
    </dgm:pt>
    <dgm:pt modelId="{6B0D206F-8820-4919-A1E1-3A41454B74B8}" type="sibTrans" cxnId="{BC73AA96-9F16-4C22-BAC2-A5AD3B7E97B1}">
      <dgm:prSet/>
      <dgm:spPr/>
      <dgm:t>
        <a:bodyPr/>
        <a:lstStyle/>
        <a:p>
          <a:endParaRPr lang="en-US"/>
        </a:p>
      </dgm:t>
    </dgm:pt>
    <dgm:pt modelId="{AC13F01D-2C57-4DAB-ACDD-F0429BB031D4}">
      <dgm:prSet phldrT="[Text]"/>
      <dgm:spPr/>
      <dgm:t>
        <a:bodyPr/>
        <a:lstStyle/>
        <a:p>
          <a:r>
            <a:rPr lang="en-US" dirty="0"/>
            <a:t>10-year review conducted</a:t>
          </a:r>
        </a:p>
      </dgm:t>
    </dgm:pt>
    <dgm:pt modelId="{F54A41F0-F837-4668-89FA-5072EE000A83}" type="parTrans" cxnId="{0E9C9F40-E325-46A8-987C-3732EA9416A5}">
      <dgm:prSet/>
      <dgm:spPr/>
      <dgm:t>
        <a:bodyPr/>
        <a:lstStyle/>
        <a:p>
          <a:endParaRPr lang="en-US"/>
        </a:p>
      </dgm:t>
    </dgm:pt>
    <dgm:pt modelId="{B94EA683-B934-4ED2-8A22-CFE6F79A92BA}" type="sibTrans" cxnId="{0E9C9F40-E325-46A8-987C-3732EA9416A5}">
      <dgm:prSet/>
      <dgm:spPr/>
      <dgm:t>
        <a:bodyPr/>
        <a:lstStyle/>
        <a:p>
          <a:endParaRPr lang="en-US"/>
        </a:p>
      </dgm:t>
    </dgm:pt>
    <dgm:pt modelId="{8F0DD644-2C12-4758-94E3-FE761DB4E990}">
      <dgm:prSet phldrT="[Text]"/>
      <dgm:spPr/>
      <dgm:t>
        <a:bodyPr/>
        <a:lstStyle/>
        <a:p>
          <a:r>
            <a:rPr lang="en-US" dirty="0"/>
            <a:t>2013</a:t>
          </a:r>
        </a:p>
      </dgm:t>
    </dgm:pt>
    <dgm:pt modelId="{3284979F-FD94-48FA-BE56-D380966CB31B}" type="parTrans" cxnId="{DF9EFD4E-6CBD-49BC-A5CA-F7391E8135F3}">
      <dgm:prSet/>
      <dgm:spPr/>
      <dgm:t>
        <a:bodyPr/>
        <a:lstStyle/>
        <a:p>
          <a:endParaRPr lang="en-US"/>
        </a:p>
      </dgm:t>
    </dgm:pt>
    <dgm:pt modelId="{528007BF-290C-4C7C-B39F-6C6E632C1B11}" type="sibTrans" cxnId="{DF9EFD4E-6CBD-49BC-A5CA-F7391E8135F3}">
      <dgm:prSet/>
      <dgm:spPr/>
      <dgm:t>
        <a:bodyPr/>
        <a:lstStyle/>
        <a:p>
          <a:endParaRPr lang="en-US"/>
        </a:p>
      </dgm:t>
    </dgm:pt>
    <dgm:pt modelId="{D973A9B4-072F-42E0-BFFC-059669AE367F}">
      <dgm:prSet phldrT="[Text]"/>
      <dgm:spPr/>
      <dgm:t>
        <a:bodyPr/>
        <a:lstStyle/>
        <a:p>
          <a:r>
            <a:rPr lang="en-US" dirty="0"/>
            <a:t>Conservation Plan drafted</a:t>
          </a:r>
        </a:p>
      </dgm:t>
    </dgm:pt>
    <dgm:pt modelId="{400D20A0-0D9B-4768-BC5D-EA27C08DD07B}" type="parTrans" cxnId="{2BF38E03-A41E-4399-8FD8-0039F86A05E4}">
      <dgm:prSet/>
      <dgm:spPr/>
      <dgm:t>
        <a:bodyPr/>
        <a:lstStyle/>
        <a:p>
          <a:endParaRPr lang="en-US"/>
        </a:p>
      </dgm:t>
    </dgm:pt>
    <dgm:pt modelId="{9C2A33CA-18D7-4B7C-BD34-A990F776E1E1}" type="sibTrans" cxnId="{2BF38E03-A41E-4399-8FD8-0039F86A05E4}">
      <dgm:prSet/>
      <dgm:spPr/>
      <dgm:t>
        <a:bodyPr/>
        <a:lstStyle/>
        <a:p>
          <a:endParaRPr lang="en-US"/>
        </a:p>
      </dgm:t>
    </dgm:pt>
    <dgm:pt modelId="{E73B62F5-F563-4923-90A2-DA28C1829351}">
      <dgm:prSet phldrT="[Text]"/>
      <dgm:spPr/>
      <dgm:t>
        <a:bodyPr/>
        <a:lstStyle/>
        <a:p>
          <a:r>
            <a:rPr lang="en-US" dirty="0"/>
            <a:t>Monitoring Plan drafted</a:t>
          </a:r>
        </a:p>
      </dgm:t>
    </dgm:pt>
    <dgm:pt modelId="{0C40D183-542F-4764-BD54-1C65786DC481}" type="parTrans" cxnId="{45B30BCF-371D-43C3-8546-53ABB020822C}">
      <dgm:prSet/>
      <dgm:spPr/>
      <dgm:t>
        <a:bodyPr/>
        <a:lstStyle/>
        <a:p>
          <a:endParaRPr lang="en-US"/>
        </a:p>
      </dgm:t>
    </dgm:pt>
    <dgm:pt modelId="{9F5E5976-F064-46BF-90F8-7AE22AA891AA}" type="sibTrans" cxnId="{45B30BCF-371D-43C3-8546-53ABB020822C}">
      <dgm:prSet/>
      <dgm:spPr/>
      <dgm:t>
        <a:bodyPr/>
        <a:lstStyle/>
        <a:p>
          <a:endParaRPr lang="en-US"/>
        </a:p>
      </dgm:t>
    </dgm:pt>
    <dgm:pt modelId="{8E55046D-3E9E-48DC-885B-E946ED9EB76E}">
      <dgm:prSet phldrT="[Text]"/>
      <dgm:spPr/>
      <dgm:t>
        <a:bodyPr/>
        <a:lstStyle/>
        <a:p>
          <a:r>
            <a:rPr lang="en-US" dirty="0"/>
            <a:t>Approval for new Conservation Plan</a:t>
          </a:r>
        </a:p>
      </dgm:t>
    </dgm:pt>
    <dgm:pt modelId="{61C5CE85-B354-4148-99EC-BE04C2A3E90B}" type="parTrans" cxnId="{73C43E03-8ECE-47DB-BEC4-BB72AE2033DC}">
      <dgm:prSet/>
      <dgm:spPr/>
      <dgm:t>
        <a:bodyPr/>
        <a:lstStyle/>
        <a:p>
          <a:endParaRPr lang="en-US"/>
        </a:p>
      </dgm:t>
    </dgm:pt>
    <dgm:pt modelId="{D604AE9C-9CCE-4121-8C8E-3DE5C2A89824}" type="sibTrans" cxnId="{73C43E03-8ECE-47DB-BEC4-BB72AE2033DC}">
      <dgm:prSet/>
      <dgm:spPr/>
      <dgm:t>
        <a:bodyPr/>
        <a:lstStyle/>
        <a:p>
          <a:endParaRPr lang="en-US"/>
        </a:p>
      </dgm:t>
    </dgm:pt>
    <dgm:pt modelId="{BFEDC27C-6D8A-43A7-8472-8B3D4DBB959F}">
      <dgm:prSet phldrT="[Text]"/>
      <dgm:spPr/>
      <dgm:t>
        <a:bodyPr/>
        <a:lstStyle/>
        <a:p>
          <a:r>
            <a:rPr lang="en-US" dirty="0"/>
            <a:t>2020</a:t>
          </a:r>
        </a:p>
      </dgm:t>
    </dgm:pt>
    <dgm:pt modelId="{5AD2002D-DE8E-427C-A418-8993EDA2D4D9}" type="parTrans" cxnId="{A15753BB-5FE3-4CDA-97DA-45D3323F4C96}">
      <dgm:prSet/>
      <dgm:spPr/>
      <dgm:t>
        <a:bodyPr/>
        <a:lstStyle/>
        <a:p>
          <a:endParaRPr lang="en-US"/>
        </a:p>
      </dgm:t>
    </dgm:pt>
    <dgm:pt modelId="{306041BF-ABAC-42BD-BEC5-6443111C75DD}" type="sibTrans" cxnId="{A15753BB-5FE3-4CDA-97DA-45D3323F4C96}">
      <dgm:prSet/>
      <dgm:spPr/>
      <dgm:t>
        <a:bodyPr/>
        <a:lstStyle/>
        <a:p>
          <a:endParaRPr lang="en-US"/>
        </a:p>
      </dgm:t>
    </dgm:pt>
    <dgm:pt modelId="{220B4A58-6B5D-4970-8D70-626314F5C16B}">
      <dgm:prSet phldrT="[Text]"/>
      <dgm:spPr/>
      <dgm:t>
        <a:bodyPr/>
        <a:lstStyle/>
        <a:p>
          <a:r>
            <a:rPr lang="en-US" dirty="0"/>
            <a:t>20</a:t>
          </a:r>
          <a:r>
            <a:rPr lang="en-US" baseline="30000" dirty="0"/>
            <a:t>th</a:t>
          </a:r>
          <a:r>
            <a:rPr lang="en-US" dirty="0"/>
            <a:t> anniversary planned for 2021</a:t>
          </a:r>
        </a:p>
      </dgm:t>
    </dgm:pt>
    <dgm:pt modelId="{9038121A-418D-4A86-BCDF-22C89417413C}" type="parTrans" cxnId="{51CB36A0-01E1-490A-96F2-EBE221A40A97}">
      <dgm:prSet/>
      <dgm:spPr/>
      <dgm:t>
        <a:bodyPr/>
        <a:lstStyle/>
        <a:p>
          <a:endParaRPr lang="en-US"/>
        </a:p>
      </dgm:t>
    </dgm:pt>
    <dgm:pt modelId="{6988E525-B323-4D02-9ED6-D349A86DBD02}" type="sibTrans" cxnId="{51CB36A0-01E1-490A-96F2-EBE221A40A97}">
      <dgm:prSet/>
      <dgm:spPr/>
      <dgm:t>
        <a:bodyPr/>
        <a:lstStyle/>
        <a:p>
          <a:endParaRPr lang="en-US"/>
        </a:p>
      </dgm:t>
    </dgm:pt>
    <dgm:pt modelId="{A8345587-DCFD-40AC-809A-D49AD3E19701}">
      <dgm:prSet phldrT="[Text]"/>
      <dgm:spPr/>
      <dgm:t>
        <a:bodyPr/>
        <a:lstStyle/>
        <a:p>
          <a:r>
            <a:rPr lang="en-US" dirty="0"/>
            <a:t>2023</a:t>
          </a:r>
        </a:p>
      </dgm:t>
    </dgm:pt>
    <dgm:pt modelId="{3D0F4DF2-E5B8-4AD8-AA11-75DDDFCB775E}" type="parTrans" cxnId="{487CA59A-CA7B-4828-BFAC-48D18F8E659F}">
      <dgm:prSet/>
      <dgm:spPr/>
      <dgm:t>
        <a:bodyPr/>
        <a:lstStyle/>
        <a:p>
          <a:endParaRPr lang="en-US"/>
        </a:p>
      </dgm:t>
    </dgm:pt>
    <dgm:pt modelId="{0E45544C-C1EC-4284-BCF3-644516E98F90}" type="sibTrans" cxnId="{487CA59A-CA7B-4828-BFAC-48D18F8E659F}">
      <dgm:prSet/>
      <dgm:spPr/>
      <dgm:t>
        <a:bodyPr/>
        <a:lstStyle/>
        <a:p>
          <a:endParaRPr lang="en-US"/>
        </a:p>
      </dgm:t>
    </dgm:pt>
    <dgm:pt modelId="{10A147B4-327A-4BC5-84AF-AEB6E47087FB}">
      <dgm:prSet phldrT="[Text]"/>
      <dgm:spPr/>
      <dgm:t>
        <a:bodyPr/>
        <a:lstStyle/>
        <a:p>
          <a:r>
            <a:rPr lang="en-US" dirty="0"/>
            <a:t>Assess the path ahead!</a:t>
          </a:r>
        </a:p>
      </dgm:t>
    </dgm:pt>
    <dgm:pt modelId="{0DE0B472-3B96-41E0-8F74-17AAC0C2CC7D}" type="parTrans" cxnId="{13D48F4F-5144-47C9-9DFE-56A28FBD91AD}">
      <dgm:prSet/>
      <dgm:spPr/>
      <dgm:t>
        <a:bodyPr/>
        <a:lstStyle/>
        <a:p>
          <a:endParaRPr lang="en-US"/>
        </a:p>
      </dgm:t>
    </dgm:pt>
    <dgm:pt modelId="{AF43392F-2D46-4A2E-9E44-EFEE46E8B845}" type="sibTrans" cxnId="{13D48F4F-5144-47C9-9DFE-56A28FBD91AD}">
      <dgm:prSet/>
      <dgm:spPr/>
      <dgm:t>
        <a:bodyPr/>
        <a:lstStyle/>
        <a:p>
          <a:endParaRPr lang="en-US"/>
        </a:p>
      </dgm:t>
    </dgm:pt>
    <dgm:pt modelId="{03117D09-1636-4A80-B338-BC16BC6D5D59}">
      <dgm:prSet phldrT="[Text]"/>
      <dgm:spPr/>
      <dgm:t>
        <a:bodyPr/>
        <a:lstStyle/>
        <a:p>
          <a:r>
            <a:rPr lang="en-US" dirty="0"/>
            <a:t>New partnership coordinator</a:t>
          </a:r>
        </a:p>
      </dgm:t>
    </dgm:pt>
    <dgm:pt modelId="{D098D03D-5425-40B3-B8D3-991D36CB817F}" type="parTrans" cxnId="{DD4F88B5-6306-4EE7-9771-514E21D0B921}">
      <dgm:prSet/>
      <dgm:spPr/>
      <dgm:t>
        <a:bodyPr/>
        <a:lstStyle/>
        <a:p>
          <a:endParaRPr lang="en-US"/>
        </a:p>
      </dgm:t>
    </dgm:pt>
    <dgm:pt modelId="{D639C290-7A95-4138-B48D-F42E23C7A155}" type="sibTrans" cxnId="{DD4F88B5-6306-4EE7-9771-514E21D0B921}">
      <dgm:prSet/>
      <dgm:spPr/>
      <dgm:t>
        <a:bodyPr/>
        <a:lstStyle/>
        <a:p>
          <a:endParaRPr lang="en-US"/>
        </a:p>
      </dgm:t>
    </dgm:pt>
    <dgm:pt modelId="{8FAD898E-D4A9-4164-AE95-2F3C04A9478F}">
      <dgm:prSet phldrT="[Text]"/>
      <dgm:spPr/>
      <dgm:t>
        <a:bodyPr/>
        <a:lstStyle/>
        <a:p>
          <a:r>
            <a:rPr lang="en-US" dirty="0"/>
            <a:t>Questionnaires sent to partners </a:t>
          </a:r>
        </a:p>
      </dgm:t>
    </dgm:pt>
    <dgm:pt modelId="{2F0EABF7-FCBC-4464-BBE2-E0F6EE18F463}" type="parTrans" cxnId="{20C3C29E-D1E1-4D3E-A067-24060ECAAFDE}">
      <dgm:prSet/>
      <dgm:spPr/>
      <dgm:t>
        <a:bodyPr/>
        <a:lstStyle/>
        <a:p>
          <a:endParaRPr lang="en-US"/>
        </a:p>
      </dgm:t>
    </dgm:pt>
    <dgm:pt modelId="{A638BA81-8B5F-47F1-94D4-130F503300D6}" type="sibTrans" cxnId="{20C3C29E-D1E1-4D3E-A067-24060ECAAFDE}">
      <dgm:prSet/>
      <dgm:spPr/>
      <dgm:t>
        <a:bodyPr/>
        <a:lstStyle/>
        <a:p>
          <a:endParaRPr lang="en-US"/>
        </a:p>
      </dgm:t>
    </dgm:pt>
    <dgm:pt modelId="{C804D4FA-491C-480F-B945-87CC87EA8133}">
      <dgm:prSet phldrT="[Text]"/>
      <dgm:spPr/>
      <dgm:t>
        <a:bodyPr/>
        <a:lstStyle/>
        <a:p>
          <a:r>
            <a:rPr lang="en-US" dirty="0"/>
            <a:t>New partnership coordinator</a:t>
          </a:r>
        </a:p>
      </dgm:t>
    </dgm:pt>
    <dgm:pt modelId="{BFCF65B0-2A5E-4B7F-ACF7-9DAB353C216F}" type="parTrans" cxnId="{C86A4987-9584-4E32-BB77-42EC38B1E50A}">
      <dgm:prSet/>
      <dgm:spPr/>
      <dgm:t>
        <a:bodyPr/>
        <a:lstStyle/>
        <a:p>
          <a:endParaRPr lang="en-US"/>
        </a:p>
      </dgm:t>
    </dgm:pt>
    <dgm:pt modelId="{25A8E0D4-98A4-46C5-8173-B4C9AB7D33EE}" type="sibTrans" cxnId="{C86A4987-9584-4E32-BB77-42EC38B1E50A}">
      <dgm:prSet/>
      <dgm:spPr/>
      <dgm:t>
        <a:bodyPr/>
        <a:lstStyle/>
        <a:p>
          <a:endParaRPr lang="en-US"/>
        </a:p>
      </dgm:t>
    </dgm:pt>
    <dgm:pt modelId="{BA04987B-AAF2-4BE8-85EB-AA558AF9F6F2}" type="pres">
      <dgm:prSet presAssocID="{AC6AC0D7-DFBE-4D14-918F-E3DFD469D9EA}" presName="Name0" presStyleCnt="0">
        <dgm:presLayoutVars>
          <dgm:dir/>
          <dgm:animLvl val="lvl"/>
          <dgm:resizeHandles val="exact"/>
        </dgm:presLayoutVars>
      </dgm:prSet>
      <dgm:spPr/>
    </dgm:pt>
    <dgm:pt modelId="{EE6F3FA6-8CBE-4D5E-948F-746C8F2B44CF}" type="pres">
      <dgm:prSet presAssocID="{550E21EB-2D9F-48A4-A4B7-0EA68CAF5776}" presName="linNode" presStyleCnt="0"/>
      <dgm:spPr/>
    </dgm:pt>
    <dgm:pt modelId="{63BA666B-F5B5-443F-9EB7-69E6009864D4}" type="pres">
      <dgm:prSet presAssocID="{550E21EB-2D9F-48A4-A4B7-0EA68CAF5776}" presName="parentText" presStyleLbl="node1" presStyleIdx="0" presStyleCnt="5">
        <dgm:presLayoutVars>
          <dgm:chMax val="1"/>
          <dgm:bulletEnabled val="1"/>
        </dgm:presLayoutVars>
      </dgm:prSet>
      <dgm:spPr/>
    </dgm:pt>
    <dgm:pt modelId="{C07B979F-BCB7-4FE6-9571-10949095F76F}" type="pres">
      <dgm:prSet presAssocID="{550E21EB-2D9F-48A4-A4B7-0EA68CAF5776}" presName="descendantText" presStyleLbl="alignAccFollowNode1" presStyleIdx="0" presStyleCnt="5">
        <dgm:presLayoutVars>
          <dgm:bulletEnabled val="1"/>
        </dgm:presLayoutVars>
      </dgm:prSet>
      <dgm:spPr/>
    </dgm:pt>
    <dgm:pt modelId="{1AD0D3FB-6E13-4B54-B22B-7D6E14BE2F9E}" type="pres">
      <dgm:prSet presAssocID="{131CCEC8-F66B-43A4-AEB6-839FA9A038FF}" presName="sp" presStyleCnt="0"/>
      <dgm:spPr/>
    </dgm:pt>
    <dgm:pt modelId="{52B86CF1-40AE-411B-9207-1B10547287FC}" type="pres">
      <dgm:prSet presAssocID="{F40A4AE5-F472-4634-A2DE-58C7D020B2C6}" presName="linNode" presStyleCnt="0"/>
      <dgm:spPr/>
    </dgm:pt>
    <dgm:pt modelId="{2E700AD3-6D41-4D22-B65B-73D2C55B8A7B}" type="pres">
      <dgm:prSet presAssocID="{F40A4AE5-F472-4634-A2DE-58C7D020B2C6}" presName="parentText" presStyleLbl="node1" presStyleIdx="1" presStyleCnt="5">
        <dgm:presLayoutVars>
          <dgm:chMax val="1"/>
          <dgm:bulletEnabled val="1"/>
        </dgm:presLayoutVars>
      </dgm:prSet>
      <dgm:spPr/>
    </dgm:pt>
    <dgm:pt modelId="{C0EDBBA1-A439-4A70-978F-B22336F7B77C}" type="pres">
      <dgm:prSet presAssocID="{F40A4AE5-F472-4634-A2DE-58C7D020B2C6}" presName="descendantText" presStyleLbl="alignAccFollowNode1" presStyleIdx="1" presStyleCnt="5">
        <dgm:presLayoutVars>
          <dgm:bulletEnabled val="1"/>
        </dgm:presLayoutVars>
      </dgm:prSet>
      <dgm:spPr/>
    </dgm:pt>
    <dgm:pt modelId="{0DCE4E2E-04A3-4678-BF78-EDEE2ED71B87}" type="pres">
      <dgm:prSet presAssocID="{6B0D206F-8820-4919-A1E1-3A41454B74B8}" presName="sp" presStyleCnt="0"/>
      <dgm:spPr/>
    </dgm:pt>
    <dgm:pt modelId="{1DF3A865-02D0-48E7-8205-79F31C8D956C}" type="pres">
      <dgm:prSet presAssocID="{8F0DD644-2C12-4758-94E3-FE761DB4E990}" presName="linNode" presStyleCnt="0"/>
      <dgm:spPr/>
    </dgm:pt>
    <dgm:pt modelId="{ABFDABF9-8339-4CF8-8266-40873720D2A4}" type="pres">
      <dgm:prSet presAssocID="{8F0DD644-2C12-4758-94E3-FE761DB4E990}" presName="parentText" presStyleLbl="node1" presStyleIdx="2" presStyleCnt="5">
        <dgm:presLayoutVars>
          <dgm:chMax val="1"/>
          <dgm:bulletEnabled val="1"/>
        </dgm:presLayoutVars>
      </dgm:prSet>
      <dgm:spPr/>
    </dgm:pt>
    <dgm:pt modelId="{9EBCA7DC-C50A-43EC-B98B-C21AB3B61695}" type="pres">
      <dgm:prSet presAssocID="{8F0DD644-2C12-4758-94E3-FE761DB4E990}" presName="descendantText" presStyleLbl="alignAccFollowNode1" presStyleIdx="2" presStyleCnt="5">
        <dgm:presLayoutVars>
          <dgm:bulletEnabled val="1"/>
        </dgm:presLayoutVars>
      </dgm:prSet>
      <dgm:spPr/>
    </dgm:pt>
    <dgm:pt modelId="{EADE95CF-7CB1-4D45-A772-31BCC167018E}" type="pres">
      <dgm:prSet presAssocID="{528007BF-290C-4C7C-B39F-6C6E632C1B11}" presName="sp" presStyleCnt="0"/>
      <dgm:spPr/>
    </dgm:pt>
    <dgm:pt modelId="{A1430EA7-8BBD-4E5A-94CA-87E86F9775E6}" type="pres">
      <dgm:prSet presAssocID="{BFEDC27C-6D8A-43A7-8472-8B3D4DBB959F}" presName="linNode" presStyleCnt="0"/>
      <dgm:spPr/>
    </dgm:pt>
    <dgm:pt modelId="{D5A478EE-68A6-4838-8BCD-121224E32C25}" type="pres">
      <dgm:prSet presAssocID="{BFEDC27C-6D8A-43A7-8472-8B3D4DBB959F}" presName="parentText" presStyleLbl="node1" presStyleIdx="3" presStyleCnt="5">
        <dgm:presLayoutVars>
          <dgm:chMax val="1"/>
          <dgm:bulletEnabled val="1"/>
        </dgm:presLayoutVars>
      </dgm:prSet>
      <dgm:spPr/>
    </dgm:pt>
    <dgm:pt modelId="{7AC1081E-CA43-4E71-B3AD-8EB48C0CC1D7}" type="pres">
      <dgm:prSet presAssocID="{BFEDC27C-6D8A-43A7-8472-8B3D4DBB959F}" presName="descendantText" presStyleLbl="alignAccFollowNode1" presStyleIdx="3" presStyleCnt="5">
        <dgm:presLayoutVars>
          <dgm:bulletEnabled val="1"/>
        </dgm:presLayoutVars>
      </dgm:prSet>
      <dgm:spPr/>
    </dgm:pt>
    <dgm:pt modelId="{32F51E09-7CE8-4FA5-91B0-5B57DEF8D2A0}" type="pres">
      <dgm:prSet presAssocID="{306041BF-ABAC-42BD-BEC5-6443111C75DD}" presName="sp" presStyleCnt="0"/>
      <dgm:spPr/>
    </dgm:pt>
    <dgm:pt modelId="{68EBA5EB-3987-463F-9E9E-07CB98AC69A6}" type="pres">
      <dgm:prSet presAssocID="{A8345587-DCFD-40AC-809A-D49AD3E19701}" presName="linNode" presStyleCnt="0"/>
      <dgm:spPr/>
    </dgm:pt>
    <dgm:pt modelId="{EC5AEE20-E297-4127-93FF-E4FD2A653E89}" type="pres">
      <dgm:prSet presAssocID="{A8345587-DCFD-40AC-809A-D49AD3E19701}" presName="parentText" presStyleLbl="node1" presStyleIdx="4" presStyleCnt="5">
        <dgm:presLayoutVars>
          <dgm:chMax val="1"/>
          <dgm:bulletEnabled val="1"/>
        </dgm:presLayoutVars>
      </dgm:prSet>
      <dgm:spPr/>
    </dgm:pt>
    <dgm:pt modelId="{BCBE6E11-80B7-4CC2-8263-6E3A6AFB0A69}" type="pres">
      <dgm:prSet presAssocID="{A8345587-DCFD-40AC-809A-D49AD3E19701}" presName="descendantText" presStyleLbl="alignAccFollowNode1" presStyleIdx="4" presStyleCnt="5">
        <dgm:presLayoutVars>
          <dgm:bulletEnabled val="1"/>
        </dgm:presLayoutVars>
      </dgm:prSet>
      <dgm:spPr/>
    </dgm:pt>
  </dgm:ptLst>
  <dgm:cxnLst>
    <dgm:cxn modelId="{73C43E03-8ECE-47DB-BEC4-BB72AE2033DC}" srcId="{F40A4AE5-F472-4634-A2DE-58C7D020B2C6}" destId="{8E55046D-3E9E-48DC-885B-E946ED9EB76E}" srcOrd="1" destOrd="0" parTransId="{61C5CE85-B354-4148-99EC-BE04C2A3E90B}" sibTransId="{D604AE9C-9CCE-4121-8C8E-3DE5C2A89824}"/>
    <dgm:cxn modelId="{2BF38E03-A41E-4399-8FD8-0039F86A05E4}" srcId="{8F0DD644-2C12-4758-94E3-FE761DB4E990}" destId="{D973A9B4-072F-42E0-BFFC-059669AE367F}" srcOrd="0" destOrd="0" parTransId="{400D20A0-0D9B-4768-BC5D-EA27C08DD07B}" sibTransId="{9C2A33CA-18D7-4B7C-BD34-A990F776E1E1}"/>
    <dgm:cxn modelId="{54A83E1F-5775-46E0-BED9-1EE4BFC9B6BF}" type="presOf" srcId="{AC13F01D-2C57-4DAB-ACDD-F0429BB031D4}" destId="{C0EDBBA1-A439-4A70-978F-B22336F7B77C}" srcOrd="0" destOrd="0" presId="urn:microsoft.com/office/officeart/2005/8/layout/vList5"/>
    <dgm:cxn modelId="{A92F5E3E-EF1A-4736-8877-EA20C6BAAA6B}" type="presOf" srcId="{C7358D34-BA1E-4D6C-B399-2D6E20D253EF}" destId="{C07B979F-BCB7-4FE6-9571-10949095F76F}" srcOrd="0" destOrd="1" presId="urn:microsoft.com/office/officeart/2005/8/layout/vList5"/>
    <dgm:cxn modelId="{0E9C9F40-E325-46A8-987C-3732EA9416A5}" srcId="{F40A4AE5-F472-4634-A2DE-58C7D020B2C6}" destId="{AC13F01D-2C57-4DAB-ACDD-F0429BB031D4}" srcOrd="0" destOrd="0" parTransId="{F54A41F0-F837-4668-89FA-5072EE000A83}" sibTransId="{B94EA683-B934-4ED2-8A22-CFE6F79A92BA}"/>
    <dgm:cxn modelId="{A3317F47-111F-4C59-9895-720D09A0CC1E}" type="presOf" srcId="{D973A9B4-072F-42E0-BFFC-059669AE367F}" destId="{9EBCA7DC-C50A-43EC-B98B-C21AB3B61695}" srcOrd="0" destOrd="0" presId="urn:microsoft.com/office/officeart/2005/8/layout/vList5"/>
    <dgm:cxn modelId="{A785DD68-2665-437D-9E20-A23C6B3E4F4D}" srcId="{AC6AC0D7-DFBE-4D14-918F-E3DFD469D9EA}" destId="{550E21EB-2D9F-48A4-A4B7-0EA68CAF5776}" srcOrd="0" destOrd="0" parTransId="{739B7CFB-782B-44BD-9071-2572B793E266}" sibTransId="{131CCEC8-F66B-43A4-AEB6-839FA9A038FF}"/>
    <dgm:cxn modelId="{2063AE4D-FD8A-4350-9D25-8D5BF81064A2}" type="presOf" srcId="{C804D4FA-491C-480F-B945-87CC87EA8133}" destId="{9EBCA7DC-C50A-43EC-B98B-C21AB3B61695}" srcOrd="0" destOrd="2" presId="urn:microsoft.com/office/officeart/2005/8/layout/vList5"/>
    <dgm:cxn modelId="{DF9EFD4E-6CBD-49BC-A5CA-F7391E8135F3}" srcId="{AC6AC0D7-DFBE-4D14-918F-E3DFD469D9EA}" destId="{8F0DD644-2C12-4758-94E3-FE761DB4E990}" srcOrd="2" destOrd="0" parTransId="{3284979F-FD94-48FA-BE56-D380966CB31B}" sibTransId="{528007BF-290C-4C7C-B39F-6C6E632C1B11}"/>
    <dgm:cxn modelId="{13D48F4F-5144-47C9-9DFE-56A28FBD91AD}" srcId="{A8345587-DCFD-40AC-809A-D49AD3E19701}" destId="{10A147B4-327A-4BC5-84AF-AEB6E47087FB}" srcOrd="0" destOrd="0" parTransId="{0DE0B472-3B96-41E0-8F74-17AAC0C2CC7D}" sibTransId="{AF43392F-2D46-4A2E-9E44-EFEE46E8B845}"/>
    <dgm:cxn modelId="{DC4A3C73-F764-47D5-BFC9-792028F887F3}" type="presOf" srcId="{03117D09-1636-4A80-B338-BC16BC6D5D59}" destId="{7AC1081E-CA43-4E71-B3AD-8EB48C0CC1D7}" srcOrd="0" destOrd="2" presId="urn:microsoft.com/office/officeart/2005/8/layout/vList5"/>
    <dgm:cxn modelId="{72F0E677-D4D4-4D13-AC3A-7281874EB2D4}" type="presOf" srcId="{AC6AC0D7-DFBE-4D14-918F-E3DFD469D9EA}" destId="{BA04987B-AAF2-4BE8-85EB-AA558AF9F6F2}" srcOrd="0" destOrd="0" presId="urn:microsoft.com/office/officeart/2005/8/layout/vList5"/>
    <dgm:cxn modelId="{E9F68178-4A90-4B2C-8591-9008EDF3DD0E}" type="presOf" srcId="{8E55046D-3E9E-48DC-885B-E946ED9EB76E}" destId="{C0EDBBA1-A439-4A70-978F-B22336F7B77C}" srcOrd="0" destOrd="1" presId="urn:microsoft.com/office/officeart/2005/8/layout/vList5"/>
    <dgm:cxn modelId="{C86A4987-9584-4E32-BB77-42EC38B1E50A}" srcId="{8F0DD644-2C12-4758-94E3-FE761DB4E990}" destId="{C804D4FA-491C-480F-B945-87CC87EA8133}" srcOrd="2" destOrd="0" parTransId="{BFCF65B0-2A5E-4B7F-ACF7-9DAB353C216F}" sibTransId="{25A8E0D4-98A4-46C5-8173-B4C9AB7D33EE}"/>
    <dgm:cxn modelId="{BC73AA96-9F16-4C22-BAC2-A5AD3B7E97B1}" srcId="{AC6AC0D7-DFBE-4D14-918F-E3DFD469D9EA}" destId="{F40A4AE5-F472-4634-A2DE-58C7D020B2C6}" srcOrd="1" destOrd="0" parTransId="{4508D1FE-3A86-46F5-8C15-07EAA4782621}" sibTransId="{6B0D206F-8820-4919-A1E1-3A41454B74B8}"/>
    <dgm:cxn modelId="{A02BCC97-7144-4C6F-9FD0-3A1333E3254B}" type="presOf" srcId="{220B4A58-6B5D-4970-8D70-626314F5C16B}" destId="{7AC1081E-CA43-4E71-B3AD-8EB48C0CC1D7}" srcOrd="0" destOrd="1" presId="urn:microsoft.com/office/officeart/2005/8/layout/vList5"/>
    <dgm:cxn modelId="{487CA59A-CA7B-4828-BFAC-48D18F8E659F}" srcId="{AC6AC0D7-DFBE-4D14-918F-E3DFD469D9EA}" destId="{A8345587-DCFD-40AC-809A-D49AD3E19701}" srcOrd="4" destOrd="0" parTransId="{3D0F4DF2-E5B8-4AD8-AA11-75DDDFCB775E}" sibTransId="{0E45544C-C1EC-4284-BCF3-644516E98F90}"/>
    <dgm:cxn modelId="{B805559B-6F07-4152-8991-5B5A4666208A}" srcId="{550E21EB-2D9F-48A4-A4B7-0EA68CAF5776}" destId="{4BBD21C6-2C65-4733-81E9-C9C7284A1151}" srcOrd="0" destOrd="0" parTransId="{92F843E4-55A7-4DC3-BAEE-2D854D573C32}" sibTransId="{206486E5-D35A-4ECB-B7D1-7CEF8BAAE954}"/>
    <dgm:cxn modelId="{20C3C29E-D1E1-4D3E-A067-24060ECAAFDE}" srcId="{BFEDC27C-6D8A-43A7-8472-8B3D4DBB959F}" destId="{8FAD898E-D4A9-4164-AE95-2F3C04A9478F}" srcOrd="0" destOrd="0" parTransId="{2F0EABF7-FCBC-4464-BBE2-E0F6EE18F463}" sibTransId="{A638BA81-8B5F-47F1-94D4-130F503300D6}"/>
    <dgm:cxn modelId="{9E10F69F-E8C9-4451-B1C1-5AFA2BC12BAA}" type="presOf" srcId="{10A147B4-327A-4BC5-84AF-AEB6E47087FB}" destId="{BCBE6E11-80B7-4CC2-8263-6E3A6AFB0A69}" srcOrd="0" destOrd="0" presId="urn:microsoft.com/office/officeart/2005/8/layout/vList5"/>
    <dgm:cxn modelId="{51CB36A0-01E1-490A-96F2-EBE221A40A97}" srcId="{BFEDC27C-6D8A-43A7-8472-8B3D4DBB959F}" destId="{220B4A58-6B5D-4970-8D70-626314F5C16B}" srcOrd="1" destOrd="0" parTransId="{9038121A-418D-4A86-BCDF-22C89417413C}" sibTransId="{6988E525-B323-4D02-9ED6-D349A86DBD02}"/>
    <dgm:cxn modelId="{F23545A7-09B8-429D-913D-17FC84603FC3}" type="presOf" srcId="{550E21EB-2D9F-48A4-A4B7-0EA68CAF5776}" destId="{63BA666B-F5B5-443F-9EB7-69E6009864D4}" srcOrd="0" destOrd="0" presId="urn:microsoft.com/office/officeart/2005/8/layout/vList5"/>
    <dgm:cxn modelId="{DD4F88B5-6306-4EE7-9771-514E21D0B921}" srcId="{BFEDC27C-6D8A-43A7-8472-8B3D4DBB959F}" destId="{03117D09-1636-4A80-B338-BC16BC6D5D59}" srcOrd="2" destOrd="0" parTransId="{D098D03D-5425-40B3-B8D3-991D36CB817F}" sibTransId="{D639C290-7A95-4138-B48D-F42E23C7A155}"/>
    <dgm:cxn modelId="{A15753BB-5FE3-4CDA-97DA-45D3323F4C96}" srcId="{AC6AC0D7-DFBE-4D14-918F-E3DFD469D9EA}" destId="{BFEDC27C-6D8A-43A7-8472-8B3D4DBB959F}" srcOrd="3" destOrd="0" parTransId="{5AD2002D-DE8E-427C-A418-8993EDA2D4D9}" sibTransId="{306041BF-ABAC-42BD-BEC5-6443111C75DD}"/>
    <dgm:cxn modelId="{A9D967BD-1BDD-40F4-9516-7867AB6E84BE}" type="presOf" srcId="{E73B62F5-F563-4923-90A2-DA28C1829351}" destId="{9EBCA7DC-C50A-43EC-B98B-C21AB3B61695}" srcOrd="0" destOrd="1" presId="urn:microsoft.com/office/officeart/2005/8/layout/vList5"/>
    <dgm:cxn modelId="{7FBF67CE-50B5-4734-95C0-991B5D56034E}" type="presOf" srcId="{4BBD21C6-2C65-4733-81E9-C9C7284A1151}" destId="{C07B979F-BCB7-4FE6-9571-10949095F76F}" srcOrd="0" destOrd="0" presId="urn:microsoft.com/office/officeart/2005/8/layout/vList5"/>
    <dgm:cxn modelId="{45B30BCF-371D-43C3-8546-53ABB020822C}" srcId="{8F0DD644-2C12-4758-94E3-FE761DB4E990}" destId="{E73B62F5-F563-4923-90A2-DA28C1829351}" srcOrd="1" destOrd="0" parTransId="{0C40D183-542F-4764-BD54-1C65786DC481}" sibTransId="{9F5E5976-F064-46BF-90F8-7AE22AA891AA}"/>
    <dgm:cxn modelId="{1E853DD0-4F87-41EE-BEF7-9D97C1E5F70B}" type="presOf" srcId="{8F0DD644-2C12-4758-94E3-FE761DB4E990}" destId="{ABFDABF9-8339-4CF8-8266-40873720D2A4}" srcOrd="0" destOrd="0" presId="urn:microsoft.com/office/officeart/2005/8/layout/vList5"/>
    <dgm:cxn modelId="{703717D5-7A45-40F4-AA78-D3956351232F}" type="presOf" srcId="{BFEDC27C-6D8A-43A7-8472-8B3D4DBB959F}" destId="{D5A478EE-68A6-4838-8BCD-121224E32C25}" srcOrd="0" destOrd="0" presId="urn:microsoft.com/office/officeart/2005/8/layout/vList5"/>
    <dgm:cxn modelId="{8BD1A8DD-2944-4041-8BE6-29D5DB86CF6C}" type="presOf" srcId="{A8345587-DCFD-40AC-809A-D49AD3E19701}" destId="{EC5AEE20-E297-4127-93FF-E4FD2A653E89}" srcOrd="0" destOrd="0" presId="urn:microsoft.com/office/officeart/2005/8/layout/vList5"/>
    <dgm:cxn modelId="{CB7018F2-AB40-45DF-BF12-1421C78D1861}" type="presOf" srcId="{F40A4AE5-F472-4634-A2DE-58C7D020B2C6}" destId="{2E700AD3-6D41-4D22-B65B-73D2C55B8A7B}" srcOrd="0" destOrd="0" presId="urn:microsoft.com/office/officeart/2005/8/layout/vList5"/>
    <dgm:cxn modelId="{204AFDF5-6BC7-40DF-AC73-861EFA40D51B}" type="presOf" srcId="{8FAD898E-D4A9-4164-AE95-2F3C04A9478F}" destId="{7AC1081E-CA43-4E71-B3AD-8EB48C0CC1D7}" srcOrd="0" destOrd="0" presId="urn:microsoft.com/office/officeart/2005/8/layout/vList5"/>
    <dgm:cxn modelId="{1D4967F7-4A0C-444C-84E2-BAA91614AACC}" srcId="{550E21EB-2D9F-48A4-A4B7-0EA68CAF5776}" destId="{C7358D34-BA1E-4D6C-B399-2D6E20D253EF}" srcOrd="1" destOrd="0" parTransId="{3C5AEBDA-869C-4067-B861-9E6B7099159C}" sibTransId="{D8E38E49-9D8A-4B02-B19D-EFB6070045E1}"/>
    <dgm:cxn modelId="{7079170F-657B-4C46-B5C5-D846A0002ABC}" type="presParOf" srcId="{BA04987B-AAF2-4BE8-85EB-AA558AF9F6F2}" destId="{EE6F3FA6-8CBE-4D5E-948F-746C8F2B44CF}" srcOrd="0" destOrd="0" presId="urn:microsoft.com/office/officeart/2005/8/layout/vList5"/>
    <dgm:cxn modelId="{9343F5F2-165C-4F09-9686-92ECB1965E8A}" type="presParOf" srcId="{EE6F3FA6-8CBE-4D5E-948F-746C8F2B44CF}" destId="{63BA666B-F5B5-443F-9EB7-69E6009864D4}" srcOrd="0" destOrd="0" presId="urn:microsoft.com/office/officeart/2005/8/layout/vList5"/>
    <dgm:cxn modelId="{E2151E7C-F960-4000-ADC4-8829F9E3203E}" type="presParOf" srcId="{EE6F3FA6-8CBE-4D5E-948F-746C8F2B44CF}" destId="{C07B979F-BCB7-4FE6-9571-10949095F76F}" srcOrd="1" destOrd="0" presId="urn:microsoft.com/office/officeart/2005/8/layout/vList5"/>
    <dgm:cxn modelId="{4F9D12C2-A297-4B0D-9089-379AAD2460C4}" type="presParOf" srcId="{BA04987B-AAF2-4BE8-85EB-AA558AF9F6F2}" destId="{1AD0D3FB-6E13-4B54-B22B-7D6E14BE2F9E}" srcOrd="1" destOrd="0" presId="urn:microsoft.com/office/officeart/2005/8/layout/vList5"/>
    <dgm:cxn modelId="{A1B585D4-4103-495E-AAFC-5F2E98779B03}" type="presParOf" srcId="{BA04987B-AAF2-4BE8-85EB-AA558AF9F6F2}" destId="{52B86CF1-40AE-411B-9207-1B10547287FC}" srcOrd="2" destOrd="0" presId="urn:microsoft.com/office/officeart/2005/8/layout/vList5"/>
    <dgm:cxn modelId="{90C65817-A543-4EAD-9D94-B26E64D44D47}" type="presParOf" srcId="{52B86CF1-40AE-411B-9207-1B10547287FC}" destId="{2E700AD3-6D41-4D22-B65B-73D2C55B8A7B}" srcOrd="0" destOrd="0" presId="urn:microsoft.com/office/officeart/2005/8/layout/vList5"/>
    <dgm:cxn modelId="{5F46256F-CD35-45AD-ADEF-34E26D25C3C8}" type="presParOf" srcId="{52B86CF1-40AE-411B-9207-1B10547287FC}" destId="{C0EDBBA1-A439-4A70-978F-B22336F7B77C}" srcOrd="1" destOrd="0" presId="urn:microsoft.com/office/officeart/2005/8/layout/vList5"/>
    <dgm:cxn modelId="{84809864-DD0A-4DEB-80EC-25871532D0B4}" type="presParOf" srcId="{BA04987B-AAF2-4BE8-85EB-AA558AF9F6F2}" destId="{0DCE4E2E-04A3-4678-BF78-EDEE2ED71B87}" srcOrd="3" destOrd="0" presId="urn:microsoft.com/office/officeart/2005/8/layout/vList5"/>
    <dgm:cxn modelId="{D5F0202A-84A2-43EF-8847-43839B7A195D}" type="presParOf" srcId="{BA04987B-AAF2-4BE8-85EB-AA558AF9F6F2}" destId="{1DF3A865-02D0-48E7-8205-79F31C8D956C}" srcOrd="4" destOrd="0" presId="urn:microsoft.com/office/officeart/2005/8/layout/vList5"/>
    <dgm:cxn modelId="{A93A4B3F-857D-4B25-B6F3-905E778AD6C9}" type="presParOf" srcId="{1DF3A865-02D0-48E7-8205-79F31C8D956C}" destId="{ABFDABF9-8339-4CF8-8266-40873720D2A4}" srcOrd="0" destOrd="0" presId="urn:microsoft.com/office/officeart/2005/8/layout/vList5"/>
    <dgm:cxn modelId="{5ABFE2B3-2AC4-4AAF-8B91-FA5B3F349145}" type="presParOf" srcId="{1DF3A865-02D0-48E7-8205-79F31C8D956C}" destId="{9EBCA7DC-C50A-43EC-B98B-C21AB3B61695}" srcOrd="1" destOrd="0" presId="urn:microsoft.com/office/officeart/2005/8/layout/vList5"/>
    <dgm:cxn modelId="{2AC6E25A-23D0-460E-A42D-D259FD75511C}" type="presParOf" srcId="{BA04987B-AAF2-4BE8-85EB-AA558AF9F6F2}" destId="{EADE95CF-7CB1-4D45-A772-31BCC167018E}" srcOrd="5" destOrd="0" presId="urn:microsoft.com/office/officeart/2005/8/layout/vList5"/>
    <dgm:cxn modelId="{5107FD0F-E446-4EAF-8D57-79DB11DA65AF}" type="presParOf" srcId="{BA04987B-AAF2-4BE8-85EB-AA558AF9F6F2}" destId="{A1430EA7-8BBD-4E5A-94CA-87E86F9775E6}" srcOrd="6" destOrd="0" presId="urn:microsoft.com/office/officeart/2005/8/layout/vList5"/>
    <dgm:cxn modelId="{08FF453E-5E00-4EF3-BA5F-DD67E1933537}" type="presParOf" srcId="{A1430EA7-8BBD-4E5A-94CA-87E86F9775E6}" destId="{D5A478EE-68A6-4838-8BCD-121224E32C25}" srcOrd="0" destOrd="0" presId="urn:microsoft.com/office/officeart/2005/8/layout/vList5"/>
    <dgm:cxn modelId="{29BFC46D-045F-4E92-A3F9-1BCACF721FDC}" type="presParOf" srcId="{A1430EA7-8BBD-4E5A-94CA-87E86F9775E6}" destId="{7AC1081E-CA43-4E71-B3AD-8EB48C0CC1D7}" srcOrd="1" destOrd="0" presId="urn:microsoft.com/office/officeart/2005/8/layout/vList5"/>
    <dgm:cxn modelId="{EA4CA911-4FD8-43E3-98B9-B07AA4B4E640}" type="presParOf" srcId="{BA04987B-AAF2-4BE8-85EB-AA558AF9F6F2}" destId="{32F51E09-7CE8-4FA5-91B0-5B57DEF8D2A0}" srcOrd="7" destOrd="0" presId="urn:microsoft.com/office/officeart/2005/8/layout/vList5"/>
    <dgm:cxn modelId="{700E3945-6CF9-4DE8-926E-2B7AEC98C153}" type="presParOf" srcId="{BA04987B-AAF2-4BE8-85EB-AA558AF9F6F2}" destId="{68EBA5EB-3987-463F-9E9E-07CB98AC69A6}" srcOrd="8" destOrd="0" presId="urn:microsoft.com/office/officeart/2005/8/layout/vList5"/>
    <dgm:cxn modelId="{70EC34BF-3100-43A4-A42A-6CBE21392E29}" type="presParOf" srcId="{68EBA5EB-3987-463F-9E9E-07CB98AC69A6}" destId="{EC5AEE20-E297-4127-93FF-E4FD2A653E89}" srcOrd="0" destOrd="0" presId="urn:microsoft.com/office/officeart/2005/8/layout/vList5"/>
    <dgm:cxn modelId="{750FB3D9-C9E8-4250-9DED-660C35B5BB0E}" type="presParOf" srcId="{68EBA5EB-3987-463F-9E9E-07CB98AC69A6}" destId="{BCBE6E11-80B7-4CC2-8263-6E3A6AFB0A6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4B0675-7C83-45C6-A923-378C4CA98BC4}"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414F9AB8-90E0-4199-AFC9-2D01CF7F1D4C}">
      <dgm:prSet phldrT="[Text]"/>
      <dgm:spPr/>
      <dgm:t>
        <a:bodyPr/>
        <a:lstStyle/>
        <a:p>
          <a:r>
            <a:rPr lang="en-US" dirty="0"/>
            <a:t>What amount of RCW monitoring can be sustained? When to shift resources/focus?</a:t>
          </a:r>
        </a:p>
      </dgm:t>
    </dgm:pt>
    <dgm:pt modelId="{8F7F8B95-44A8-4361-A8C4-657E2EED4589}" type="parTrans" cxnId="{DC80206E-C03D-469B-93A5-8762F5A19EBC}">
      <dgm:prSet/>
      <dgm:spPr/>
      <dgm:t>
        <a:bodyPr/>
        <a:lstStyle/>
        <a:p>
          <a:endParaRPr lang="en-US"/>
        </a:p>
      </dgm:t>
    </dgm:pt>
    <dgm:pt modelId="{4FAD1804-14F3-462A-8616-CDE6F62F8245}" type="sibTrans" cxnId="{DC80206E-C03D-469B-93A5-8762F5A19EBC}">
      <dgm:prSet/>
      <dgm:spPr/>
      <dgm:t>
        <a:bodyPr/>
        <a:lstStyle/>
        <a:p>
          <a:endParaRPr lang="en-US"/>
        </a:p>
      </dgm:t>
    </dgm:pt>
    <dgm:pt modelId="{71E006DB-E271-4E2A-BEB3-E23B86246105}">
      <dgm:prSet phldrT="[Text]"/>
      <dgm:spPr/>
      <dgm:t>
        <a:bodyPr/>
        <a:lstStyle/>
        <a:p>
          <a:r>
            <a:rPr lang="en-US" dirty="0"/>
            <a:t>How to increase capacity for working with land use planners &amp; other tools to keep forests on private lands?</a:t>
          </a:r>
        </a:p>
      </dgm:t>
    </dgm:pt>
    <dgm:pt modelId="{FEF8A943-B5D5-4B74-B39A-8604194ED65F}" type="parTrans" cxnId="{9CE3058A-123E-4CA2-A77E-FC6B538A3D00}">
      <dgm:prSet/>
      <dgm:spPr/>
      <dgm:t>
        <a:bodyPr/>
        <a:lstStyle/>
        <a:p>
          <a:endParaRPr lang="en-US"/>
        </a:p>
      </dgm:t>
    </dgm:pt>
    <dgm:pt modelId="{9406B1E9-C95A-49B5-91DF-5C603EB37EFF}" type="sibTrans" cxnId="{9CE3058A-123E-4CA2-A77E-FC6B538A3D00}">
      <dgm:prSet/>
      <dgm:spPr/>
      <dgm:t>
        <a:bodyPr/>
        <a:lstStyle/>
        <a:p>
          <a:endParaRPr lang="en-US"/>
        </a:p>
      </dgm:t>
    </dgm:pt>
    <dgm:pt modelId="{F621C966-0606-426C-AF26-A228375FC7C8}">
      <dgm:prSet phldrT="[Text]"/>
      <dgm:spPr/>
      <dgm:t>
        <a:bodyPr/>
        <a:lstStyle/>
        <a:p>
          <a:r>
            <a:rPr lang="en-US" dirty="0"/>
            <a:t>How can we better address threats outside of our normal wheelhouse? </a:t>
          </a:r>
        </a:p>
      </dgm:t>
    </dgm:pt>
    <dgm:pt modelId="{CA0777EA-1F4C-41BB-8B8B-549F7B53B914}" type="parTrans" cxnId="{A695E155-5724-4107-8A2C-69826DBA6CB3}">
      <dgm:prSet/>
      <dgm:spPr/>
      <dgm:t>
        <a:bodyPr/>
        <a:lstStyle/>
        <a:p>
          <a:endParaRPr lang="en-US"/>
        </a:p>
      </dgm:t>
    </dgm:pt>
    <dgm:pt modelId="{7870EB90-8FE4-4592-8283-75118229D7FD}" type="sibTrans" cxnId="{A695E155-5724-4107-8A2C-69826DBA6CB3}">
      <dgm:prSet/>
      <dgm:spPr/>
      <dgm:t>
        <a:bodyPr/>
        <a:lstStyle/>
        <a:p>
          <a:endParaRPr lang="en-US"/>
        </a:p>
      </dgm:t>
    </dgm:pt>
    <dgm:pt modelId="{36BED443-F88B-4B55-BF19-9E0783A77A60}">
      <dgm:prSet phldrT="[Text]"/>
      <dgm:spPr/>
      <dgm:t>
        <a:bodyPr/>
        <a:lstStyle/>
        <a:p>
          <a:r>
            <a:rPr lang="en-US" dirty="0"/>
            <a:t>Connectivity between landscapes</a:t>
          </a:r>
        </a:p>
      </dgm:t>
    </dgm:pt>
    <dgm:pt modelId="{CFF477C6-DAA6-4922-B1EC-2DD3D5A77DA6}" type="parTrans" cxnId="{E7430619-DD7B-4B66-90E7-2952ED336C1C}">
      <dgm:prSet/>
      <dgm:spPr/>
      <dgm:t>
        <a:bodyPr/>
        <a:lstStyle/>
        <a:p>
          <a:endParaRPr lang="en-US"/>
        </a:p>
      </dgm:t>
    </dgm:pt>
    <dgm:pt modelId="{144400FC-E5B7-404B-8B0E-6AA4307823BB}" type="sibTrans" cxnId="{E7430619-DD7B-4B66-90E7-2952ED336C1C}">
      <dgm:prSet/>
      <dgm:spPr/>
      <dgm:t>
        <a:bodyPr/>
        <a:lstStyle/>
        <a:p>
          <a:endParaRPr lang="en-US"/>
        </a:p>
      </dgm:t>
    </dgm:pt>
    <dgm:pt modelId="{F3E02341-7A6A-44E6-9931-D7E653305581}" type="pres">
      <dgm:prSet presAssocID="{8B4B0675-7C83-45C6-A923-378C4CA98BC4}" presName="Name0" presStyleCnt="0">
        <dgm:presLayoutVars>
          <dgm:chMax val="7"/>
          <dgm:dir/>
          <dgm:animLvl val="lvl"/>
          <dgm:resizeHandles val="exact"/>
        </dgm:presLayoutVars>
      </dgm:prSet>
      <dgm:spPr/>
    </dgm:pt>
    <dgm:pt modelId="{0D590FDD-73F3-461A-91D6-D30CBA99C7BB}" type="pres">
      <dgm:prSet presAssocID="{414F9AB8-90E0-4199-AFC9-2D01CF7F1D4C}" presName="circle1" presStyleLbl="node1" presStyleIdx="0" presStyleCnt="4" custScaleY="155255"/>
      <dgm:spPr/>
    </dgm:pt>
    <dgm:pt modelId="{C0187786-60CD-4374-8A92-022C70CBC067}" type="pres">
      <dgm:prSet presAssocID="{414F9AB8-90E0-4199-AFC9-2D01CF7F1D4C}" presName="space" presStyleCnt="0"/>
      <dgm:spPr/>
    </dgm:pt>
    <dgm:pt modelId="{CA667709-946A-45E3-A8AA-0B22AF049493}" type="pres">
      <dgm:prSet presAssocID="{414F9AB8-90E0-4199-AFC9-2D01CF7F1D4C}" presName="rect1" presStyleLbl="alignAcc1" presStyleIdx="0" presStyleCnt="4" custScaleY="155255"/>
      <dgm:spPr/>
    </dgm:pt>
    <dgm:pt modelId="{F42DD3DA-B545-48C1-B05D-19F8F5EA3427}" type="pres">
      <dgm:prSet presAssocID="{71E006DB-E271-4E2A-BEB3-E23B86246105}" presName="vertSpace2" presStyleLbl="node1" presStyleIdx="0" presStyleCnt="4"/>
      <dgm:spPr/>
    </dgm:pt>
    <dgm:pt modelId="{B516CB30-FF01-4A72-B704-202FF20115B4}" type="pres">
      <dgm:prSet presAssocID="{71E006DB-E271-4E2A-BEB3-E23B86246105}" presName="circle2" presStyleLbl="node1" presStyleIdx="1" presStyleCnt="4" custScaleY="149168"/>
      <dgm:spPr/>
    </dgm:pt>
    <dgm:pt modelId="{65B20B99-B111-4B15-824A-89614744D96F}" type="pres">
      <dgm:prSet presAssocID="{71E006DB-E271-4E2A-BEB3-E23B86246105}" presName="rect2" presStyleLbl="alignAcc1" presStyleIdx="1" presStyleCnt="4" custScaleY="149168"/>
      <dgm:spPr/>
    </dgm:pt>
    <dgm:pt modelId="{BEB2CECA-0891-4D16-943F-0BDEE7E42724}" type="pres">
      <dgm:prSet presAssocID="{F621C966-0606-426C-AF26-A228375FC7C8}" presName="vertSpace3" presStyleLbl="node1" presStyleIdx="1" presStyleCnt="4"/>
      <dgm:spPr/>
    </dgm:pt>
    <dgm:pt modelId="{B5154BF0-A7F4-471D-AFC7-8C6C2A24496F}" type="pres">
      <dgm:prSet presAssocID="{F621C966-0606-426C-AF26-A228375FC7C8}" presName="circle3" presStyleLbl="node1" presStyleIdx="2" presStyleCnt="4" custScaleY="134193"/>
      <dgm:spPr/>
    </dgm:pt>
    <dgm:pt modelId="{42D26D08-5FDF-44DA-BC12-C968D2E99E79}" type="pres">
      <dgm:prSet presAssocID="{F621C966-0606-426C-AF26-A228375FC7C8}" presName="rect3" presStyleLbl="alignAcc1" presStyleIdx="2" presStyleCnt="4" custScaleY="134193"/>
      <dgm:spPr/>
    </dgm:pt>
    <dgm:pt modelId="{F104B9B9-B6D5-4DE2-A05F-9EDB5742F602}" type="pres">
      <dgm:prSet presAssocID="{36BED443-F88B-4B55-BF19-9E0783A77A60}" presName="vertSpace4" presStyleLbl="node1" presStyleIdx="2" presStyleCnt="4"/>
      <dgm:spPr/>
    </dgm:pt>
    <dgm:pt modelId="{9D148991-9C28-4EC4-9279-52174E531857}" type="pres">
      <dgm:prSet presAssocID="{36BED443-F88B-4B55-BF19-9E0783A77A60}" presName="circle4" presStyleLbl="node1" presStyleIdx="3" presStyleCnt="4" custScaleY="121015"/>
      <dgm:spPr/>
    </dgm:pt>
    <dgm:pt modelId="{B4466338-D5E6-47A2-8D77-8D274D95201B}" type="pres">
      <dgm:prSet presAssocID="{36BED443-F88B-4B55-BF19-9E0783A77A60}" presName="rect4" presStyleLbl="alignAcc1" presStyleIdx="3" presStyleCnt="4" custScaleY="121015"/>
      <dgm:spPr/>
    </dgm:pt>
    <dgm:pt modelId="{34CC8312-6187-4418-92DE-8BE870CF3D16}" type="pres">
      <dgm:prSet presAssocID="{414F9AB8-90E0-4199-AFC9-2D01CF7F1D4C}" presName="rect1ParTxNoCh" presStyleLbl="alignAcc1" presStyleIdx="3" presStyleCnt="4">
        <dgm:presLayoutVars>
          <dgm:chMax val="1"/>
          <dgm:bulletEnabled val="1"/>
        </dgm:presLayoutVars>
      </dgm:prSet>
      <dgm:spPr/>
    </dgm:pt>
    <dgm:pt modelId="{21C71699-6EFE-47AE-9CC0-76712DFAA317}" type="pres">
      <dgm:prSet presAssocID="{71E006DB-E271-4E2A-BEB3-E23B86246105}" presName="rect2ParTxNoCh" presStyleLbl="alignAcc1" presStyleIdx="3" presStyleCnt="4">
        <dgm:presLayoutVars>
          <dgm:chMax val="1"/>
          <dgm:bulletEnabled val="1"/>
        </dgm:presLayoutVars>
      </dgm:prSet>
      <dgm:spPr/>
    </dgm:pt>
    <dgm:pt modelId="{93564C41-641F-4D70-871A-652D42C5F543}" type="pres">
      <dgm:prSet presAssocID="{F621C966-0606-426C-AF26-A228375FC7C8}" presName="rect3ParTxNoCh" presStyleLbl="alignAcc1" presStyleIdx="3" presStyleCnt="4">
        <dgm:presLayoutVars>
          <dgm:chMax val="1"/>
          <dgm:bulletEnabled val="1"/>
        </dgm:presLayoutVars>
      </dgm:prSet>
      <dgm:spPr/>
    </dgm:pt>
    <dgm:pt modelId="{25EC4F70-E70E-4793-8132-036DE1C06E55}" type="pres">
      <dgm:prSet presAssocID="{36BED443-F88B-4B55-BF19-9E0783A77A60}" presName="rect4ParTxNoCh" presStyleLbl="alignAcc1" presStyleIdx="3" presStyleCnt="4">
        <dgm:presLayoutVars>
          <dgm:chMax val="1"/>
          <dgm:bulletEnabled val="1"/>
        </dgm:presLayoutVars>
      </dgm:prSet>
      <dgm:spPr/>
    </dgm:pt>
  </dgm:ptLst>
  <dgm:cxnLst>
    <dgm:cxn modelId="{FE507B09-91A9-46CB-8869-3E9BB155E167}" type="presOf" srcId="{36BED443-F88B-4B55-BF19-9E0783A77A60}" destId="{25EC4F70-E70E-4793-8132-036DE1C06E55}" srcOrd="1" destOrd="0" presId="urn:microsoft.com/office/officeart/2005/8/layout/target3"/>
    <dgm:cxn modelId="{6FA86E10-DBE2-48A5-9CE0-FE437D9E8C68}" type="presOf" srcId="{F621C966-0606-426C-AF26-A228375FC7C8}" destId="{42D26D08-5FDF-44DA-BC12-C968D2E99E79}" srcOrd="0" destOrd="0" presId="urn:microsoft.com/office/officeart/2005/8/layout/target3"/>
    <dgm:cxn modelId="{9A99E911-C4B9-4AF3-9522-9EB66894DA0B}" type="presOf" srcId="{36BED443-F88B-4B55-BF19-9E0783A77A60}" destId="{B4466338-D5E6-47A2-8D77-8D274D95201B}" srcOrd="0" destOrd="0" presId="urn:microsoft.com/office/officeart/2005/8/layout/target3"/>
    <dgm:cxn modelId="{E7430619-DD7B-4B66-90E7-2952ED336C1C}" srcId="{8B4B0675-7C83-45C6-A923-378C4CA98BC4}" destId="{36BED443-F88B-4B55-BF19-9E0783A77A60}" srcOrd="3" destOrd="0" parTransId="{CFF477C6-DAA6-4922-B1EC-2DD3D5A77DA6}" sibTransId="{144400FC-E5B7-404B-8B0E-6AA4307823BB}"/>
    <dgm:cxn modelId="{4A8E5B36-D5CE-4A93-B6A7-30DED6CE8CA6}" type="presOf" srcId="{71E006DB-E271-4E2A-BEB3-E23B86246105}" destId="{21C71699-6EFE-47AE-9CC0-76712DFAA317}" srcOrd="1" destOrd="0" presId="urn:microsoft.com/office/officeart/2005/8/layout/target3"/>
    <dgm:cxn modelId="{EF25F547-C61F-4CA9-B5F5-33BB1436049D}" type="presOf" srcId="{414F9AB8-90E0-4199-AFC9-2D01CF7F1D4C}" destId="{34CC8312-6187-4418-92DE-8BE870CF3D16}" srcOrd="1" destOrd="0" presId="urn:microsoft.com/office/officeart/2005/8/layout/target3"/>
    <dgm:cxn modelId="{DC80206E-C03D-469B-93A5-8762F5A19EBC}" srcId="{8B4B0675-7C83-45C6-A923-378C4CA98BC4}" destId="{414F9AB8-90E0-4199-AFC9-2D01CF7F1D4C}" srcOrd="0" destOrd="0" parTransId="{8F7F8B95-44A8-4361-A8C4-657E2EED4589}" sibTransId="{4FAD1804-14F3-462A-8616-CDE6F62F8245}"/>
    <dgm:cxn modelId="{A695E155-5724-4107-8A2C-69826DBA6CB3}" srcId="{8B4B0675-7C83-45C6-A923-378C4CA98BC4}" destId="{F621C966-0606-426C-AF26-A228375FC7C8}" srcOrd="2" destOrd="0" parTransId="{CA0777EA-1F4C-41BB-8B8B-549F7B53B914}" sibTransId="{7870EB90-8FE4-4592-8283-75118229D7FD}"/>
    <dgm:cxn modelId="{9CE3058A-123E-4CA2-A77E-FC6B538A3D00}" srcId="{8B4B0675-7C83-45C6-A923-378C4CA98BC4}" destId="{71E006DB-E271-4E2A-BEB3-E23B86246105}" srcOrd="1" destOrd="0" parTransId="{FEF8A943-B5D5-4B74-B39A-8604194ED65F}" sibTransId="{9406B1E9-C95A-49B5-91DF-5C603EB37EFF}"/>
    <dgm:cxn modelId="{56788396-CA18-466A-82DB-CEF3F02BD9E7}" type="presOf" srcId="{71E006DB-E271-4E2A-BEB3-E23B86246105}" destId="{65B20B99-B111-4B15-824A-89614744D96F}" srcOrd="0" destOrd="0" presId="urn:microsoft.com/office/officeart/2005/8/layout/target3"/>
    <dgm:cxn modelId="{D5B85A9B-8E9C-4C6C-B858-479BCD3348FA}" type="presOf" srcId="{8B4B0675-7C83-45C6-A923-378C4CA98BC4}" destId="{F3E02341-7A6A-44E6-9931-D7E653305581}" srcOrd="0" destOrd="0" presId="urn:microsoft.com/office/officeart/2005/8/layout/target3"/>
    <dgm:cxn modelId="{38B968C6-55DC-4721-B969-40178ACAD749}" type="presOf" srcId="{414F9AB8-90E0-4199-AFC9-2D01CF7F1D4C}" destId="{CA667709-946A-45E3-A8AA-0B22AF049493}" srcOrd="0" destOrd="0" presId="urn:microsoft.com/office/officeart/2005/8/layout/target3"/>
    <dgm:cxn modelId="{69C12AF1-0758-408C-BA3F-2A63696A6301}" type="presOf" srcId="{F621C966-0606-426C-AF26-A228375FC7C8}" destId="{93564C41-641F-4D70-871A-652D42C5F543}" srcOrd="1" destOrd="0" presId="urn:microsoft.com/office/officeart/2005/8/layout/target3"/>
    <dgm:cxn modelId="{EA4416B4-0CDF-4A17-8AAC-71B0F1AC8F91}" type="presParOf" srcId="{F3E02341-7A6A-44E6-9931-D7E653305581}" destId="{0D590FDD-73F3-461A-91D6-D30CBA99C7BB}" srcOrd="0" destOrd="0" presId="urn:microsoft.com/office/officeart/2005/8/layout/target3"/>
    <dgm:cxn modelId="{29F45E4A-6F42-47E5-ABD3-0D9700695447}" type="presParOf" srcId="{F3E02341-7A6A-44E6-9931-D7E653305581}" destId="{C0187786-60CD-4374-8A92-022C70CBC067}" srcOrd="1" destOrd="0" presId="urn:microsoft.com/office/officeart/2005/8/layout/target3"/>
    <dgm:cxn modelId="{DB20F7BC-5E67-47D9-BAF0-68D45D26ADE7}" type="presParOf" srcId="{F3E02341-7A6A-44E6-9931-D7E653305581}" destId="{CA667709-946A-45E3-A8AA-0B22AF049493}" srcOrd="2" destOrd="0" presId="urn:microsoft.com/office/officeart/2005/8/layout/target3"/>
    <dgm:cxn modelId="{DF4B3938-B58C-4169-BFEF-CB4780808E2B}" type="presParOf" srcId="{F3E02341-7A6A-44E6-9931-D7E653305581}" destId="{F42DD3DA-B545-48C1-B05D-19F8F5EA3427}" srcOrd="3" destOrd="0" presId="urn:microsoft.com/office/officeart/2005/8/layout/target3"/>
    <dgm:cxn modelId="{318F1655-B02B-417E-8E0A-1FE92E9A4515}" type="presParOf" srcId="{F3E02341-7A6A-44E6-9931-D7E653305581}" destId="{B516CB30-FF01-4A72-B704-202FF20115B4}" srcOrd="4" destOrd="0" presId="urn:microsoft.com/office/officeart/2005/8/layout/target3"/>
    <dgm:cxn modelId="{00351B66-BF71-4843-90B7-812E58599D59}" type="presParOf" srcId="{F3E02341-7A6A-44E6-9931-D7E653305581}" destId="{65B20B99-B111-4B15-824A-89614744D96F}" srcOrd="5" destOrd="0" presId="urn:microsoft.com/office/officeart/2005/8/layout/target3"/>
    <dgm:cxn modelId="{4926AAF8-512B-4955-919D-17FA0B35B196}" type="presParOf" srcId="{F3E02341-7A6A-44E6-9931-D7E653305581}" destId="{BEB2CECA-0891-4D16-943F-0BDEE7E42724}" srcOrd="6" destOrd="0" presId="urn:microsoft.com/office/officeart/2005/8/layout/target3"/>
    <dgm:cxn modelId="{49C1AA88-A12B-4F78-9B74-A0CC8AC41F85}" type="presParOf" srcId="{F3E02341-7A6A-44E6-9931-D7E653305581}" destId="{B5154BF0-A7F4-471D-AFC7-8C6C2A24496F}" srcOrd="7" destOrd="0" presId="urn:microsoft.com/office/officeart/2005/8/layout/target3"/>
    <dgm:cxn modelId="{2AFFB05F-59F6-4773-B361-D2A12D766E7E}" type="presParOf" srcId="{F3E02341-7A6A-44E6-9931-D7E653305581}" destId="{42D26D08-5FDF-44DA-BC12-C968D2E99E79}" srcOrd="8" destOrd="0" presId="urn:microsoft.com/office/officeart/2005/8/layout/target3"/>
    <dgm:cxn modelId="{4A1CB2EC-CBDB-4750-8CA3-7C145F8C5035}" type="presParOf" srcId="{F3E02341-7A6A-44E6-9931-D7E653305581}" destId="{F104B9B9-B6D5-4DE2-A05F-9EDB5742F602}" srcOrd="9" destOrd="0" presId="urn:microsoft.com/office/officeart/2005/8/layout/target3"/>
    <dgm:cxn modelId="{D503B199-D166-416D-9478-97F9EC7B5EDA}" type="presParOf" srcId="{F3E02341-7A6A-44E6-9931-D7E653305581}" destId="{9D148991-9C28-4EC4-9279-52174E531857}" srcOrd="10" destOrd="0" presId="urn:microsoft.com/office/officeart/2005/8/layout/target3"/>
    <dgm:cxn modelId="{515127F7-D144-4953-A023-B677461CE4F3}" type="presParOf" srcId="{F3E02341-7A6A-44E6-9931-D7E653305581}" destId="{B4466338-D5E6-47A2-8D77-8D274D95201B}" srcOrd="11" destOrd="0" presId="urn:microsoft.com/office/officeart/2005/8/layout/target3"/>
    <dgm:cxn modelId="{571BD042-591F-4AA8-BA63-E766FFE84FBE}" type="presParOf" srcId="{F3E02341-7A6A-44E6-9931-D7E653305581}" destId="{34CC8312-6187-4418-92DE-8BE870CF3D16}" srcOrd="12" destOrd="0" presId="urn:microsoft.com/office/officeart/2005/8/layout/target3"/>
    <dgm:cxn modelId="{9324575A-AF65-42B4-8AA0-B56CE6828EB1}" type="presParOf" srcId="{F3E02341-7A6A-44E6-9931-D7E653305581}" destId="{21C71699-6EFE-47AE-9CC0-76712DFAA317}" srcOrd="13" destOrd="0" presId="urn:microsoft.com/office/officeart/2005/8/layout/target3"/>
    <dgm:cxn modelId="{AF9BA3A9-E697-415B-AF35-AAB2FD68C732}" type="presParOf" srcId="{F3E02341-7A6A-44E6-9931-D7E653305581}" destId="{93564C41-641F-4D70-871A-652D42C5F543}" srcOrd="14" destOrd="0" presId="urn:microsoft.com/office/officeart/2005/8/layout/target3"/>
    <dgm:cxn modelId="{DFBCD785-392F-4458-98C9-6C65C95D3E41}" type="presParOf" srcId="{F3E02341-7A6A-44E6-9931-D7E653305581}" destId="{25EC4F70-E70E-4793-8132-036DE1C06E55}"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90A04A-3403-4369-B959-AD8FF03B7EF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052255A-5599-45AE-B9AE-32572F4F38E9}">
      <dgm:prSet phldrT="[Text]"/>
      <dgm:spPr/>
      <dgm:t>
        <a:bodyPr/>
        <a:lstStyle/>
        <a:p>
          <a:r>
            <a:rPr lang="en-US" dirty="0"/>
            <a:t>Better herp inventory data</a:t>
          </a:r>
        </a:p>
      </dgm:t>
    </dgm:pt>
    <dgm:pt modelId="{7168DCD2-18A1-4423-8EEA-26D51C901E91}" type="parTrans" cxnId="{47221F69-F64F-43D1-A14B-017778318AE8}">
      <dgm:prSet/>
      <dgm:spPr/>
      <dgm:t>
        <a:bodyPr/>
        <a:lstStyle/>
        <a:p>
          <a:endParaRPr lang="en-US"/>
        </a:p>
      </dgm:t>
    </dgm:pt>
    <dgm:pt modelId="{CA95323D-FDBC-4AC6-8487-7B9463A8D48D}" type="sibTrans" cxnId="{47221F69-F64F-43D1-A14B-017778318AE8}">
      <dgm:prSet/>
      <dgm:spPr/>
      <dgm:t>
        <a:bodyPr/>
        <a:lstStyle/>
        <a:p>
          <a:endParaRPr lang="en-US"/>
        </a:p>
      </dgm:t>
    </dgm:pt>
    <dgm:pt modelId="{8E71ED1F-8F5E-439D-A650-C794EF580357}">
      <dgm:prSet phldrT="[Text]"/>
      <dgm:spPr/>
      <dgm:t>
        <a:bodyPr/>
        <a:lstStyle/>
        <a:p>
          <a:r>
            <a:rPr lang="en-US" dirty="0"/>
            <a:t>Discovery of several previously unknown wetlands</a:t>
          </a:r>
        </a:p>
      </dgm:t>
    </dgm:pt>
    <dgm:pt modelId="{B7A552D7-2D2E-4C25-9605-6B8AAEC1E54C}" type="parTrans" cxnId="{BAACAF95-A727-45B1-9DA9-2A9461E936C0}">
      <dgm:prSet/>
      <dgm:spPr/>
      <dgm:t>
        <a:bodyPr/>
        <a:lstStyle/>
        <a:p>
          <a:endParaRPr lang="en-US"/>
        </a:p>
      </dgm:t>
    </dgm:pt>
    <dgm:pt modelId="{E6EC0F20-C059-4E81-B261-54C6258168BD}" type="sibTrans" cxnId="{BAACAF95-A727-45B1-9DA9-2A9461E936C0}">
      <dgm:prSet/>
      <dgm:spPr/>
      <dgm:t>
        <a:bodyPr/>
        <a:lstStyle/>
        <a:p>
          <a:endParaRPr lang="en-US"/>
        </a:p>
      </dgm:t>
    </dgm:pt>
    <dgm:pt modelId="{D8CA29B3-6A1B-4103-817D-12FBB506B84C}">
      <dgm:prSet phldrT="[Text]"/>
      <dgm:spPr/>
      <dgm:t>
        <a:bodyPr/>
        <a:lstStyle/>
        <a:p>
          <a:r>
            <a:rPr lang="en-US" dirty="0"/>
            <a:t>Improved understanding of connectivity needs</a:t>
          </a:r>
        </a:p>
      </dgm:t>
    </dgm:pt>
    <dgm:pt modelId="{DE1248B9-B5F6-4FEE-AA94-79C787695E41}" type="parTrans" cxnId="{165A52A6-52F3-4889-ABFD-996A6F0EBB09}">
      <dgm:prSet/>
      <dgm:spPr/>
      <dgm:t>
        <a:bodyPr/>
        <a:lstStyle/>
        <a:p>
          <a:endParaRPr lang="en-US"/>
        </a:p>
      </dgm:t>
    </dgm:pt>
    <dgm:pt modelId="{78916F3B-441E-46C9-ADCA-70EF9CA598B6}" type="sibTrans" cxnId="{165A52A6-52F3-4889-ABFD-996A6F0EBB09}">
      <dgm:prSet/>
      <dgm:spPr/>
      <dgm:t>
        <a:bodyPr/>
        <a:lstStyle/>
        <a:p>
          <a:endParaRPr lang="en-US"/>
        </a:p>
      </dgm:t>
    </dgm:pt>
    <dgm:pt modelId="{2156AD8A-64C8-4A13-A948-4A992B9642FF}">
      <dgm:prSet phldrT="[Text]"/>
      <dgm:spPr/>
      <dgm:t>
        <a:bodyPr/>
        <a:lstStyle/>
        <a:p>
          <a:r>
            <a:rPr lang="en-US" dirty="0"/>
            <a:t>Several dozen wetlands restored on Sandhills Game Lands, Calloway, McIntosh Bay, and others</a:t>
          </a:r>
        </a:p>
      </dgm:t>
    </dgm:pt>
    <dgm:pt modelId="{D583215D-E194-4936-8E03-468C1514A069}" type="parTrans" cxnId="{2B9AB92A-A683-4D37-AF0D-24E2B9541E35}">
      <dgm:prSet/>
      <dgm:spPr/>
      <dgm:t>
        <a:bodyPr/>
        <a:lstStyle/>
        <a:p>
          <a:endParaRPr lang="en-US"/>
        </a:p>
      </dgm:t>
    </dgm:pt>
    <dgm:pt modelId="{EFDFC345-BFA8-4D4A-9FD8-D36176621F0A}" type="sibTrans" cxnId="{2B9AB92A-A683-4D37-AF0D-24E2B9541E35}">
      <dgm:prSet/>
      <dgm:spPr/>
      <dgm:t>
        <a:bodyPr/>
        <a:lstStyle/>
        <a:p>
          <a:endParaRPr lang="en-US"/>
        </a:p>
      </dgm:t>
    </dgm:pt>
    <dgm:pt modelId="{A9F6485F-CA9A-4927-8853-FE99AB34505D}">
      <dgm:prSet phldrT="[Text]"/>
      <dgm:spPr/>
      <dgm:t>
        <a:bodyPr/>
        <a:lstStyle/>
        <a:p>
          <a:r>
            <a:rPr lang="en-US" dirty="0"/>
            <a:t>Strengthened information sharing</a:t>
          </a:r>
        </a:p>
      </dgm:t>
    </dgm:pt>
    <dgm:pt modelId="{5B67A283-E4A7-4928-AD03-77E98E42006F}" type="parTrans" cxnId="{0FD556A3-C3AC-49BB-8F69-A6B1BA0688C4}">
      <dgm:prSet/>
      <dgm:spPr/>
      <dgm:t>
        <a:bodyPr/>
        <a:lstStyle/>
        <a:p>
          <a:endParaRPr lang="en-US"/>
        </a:p>
      </dgm:t>
    </dgm:pt>
    <dgm:pt modelId="{9C0B94CB-3FD1-489D-A25C-4D423F248AF6}" type="sibTrans" cxnId="{0FD556A3-C3AC-49BB-8F69-A6B1BA0688C4}">
      <dgm:prSet/>
      <dgm:spPr/>
      <dgm:t>
        <a:bodyPr/>
        <a:lstStyle/>
        <a:p>
          <a:endParaRPr lang="en-US"/>
        </a:p>
      </dgm:t>
    </dgm:pt>
    <dgm:pt modelId="{DB8EBFD7-C1CE-4D91-A083-69EE1C682599}" type="pres">
      <dgm:prSet presAssocID="{9590A04A-3403-4369-B959-AD8FF03B7EF4}" presName="Name0" presStyleCnt="0">
        <dgm:presLayoutVars>
          <dgm:chMax val="7"/>
          <dgm:chPref val="7"/>
          <dgm:dir/>
        </dgm:presLayoutVars>
      </dgm:prSet>
      <dgm:spPr/>
    </dgm:pt>
    <dgm:pt modelId="{8EC9BCC4-93B1-4ECC-8F80-E1FB411809C7}" type="pres">
      <dgm:prSet presAssocID="{9590A04A-3403-4369-B959-AD8FF03B7EF4}" presName="Name1" presStyleCnt="0"/>
      <dgm:spPr/>
    </dgm:pt>
    <dgm:pt modelId="{12CD3C45-D41C-4D94-BC89-3CEAEFEA88A8}" type="pres">
      <dgm:prSet presAssocID="{9590A04A-3403-4369-B959-AD8FF03B7EF4}" presName="cycle" presStyleCnt="0"/>
      <dgm:spPr/>
    </dgm:pt>
    <dgm:pt modelId="{DE8BDA80-83F1-4756-A08B-98DBDD4C95C4}" type="pres">
      <dgm:prSet presAssocID="{9590A04A-3403-4369-B959-AD8FF03B7EF4}" presName="srcNode" presStyleLbl="node1" presStyleIdx="0" presStyleCnt="5"/>
      <dgm:spPr/>
    </dgm:pt>
    <dgm:pt modelId="{9EB6DAFD-8162-47FD-907E-B6BFEE564267}" type="pres">
      <dgm:prSet presAssocID="{9590A04A-3403-4369-B959-AD8FF03B7EF4}" presName="conn" presStyleLbl="parChTrans1D2" presStyleIdx="0" presStyleCnt="1"/>
      <dgm:spPr/>
    </dgm:pt>
    <dgm:pt modelId="{A542FE64-6FE9-407A-A4D5-A078C9696A85}" type="pres">
      <dgm:prSet presAssocID="{9590A04A-3403-4369-B959-AD8FF03B7EF4}" presName="extraNode" presStyleLbl="node1" presStyleIdx="0" presStyleCnt="5"/>
      <dgm:spPr/>
    </dgm:pt>
    <dgm:pt modelId="{6316D5DD-0698-42CF-BFAB-B5EF26BB4EE5}" type="pres">
      <dgm:prSet presAssocID="{9590A04A-3403-4369-B959-AD8FF03B7EF4}" presName="dstNode" presStyleLbl="node1" presStyleIdx="0" presStyleCnt="5"/>
      <dgm:spPr/>
    </dgm:pt>
    <dgm:pt modelId="{BD5F3A84-94CC-49B5-86D1-3E2A4503D5F1}" type="pres">
      <dgm:prSet presAssocID="{2052255A-5599-45AE-B9AE-32572F4F38E9}" presName="text_1" presStyleLbl="node1" presStyleIdx="0" presStyleCnt="5">
        <dgm:presLayoutVars>
          <dgm:bulletEnabled val="1"/>
        </dgm:presLayoutVars>
      </dgm:prSet>
      <dgm:spPr/>
    </dgm:pt>
    <dgm:pt modelId="{AD65625A-E439-4BEE-8D9D-511C5CDE8D71}" type="pres">
      <dgm:prSet presAssocID="{2052255A-5599-45AE-B9AE-32572F4F38E9}" presName="accent_1" presStyleCnt="0"/>
      <dgm:spPr/>
    </dgm:pt>
    <dgm:pt modelId="{87226EBE-83E4-4350-BE07-97B12951FC05}" type="pres">
      <dgm:prSet presAssocID="{2052255A-5599-45AE-B9AE-32572F4F38E9}" presName="accentRepeatNode" presStyleLbl="solidFgAcc1" presStyleIdx="0" presStyleCnt="5"/>
      <dgm:spPr/>
    </dgm:pt>
    <dgm:pt modelId="{B4305372-65BA-47A0-9CD7-04FA6EC623BC}" type="pres">
      <dgm:prSet presAssocID="{8E71ED1F-8F5E-439D-A650-C794EF580357}" presName="text_2" presStyleLbl="node1" presStyleIdx="1" presStyleCnt="5">
        <dgm:presLayoutVars>
          <dgm:bulletEnabled val="1"/>
        </dgm:presLayoutVars>
      </dgm:prSet>
      <dgm:spPr/>
    </dgm:pt>
    <dgm:pt modelId="{D1E3582A-7067-4FC2-84BE-3304A427AA79}" type="pres">
      <dgm:prSet presAssocID="{8E71ED1F-8F5E-439D-A650-C794EF580357}" presName="accent_2" presStyleCnt="0"/>
      <dgm:spPr/>
    </dgm:pt>
    <dgm:pt modelId="{5C79A41C-1B14-4DC6-8B8D-55997476750A}" type="pres">
      <dgm:prSet presAssocID="{8E71ED1F-8F5E-439D-A650-C794EF580357}" presName="accentRepeatNode" presStyleLbl="solidFgAcc1" presStyleIdx="1" presStyleCnt="5"/>
      <dgm:spPr/>
    </dgm:pt>
    <dgm:pt modelId="{4ACD09A8-500E-4532-A742-EFBF8558E18A}" type="pres">
      <dgm:prSet presAssocID="{D8CA29B3-6A1B-4103-817D-12FBB506B84C}" presName="text_3" presStyleLbl="node1" presStyleIdx="2" presStyleCnt="5">
        <dgm:presLayoutVars>
          <dgm:bulletEnabled val="1"/>
        </dgm:presLayoutVars>
      </dgm:prSet>
      <dgm:spPr/>
    </dgm:pt>
    <dgm:pt modelId="{9411EE39-3DBE-4548-B261-E978BC4B8620}" type="pres">
      <dgm:prSet presAssocID="{D8CA29B3-6A1B-4103-817D-12FBB506B84C}" presName="accent_3" presStyleCnt="0"/>
      <dgm:spPr/>
    </dgm:pt>
    <dgm:pt modelId="{7BC81105-CFC3-4235-97FA-E2B1A7927111}" type="pres">
      <dgm:prSet presAssocID="{D8CA29B3-6A1B-4103-817D-12FBB506B84C}" presName="accentRepeatNode" presStyleLbl="solidFgAcc1" presStyleIdx="2" presStyleCnt="5"/>
      <dgm:spPr/>
    </dgm:pt>
    <dgm:pt modelId="{3A468E49-1224-40F6-9DF8-CBD94F77BC42}" type="pres">
      <dgm:prSet presAssocID="{2156AD8A-64C8-4A13-A948-4A992B9642FF}" presName="text_4" presStyleLbl="node1" presStyleIdx="3" presStyleCnt="5">
        <dgm:presLayoutVars>
          <dgm:bulletEnabled val="1"/>
        </dgm:presLayoutVars>
      </dgm:prSet>
      <dgm:spPr/>
    </dgm:pt>
    <dgm:pt modelId="{DA5C93CB-4C7C-4968-AB19-30254E2D447B}" type="pres">
      <dgm:prSet presAssocID="{2156AD8A-64C8-4A13-A948-4A992B9642FF}" presName="accent_4" presStyleCnt="0"/>
      <dgm:spPr/>
    </dgm:pt>
    <dgm:pt modelId="{09D3C0B6-1856-4C2D-B422-11391EDDBF00}" type="pres">
      <dgm:prSet presAssocID="{2156AD8A-64C8-4A13-A948-4A992B9642FF}" presName="accentRepeatNode" presStyleLbl="solidFgAcc1" presStyleIdx="3" presStyleCnt="5"/>
      <dgm:spPr/>
    </dgm:pt>
    <dgm:pt modelId="{7A558703-FB88-462C-BEEA-61E0F14536C2}" type="pres">
      <dgm:prSet presAssocID="{A9F6485F-CA9A-4927-8853-FE99AB34505D}" presName="text_5" presStyleLbl="node1" presStyleIdx="4" presStyleCnt="5">
        <dgm:presLayoutVars>
          <dgm:bulletEnabled val="1"/>
        </dgm:presLayoutVars>
      </dgm:prSet>
      <dgm:spPr/>
    </dgm:pt>
    <dgm:pt modelId="{903087A8-2522-401A-9AE4-2F82CA65AF44}" type="pres">
      <dgm:prSet presAssocID="{A9F6485F-CA9A-4927-8853-FE99AB34505D}" presName="accent_5" presStyleCnt="0"/>
      <dgm:spPr/>
    </dgm:pt>
    <dgm:pt modelId="{9D203E4F-5531-4421-A2D2-CBBF90298FDC}" type="pres">
      <dgm:prSet presAssocID="{A9F6485F-CA9A-4927-8853-FE99AB34505D}" presName="accentRepeatNode" presStyleLbl="solidFgAcc1" presStyleIdx="4" presStyleCnt="5"/>
      <dgm:spPr/>
    </dgm:pt>
  </dgm:ptLst>
  <dgm:cxnLst>
    <dgm:cxn modelId="{699A9913-9908-4A2A-AF50-8AA71D15BA15}" type="presOf" srcId="{CA95323D-FDBC-4AC6-8487-7B9463A8D48D}" destId="{9EB6DAFD-8162-47FD-907E-B6BFEE564267}" srcOrd="0" destOrd="0" presId="urn:microsoft.com/office/officeart/2008/layout/VerticalCurvedList"/>
    <dgm:cxn modelId="{2B9AB92A-A683-4D37-AF0D-24E2B9541E35}" srcId="{9590A04A-3403-4369-B959-AD8FF03B7EF4}" destId="{2156AD8A-64C8-4A13-A948-4A992B9642FF}" srcOrd="3" destOrd="0" parTransId="{D583215D-E194-4936-8E03-468C1514A069}" sibTransId="{EFDFC345-BFA8-4D4A-9FD8-D36176621F0A}"/>
    <dgm:cxn modelId="{DF94C661-02BF-46D3-A944-9E38AEF50FE3}" type="presOf" srcId="{8E71ED1F-8F5E-439D-A650-C794EF580357}" destId="{B4305372-65BA-47A0-9CD7-04FA6EC623BC}" srcOrd="0" destOrd="0" presId="urn:microsoft.com/office/officeart/2008/layout/VerticalCurvedList"/>
    <dgm:cxn modelId="{0F4DD065-4D21-4007-A844-079B8B098A66}" type="presOf" srcId="{9590A04A-3403-4369-B959-AD8FF03B7EF4}" destId="{DB8EBFD7-C1CE-4D91-A083-69EE1C682599}" srcOrd="0" destOrd="0" presId="urn:microsoft.com/office/officeart/2008/layout/VerticalCurvedList"/>
    <dgm:cxn modelId="{47221F69-F64F-43D1-A14B-017778318AE8}" srcId="{9590A04A-3403-4369-B959-AD8FF03B7EF4}" destId="{2052255A-5599-45AE-B9AE-32572F4F38E9}" srcOrd="0" destOrd="0" parTransId="{7168DCD2-18A1-4423-8EEA-26D51C901E91}" sibTransId="{CA95323D-FDBC-4AC6-8487-7B9463A8D48D}"/>
    <dgm:cxn modelId="{B400CC4E-566A-490D-8625-2679EE8D9DD2}" type="presOf" srcId="{2052255A-5599-45AE-B9AE-32572F4F38E9}" destId="{BD5F3A84-94CC-49B5-86D1-3E2A4503D5F1}" srcOrd="0" destOrd="0" presId="urn:microsoft.com/office/officeart/2008/layout/VerticalCurvedList"/>
    <dgm:cxn modelId="{88600A73-F182-4DFC-9289-2D58C134DB37}" type="presOf" srcId="{2156AD8A-64C8-4A13-A948-4A992B9642FF}" destId="{3A468E49-1224-40F6-9DF8-CBD94F77BC42}" srcOrd="0" destOrd="0" presId="urn:microsoft.com/office/officeart/2008/layout/VerticalCurvedList"/>
    <dgm:cxn modelId="{BAACAF95-A727-45B1-9DA9-2A9461E936C0}" srcId="{9590A04A-3403-4369-B959-AD8FF03B7EF4}" destId="{8E71ED1F-8F5E-439D-A650-C794EF580357}" srcOrd="1" destOrd="0" parTransId="{B7A552D7-2D2E-4C25-9605-6B8AAEC1E54C}" sibTransId="{E6EC0F20-C059-4E81-B261-54C6258168BD}"/>
    <dgm:cxn modelId="{210C299B-98DE-4003-A93D-1BC4EE5CAD17}" type="presOf" srcId="{A9F6485F-CA9A-4927-8853-FE99AB34505D}" destId="{7A558703-FB88-462C-BEEA-61E0F14536C2}" srcOrd="0" destOrd="0" presId="urn:microsoft.com/office/officeart/2008/layout/VerticalCurvedList"/>
    <dgm:cxn modelId="{0FD556A3-C3AC-49BB-8F69-A6B1BA0688C4}" srcId="{9590A04A-3403-4369-B959-AD8FF03B7EF4}" destId="{A9F6485F-CA9A-4927-8853-FE99AB34505D}" srcOrd="4" destOrd="0" parTransId="{5B67A283-E4A7-4928-AD03-77E98E42006F}" sibTransId="{9C0B94CB-3FD1-489D-A25C-4D423F248AF6}"/>
    <dgm:cxn modelId="{165A52A6-52F3-4889-ABFD-996A6F0EBB09}" srcId="{9590A04A-3403-4369-B959-AD8FF03B7EF4}" destId="{D8CA29B3-6A1B-4103-817D-12FBB506B84C}" srcOrd="2" destOrd="0" parTransId="{DE1248B9-B5F6-4FEE-AA94-79C787695E41}" sibTransId="{78916F3B-441E-46C9-ADCA-70EF9CA598B6}"/>
    <dgm:cxn modelId="{A1BA4DFC-9731-486F-952F-8331A90CABCD}" type="presOf" srcId="{D8CA29B3-6A1B-4103-817D-12FBB506B84C}" destId="{4ACD09A8-500E-4532-A742-EFBF8558E18A}" srcOrd="0" destOrd="0" presId="urn:microsoft.com/office/officeart/2008/layout/VerticalCurvedList"/>
    <dgm:cxn modelId="{350654C0-2567-488A-B9E8-E2C53AFB4113}" type="presParOf" srcId="{DB8EBFD7-C1CE-4D91-A083-69EE1C682599}" destId="{8EC9BCC4-93B1-4ECC-8F80-E1FB411809C7}" srcOrd="0" destOrd="0" presId="urn:microsoft.com/office/officeart/2008/layout/VerticalCurvedList"/>
    <dgm:cxn modelId="{FA5F8190-4D5E-4DD0-9569-8B9206C4BDF6}" type="presParOf" srcId="{8EC9BCC4-93B1-4ECC-8F80-E1FB411809C7}" destId="{12CD3C45-D41C-4D94-BC89-3CEAEFEA88A8}" srcOrd="0" destOrd="0" presId="urn:microsoft.com/office/officeart/2008/layout/VerticalCurvedList"/>
    <dgm:cxn modelId="{0A5075C7-FA46-45C6-BED5-55D9C88108F6}" type="presParOf" srcId="{12CD3C45-D41C-4D94-BC89-3CEAEFEA88A8}" destId="{DE8BDA80-83F1-4756-A08B-98DBDD4C95C4}" srcOrd="0" destOrd="0" presId="urn:microsoft.com/office/officeart/2008/layout/VerticalCurvedList"/>
    <dgm:cxn modelId="{3921FAF5-99DD-4DFA-9333-A5B5465DFD51}" type="presParOf" srcId="{12CD3C45-D41C-4D94-BC89-3CEAEFEA88A8}" destId="{9EB6DAFD-8162-47FD-907E-B6BFEE564267}" srcOrd="1" destOrd="0" presId="urn:microsoft.com/office/officeart/2008/layout/VerticalCurvedList"/>
    <dgm:cxn modelId="{E9DB58F8-B287-49DE-B440-E60DB8DB6748}" type="presParOf" srcId="{12CD3C45-D41C-4D94-BC89-3CEAEFEA88A8}" destId="{A542FE64-6FE9-407A-A4D5-A078C9696A85}" srcOrd="2" destOrd="0" presId="urn:microsoft.com/office/officeart/2008/layout/VerticalCurvedList"/>
    <dgm:cxn modelId="{C1372A14-A4C4-4077-BE89-C83DFD2B6276}" type="presParOf" srcId="{12CD3C45-D41C-4D94-BC89-3CEAEFEA88A8}" destId="{6316D5DD-0698-42CF-BFAB-B5EF26BB4EE5}" srcOrd="3" destOrd="0" presId="urn:microsoft.com/office/officeart/2008/layout/VerticalCurvedList"/>
    <dgm:cxn modelId="{494D9886-110C-4A02-9386-2725570A0CF2}" type="presParOf" srcId="{8EC9BCC4-93B1-4ECC-8F80-E1FB411809C7}" destId="{BD5F3A84-94CC-49B5-86D1-3E2A4503D5F1}" srcOrd="1" destOrd="0" presId="urn:microsoft.com/office/officeart/2008/layout/VerticalCurvedList"/>
    <dgm:cxn modelId="{22FFCAD3-79AF-4729-B946-183C7E40FCCF}" type="presParOf" srcId="{8EC9BCC4-93B1-4ECC-8F80-E1FB411809C7}" destId="{AD65625A-E439-4BEE-8D9D-511C5CDE8D71}" srcOrd="2" destOrd="0" presId="urn:microsoft.com/office/officeart/2008/layout/VerticalCurvedList"/>
    <dgm:cxn modelId="{BD4FA8A9-471A-4380-A00A-AEE97CC10C4E}" type="presParOf" srcId="{AD65625A-E439-4BEE-8D9D-511C5CDE8D71}" destId="{87226EBE-83E4-4350-BE07-97B12951FC05}" srcOrd="0" destOrd="0" presId="urn:microsoft.com/office/officeart/2008/layout/VerticalCurvedList"/>
    <dgm:cxn modelId="{9BCC6194-8B4E-467B-B539-0FA05DC368F1}" type="presParOf" srcId="{8EC9BCC4-93B1-4ECC-8F80-E1FB411809C7}" destId="{B4305372-65BA-47A0-9CD7-04FA6EC623BC}" srcOrd="3" destOrd="0" presId="urn:microsoft.com/office/officeart/2008/layout/VerticalCurvedList"/>
    <dgm:cxn modelId="{E4FE1CBB-F040-42C8-AD80-1F65F269647A}" type="presParOf" srcId="{8EC9BCC4-93B1-4ECC-8F80-E1FB411809C7}" destId="{D1E3582A-7067-4FC2-84BE-3304A427AA79}" srcOrd="4" destOrd="0" presId="urn:microsoft.com/office/officeart/2008/layout/VerticalCurvedList"/>
    <dgm:cxn modelId="{B150F100-E5D4-4588-A944-8FEF4FBF9DAC}" type="presParOf" srcId="{D1E3582A-7067-4FC2-84BE-3304A427AA79}" destId="{5C79A41C-1B14-4DC6-8B8D-55997476750A}" srcOrd="0" destOrd="0" presId="urn:microsoft.com/office/officeart/2008/layout/VerticalCurvedList"/>
    <dgm:cxn modelId="{DE1CD6A6-E6F1-45FC-8E8F-339CC8A33B1A}" type="presParOf" srcId="{8EC9BCC4-93B1-4ECC-8F80-E1FB411809C7}" destId="{4ACD09A8-500E-4532-A742-EFBF8558E18A}" srcOrd="5" destOrd="0" presId="urn:microsoft.com/office/officeart/2008/layout/VerticalCurvedList"/>
    <dgm:cxn modelId="{C88F711A-E936-42E8-9A48-C678DEFA3514}" type="presParOf" srcId="{8EC9BCC4-93B1-4ECC-8F80-E1FB411809C7}" destId="{9411EE39-3DBE-4548-B261-E978BC4B8620}" srcOrd="6" destOrd="0" presId="urn:microsoft.com/office/officeart/2008/layout/VerticalCurvedList"/>
    <dgm:cxn modelId="{600B733C-4F22-4FE1-8355-306E80E1A57E}" type="presParOf" srcId="{9411EE39-3DBE-4548-B261-E978BC4B8620}" destId="{7BC81105-CFC3-4235-97FA-E2B1A7927111}" srcOrd="0" destOrd="0" presId="urn:microsoft.com/office/officeart/2008/layout/VerticalCurvedList"/>
    <dgm:cxn modelId="{A100025B-AC42-4536-9B12-33683721590C}" type="presParOf" srcId="{8EC9BCC4-93B1-4ECC-8F80-E1FB411809C7}" destId="{3A468E49-1224-40F6-9DF8-CBD94F77BC42}" srcOrd="7" destOrd="0" presId="urn:microsoft.com/office/officeart/2008/layout/VerticalCurvedList"/>
    <dgm:cxn modelId="{4F1A3190-159D-4679-905A-4349243E1020}" type="presParOf" srcId="{8EC9BCC4-93B1-4ECC-8F80-E1FB411809C7}" destId="{DA5C93CB-4C7C-4968-AB19-30254E2D447B}" srcOrd="8" destOrd="0" presId="urn:microsoft.com/office/officeart/2008/layout/VerticalCurvedList"/>
    <dgm:cxn modelId="{A846489B-EE77-474A-A3C7-AB06640536F3}" type="presParOf" srcId="{DA5C93CB-4C7C-4968-AB19-30254E2D447B}" destId="{09D3C0B6-1856-4C2D-B422-11391EDDBF00}" srcOrd="0" destOrd="0" presId="urn:microsoft.com/office/officeart/2008/layout/VerticalCurvedList"/>
    <dgm:cxn modelId="{83252A4E-7435-420B-A85D-C1120FF86BBE}" type="presParOf" srcId="{8EC9BCC4-93B1-4ECC-8F80-E1FB411809C7}" destId="{7A558703-FB88-462C-BEEA-61E0F14536C2}" srcOrd="9" destOrd="0" presId="urn:microsoft.com/office/officeart/2008/layout/VerticalCurvedList"/>
    <dgm:cxn modelId="{968D4022-310D-4537-A163-8B90CB36A0DA}" type="presParOf" srcId="{8EC9BCC4-93B1-4ECC-8F80-E1FB411809C7}" destId="{903087A8-2522-401A-9AE4-2F82CA65AF44}" srcOrd="10" destOrd="0" presId="urn:microsoft.com/office/officeart/2008/layout/VerticalCurvedList"/>
    <dgm:cxn modelId="{211E9F14-A86D-4304-86BC-DA364C88E4D8}" type="presParOf" srcId="{903087A8-2522-401A-9AE4-2F82CA65AF44}" destId="{9D203E4F-5531-4421-A2D2-CBBF90298FD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21BAD9B-7D0A-40DD-B580-22B8F62C29F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6E36BB-AE69-4872-A2D5-6EF8D10CF993}">
      <dgm:prSet phldrT="[Text]"/>
      <dgm:spPr/>
      <dgm:t>
        <a:bodyPr/>
        <a:lstStyle/>
        <a:p>
          <a:r>
            <a:rPr lang="en-US" dirty="0"/>
            <a:t>2025 Goals</a:t>
          </a:r>
        </a:p>
      </dgm:t>
    </dgm:pt>
    <dgm:pt modelId="{4AAF5810-DBA8-47F5-8B45-C29066C5BEEF}" type="parTrans" cxnId="{D3AF7A77-29FC-4B47-B450-E3605929F3BD}">
      <dgm:prSet/>
      <dgm:spPr/>
      <dgm:t>
        <a:bodyPr/>
        <a:lstStyle/>
        <a:p>
          <a:endParaRPr lang="en-US"/>
        </a:p>
      </dgm:t>
    </dgm:pt>
    <dgm:pt modelId="{3CBE9165-8DAA-486E-B929-D4F95F54B5AA}" type="sibTrans" cxnId="{D3AF7A77-29FC-4B47-B450-E3605929F3BD}">
      <dgm:prSet/>
      <dgm:spPr/>
      <dgm:t>
        <a:bodyPr/>
        <a:lstStyle/>
        <a:p>
          <a:endParaRPr lang="en-US"/>
        </a:p>
      </dgm:t>
    </dgm:pt>
    <dgm:pt modelId="{485FC1C8-998B-4B4B-B3E0-453D5978D7B7}">
      <dgm:prSet phldrT="[Text]"/>
      <dgm:spPr/>
      <dgm:t>
        <a:bodyPr/>
        <a:lstStyle/>
        <a:p>
          <a:r>
            <a:rPr lang="en-US" dirty="0">
              <a:highlight>
                <a:srgbClr val="E48312"/>
              </a:highlight>
            </a:rPr>
            <a:t>Restore structure of &amp; connectivity between all known protected UDWs on protected lands &amp; 50% private</a:t>
          </a:r>
        </a:p>
      </dgm:t>
    </dgm:pt>
    <dgm:pt modelId="{75187106-970B-45E5-9D05-307FA54C2325}" type="parTrans" cxnId="{EE4E490B-8796-485C-A194-5A2BE9F81013}">
      <dgm:prSet/>
      <dgm:spPr/>
      <dgm:t>
        <a:bodyPr/>
        <a:lstStyle/>
        <a:p>
          <a:endParaRPr lang="en-US"/>
        </a:p>
      </dgm:t>
    </dgm:pt>
    <dgm:pt modelId="{BDC489B6-C277-4EEE-A9C9-DDBF13EEDC3B}" type="sibTrans" cxnId="{EE4E490B-8796-485C-A194-5A2BE9F81013}">
      <dgm:prSet/>
      <dgm:spPr/>
      <dgm:t>
        <a:bodyPr/>
        <a:lstStyle/>
        <a:p>
          <a:endParaRPr lang="en-US"/>
        </a:p>
      </dgm:t>
    </dgm:pt>
    <dgm:pt modelId="{F2AF6ECB-AB6B-4ACA-AB85-67335ED183A0}">
      <dgm:prSet phldrT="[Text]"/>
      <dgm:spPr/>
      <dgm:t>
        <a:bodyPr/>
        <a:lstStyle/>
        <a:p>
          <a:r>
            <a:rPr lang="en-US" dirty="0"/>
            <a:t>Knowledge Gaps</a:t>
          </a:r>
        </a:p>
      </dgm:t>
    </dgm:pt>
    <dgm:pt modelId="{58618263-9032-427A-A7D8-ACC4F41A83DD}" type="parTrans" cxnId="{623EAD6E-5805-4FA5-AC60-5DC9CD51D5C0}">
      <dgm:prSet/>
      <dgm:spPr/>
      <dgm:t>
        <a:bodyPr/>
        <a:lstStyle/>
        <a:p>
          <a:endParaRPr lang="en-US"/>
        </a:p>
      </dgm:t>
    </dgm:pt>
    <dgm:pt modelId="{63163FF9-B0DA-45B6-9AD2-E75AA7593E0C}" type="sibTrans" cxnId="{623EAD6E-5805-4FA5-AC60-5DC9CD51D5C0}">
      <dgm:prSet/>
      <dgm:spPr/>
      <dgm:t>
        <a:bodyPr/>
        <a:lstStyle/>
        <a:p>
          <a:endParaRPr lang="en-US"/>
        </a:p>
      </dgm:t>
    </dgm:pt>
    <dgm:pt modelId="{8DDE2EF6-0E20-4754-96C1-CF67589A1382}">
      <dgm:prSet phldrT="[Text]"/>
      <dgm:spPr/>
      <dgm:t>
        <a:bodyPr/>
        <a:lstStyle/>
        <a:p>
          <a:r>
            <a:rPr lang="en-US" dirty="0">
              <a:highlight>
                <a:srgbClr val="FFFF00"/>
              </a:highlight>
            </a:rPr>
            <a:t>Location, spatial relationship, &amp; condition</a:t>
          </a:r>
        </a:p>
      </dgm:t>
    </dgm:pt>
    <dgm:pt modelId="{675A4581-B6C8-49CD-B548-489AB5AA9299}" type="parTrans" cxnId="{39192030-18AA-4AFB-B34C-5C833CFE515A}">
      <dgm:prSet/>
      <dgm:spPr/>
      <dgm:t>
        <a:bodyPr/>
        <a:lstStyle/>
        <a:p>
          <a:endParaRPr lang="en-US"/>
        </a:p>
      </dgm:t>
    </dgm:pt>
    <dgm:pt modelId="{41F11F60-74EF-4BF1-AE8C-9E6398A28411}" type="sibTrans" cxnId="{39192030-18AA-4AFB-B34C-5C833CFE515A}">
      <dgm:prSet/>
      <dgm:spPr/>
      <dgm:t>
        <a:bodyPr/>
        <a:lstStyle/>
        <a:p>
          <a:endParaRPr lang="en-US"/>
        </a:p>
      </dgm:t>
    </dgm:pt>
    <dgm:pt modelId="{9A0AFC2D-BC18-47DA-AD52-7FAB7BB42FA8}">
      <dgm:prSet phldrT="[Text]"/>
      <dgm:spPr/>
      <dgm:t>
        <a:bodyPr/>
        <a:lstStyle/>
        <a:p>
          <a:r>
            <a:rPr lang="en-US" dirty="0">
              <a:highlight>
                <a:srgbClr val="00FF00"/>
              </a:highlight>
            </a:rPr>
            <a:t>Connectivity metrics for target species</a:t>
          </a:r>
        </a:p>
      </dgm:t>
    </dgm:pt>
    <dgm:pt modelId="{E782AE5D-ED34-4CFE-AFC7-8D51988399CB}" type="parTrans" cxnId="{7D18398C-A4BB-4ABB-AD8C-6D396BBE34AB}">
      <dgm:prSet/>
      <dgm:spPr/>
      <dgm:t>
        <a:bodyPr/>
        <a:lstStyle/>
        <a:p>
          <a:endParaRPr lang="en-US"/>
        </a:p>
      </dgm:t>
    </dgm:pt>
    <dgm:pt modelId="{ADB4BA5C-C927-418E-A538-97B51541AD61}" type="sibTrans" cxnId="{7D18398C-A4BB-4ABB-AD8C-6D396BBE34AB}">
      <dgm:prSet/>
      <dgm:spPr/>
      <dgm:t>
        <a:bodyPr/>
        <a:lstStyle/>
        <a:p>
          <a:endParaRPr lang="en-US"/>
        </a:p>
      </dgm:t>
    </dgm:pt>
    <dgm:pt modelId="{9ED06FD0-1F97-4CAE-BDB9-1CAB13DE05AC}">
      <dgm:prSet phldrT="[Text]"/>
      <dgm:spPr/>
      <dgm:t>
        <a:bodyPr/>
        <a:lstStyle/>
        <a:p>
          <a:r>
            <a:rPr lang="en-US" dirty="0">
              <a:highlight>
                <a:srgbClr val="00FF00"/>
              </a:highlight>
            </a:rPr>
            <a:t>Vegetative structure goals &amp; metrics</a:t>
          </a:r>
        </a:p>
      </dgm:t>
    </dgm:pt>
    <dgm:pt modelId="{53E56707-27AD-4352-BF23-C83742FE9557}" type="parTrans" cxnId="{5AC7F973-FF82-475A-A6BB-2BF93F08C2C2}">
      <dgm:prSet/>
      <dgm:spPr/>
      <dgm:t>
        <a:bodyPr/>
        <a:lstStyle/>
        <a:p>
          <a:endParaRPr lang="en-US"/>
        </a:p>
      </dgm:t>
    </dgm:pt>
    <dgm:pt modelId="{727548E0-260F-433F-9A03-77B9D5FF5779}" type="sibTrans" cxnId="{5AC7F973-FF82-475A-A6BB-2BF93F08C2C2}">
      <dgm:prSet/>
      <dgm:spPr/>
      <dgm:t>
        <a:bodyPr/>
        <a:lstStyle/>
        <a:p>
          <a:endParaRPr lang="en-US"/>
        </a:p>
      </dgm:t>
    </dgm:pt>
    <dgm:pt modelId="{6E8BE517-CE0A-471E-B649-FB17640CC06F}" type="pres">
      <dgm:prSet presAssocID="{821BAD9B-7D0A-40DD-B580-22B8F62C29F7}" presName="Name0" presStyleCnt="0">
        <dgm:presLayoutVars>
          <dgm:dir/>
          <dgm:animLvl val="lvl"/>
          <dgm:resizeHandles val="exact"/>
        </dgm:presLayoutVars>
      </dgm:prSet>
      <dgm:spPr/>
    </dgm:pt>
    <dgm:pt modelId="{8EE98593-9C71-4683-AE55-98568865007E}" type="pres">
      <dgm:prSet presAssocID="{256E36BB-AE69-4872-A2D5-6EF8D10CF993}" presName="linNode" presStyleCnt="0"/>
      <dgm:spPr/>
    </dgm:pt>
    <dgm:pt modelId="{089F953C-5464-4C87-B552-86AEA896212C}" type="pres">
      <dgm:prSet presAssocID="{256E36BB-AE69-4872-A2D5-6EF8D10CF993}" presName="parentText" presStyleLbl="node1" presStyleIdx="0" presStyleCnt="2">
        <dgm:presLayoutVars>
          <dgm:chMax val="1"/>
          <dgm:bulletEnabled val="1"/>
        </dgm:presLayoutVars>
      </dgm:prSet>
      <dgm:spPr/>
    </dgm:pt>
    <dgm:pt modelId="{0F07B046-2C52-433F-8640-AFAF220C8C8C}" type="pres">
      <dgm:prSet presAssocID="{256E36BB-AE69-4872-A2D5-6EF8D10CF993}" presName="descendantText" presStyleLbl="alignAccFollowNode1" presStyleIdx="0" presStyleCnt="2">
        <dgm:presLayoutVars>
          <dgm:bulletEnabled val="1"/>
        </dgm:presLayoutVars>
      </dgm:prSet>
      <dgm:spPr/>
    </dgm:pt>
    <dgm:pt modelId="{9A4FDFE8-2FBD-4661-886D-7F2744A27C89}" type="pres">
      <dgm:prSet presAssocID="{3CBE9165-8DAA-486E-B929-D4F95F54B5AA}" presName="sp" presStyleCnt="0"/>
      <dgm:spPr/>
    </dgm:pt>
    <dgm:pt modelId="{8D1E46A0-E1B3-43FD-A773-3FD6A4958BF9}" type="pres">
      <dgm:prSet presAssocID="{F2AF6ECB-AB6B-4ACA-AB85-67335ED183A0}" presName="linNode" presStyleCnt="0"/>
      <dgm:spPr/>
    </dgm:pt>
    <dgm:pt modelId="{8875EC2E-882F-4DA3-A146-4A39449AE7F1}" type="pres">
      <dgm:prSet presAssocID="{F2AF6ECB-AB6B-4ACA-AB85-67335ED183A0}" presName="parentText" presStyleLbl="node1" presStyleIdx="1" presStyleCnt="2">
        <dgm:presLayoutVars>
          <dgm:chMax val="1"/>
          <dgm:bulletEnabled val="1"/>
        </dgm:presLayoutVars>
      </dgm:prSet>
      <dgm:spPr/>
    </dgm:pt>
    <dgm:pt modelId="{2CBB60D1-8E77-48EB-B27D-23E7E21358A5}" type="pres">
      <dgm:prSet presAssocID="{F2AF6ECB-AB6B-4ACA-AB85-67335ED183A0}" presName="descendantText" presStyleLbl="alignAccFollowNode1" presStyleIdx="1" presStyleCnt="2">
        <dgm:presLayoutVars>
          <dgm:bulletEnabled val="1"/>
        </dgm:presLayoutVars>
      </dgm:prSet>
      <dgm:spPr/>
    </dgm:pt>
  </dgm:ptLst>
  <dgm:cxnLst>
    <dgm:cxn modelId="{EE4E490B-8796-485C-A194-5A2BE9F81013}" srcId="{256E36BB-AE69-4872-A2D5-6EF8D10CF993}" destId="{485FC1C8-998B-4B4B-B3E0-453D5978D7B7}" srcOrd="0" destOrd="0" parTransId="{75187106-970B-45E5-9D05-307FA54C2325}" sibTransId="{BDC489B6-C277-4EEE-A9C9-DDBF13EEDC3B}"/>
    <dgm:cxn modelId="{8BF01614-4D18-4EB2-9A27-756FC01A5296}" type="presOf" srcId="{485FC1C8-998B-4B4B-B3E0-453D5978D7B7}" destId="{0F07B046-2C52-433F-8640-AFAF220C8C8C}" srcOrd="0" destOrd="0" presId="urn:microsoft.com/office/officeart/2005/8/layout/vList5"/>
    <dgm:cxn modelId="{AE5F9218-901D-4A61-A466-361B7A231FBA}" type="presOf" srcId="{F2AF6ECB-AB6B-4ACA-AB85-67335ED183A0}" destId="{8875EC2E-882F-4DA3-A146-4A39449AE7F1}" srcOrd="0" destOrd="0" presId="urn:microsoft.com/office/officeart/2005/8/layout/vList5"/>
    <dgm:cxn modelId="{7CF2A924-4613-4A04-BD78-0422E647F180}" type="presOf" srcId="{821BAD9B-7D0A-40DD-B580-22B8F62C29F7}" destId="{6E8BE517-CE0A-471E-B649-FB17640CC06F}" srcOrd="0" destOrd="0" presId="urn:microsoft.com/office/officeart/2005/8/layout/vList5"/>
    <dgm:cxn modelId="{39192030-18AA-4AFB-B34C-5C833CFE515A}" srcId="{F2AF6ECB-AB6B-4ACA-AB85-67335ED183A0}" destId="{8DDE2EF6-0E20-4754-96C1-CF67589A1382}" srcOrd="0" destOrd="0" parTransId="{675A4581-B6C8-49CD-B548-489AB5AA9299}" sibTransId="{41F11F60-74EF-4BF1-AE8C-9E6398A28411}"/>
    <dgm:cxn modelId="{623EAD6E-5805-4FA5-AC60-5DC9CD51D5C0}" srcId="{821BAD9B-7D0A-40DD-B580-22B8F62C29F7}" destId="{F2AF6ECB-AB6B-4ACA-AB85-67335ED183A0}" srcOrd="1" destOrd="0" parTransId="{58618263-9032-427A-A7D8-ACC4F41A83DD}" sibTransId="{63163FF9-B0DA-45B6-9AD2-E75AA7593E0C}"/>
    <dgm:cxn modelId="{5AC7F973-FF82-475A-A6BB-2BF93F08C2C2}" srcId="{F2AF6ECB-AB6B-4ACA-AB85-67335ED183A0}" destId="{9ED06FD0-1F97-4CAE-BDB9-1CAB13DE05AC}" srcOrd="2" destOrd="0" parTransId="{53E56707-27AD-4352-BF23-C83742FE9557}" sibTransId="{727548E0-260F-433F-9A03-77B9D5FF5779}"/>
    <dgm:cxn modelId="{5972B254-C43B-416E-B85D-3E7A4716F48D}" type="presOf" srcId="{256E36BB-AE69-4872-A2D5-6EF8D10CF993}" destId="{089F953C-5464-4C87-B552-86AEA896212C}" srcOrd="0" destOrd="0" presId="urn:microsoft.com/office/officeart/2005/8/layout/vList5"/>
    <dgm:cxn modelId="{D3AF7A77-29FC-4B47-B450-E3605929F3BD}" srcId="{821BAD9B-7D0A-40DD-B580-22B8F62C29F7}" destId="{256E36BB-AE69-4872-A2D5-6EF8D10CF993}" srcOrd="0" destOrd="0" parTransId="{4AAF5810-DBA8-47F5-8B45-C29066C5BEEF}" sibTransId="{3CBE9165-8DAA-486E-B929-D4F95F54B5AA}"/>
    <dgm:cxn modelId="{7D18398C-A4BB-4ABB-AD8C-6D396BBE34AB}" srcId="{F2AF6ECB-AB6B-4ACA-AB85-67335ED183A0}" destId="{9A0AFC2D-BC18-47DA-AD52-7FAB7BB42FA8}" srcOrd="1" destOrd="0" parTransId="{E782AE5D-ED34-4CFE-AFC7-8D51988399CB}" sibTransId="{ADB4BA5C-C927-418E-A538-97B51541AD61}"/>
    <dgm:cxn modelId="{0549DEBD-8993-465F-A20F-314B419D7141}" type="presOf" srcId="{9A0AFC2D-BC18-47DA-AD52-7FAB7BB42FA8}" destId="{2CBB60D1-8E77-48EB-B27D-23E7E21358A5}" srcOrd="0" destOrd="1" presId="urn:microsoft.com/office/officeart/2005/8/layout/vList5"/>
    <dgm:cxn modelId="{17461FBF-382D-4388-B782-C75815761E60}" type="presOf" srcId="{8DDE2EF6-0E20-4754-96C1-CF67589A1382}" destId="{2CBB60D1-8E77-48EB-B27D-23E7E21358A5}" srcOrd="0" destOrd="0" presId="urn:microsoft.com/office/officeart/2005/8/layout/vList5"/>
    <dgm:cxn modelId="{17A359FE-5DF7-4FCD-A3A3-C241EB12A2F2}" type="presOf" srcId="{9ED06FD0-1F97-4CAE-BDB9-1CAB13DE05AC}" destId="{2CBB60D1-8E77-48EB-B27D-23E7E21358A5}" srcOrd="0" destOrd="2" presId="urn:microsoft.com/office/officeart/2005/8/layout/vList5"/>
    <dgm:cxn modelId="{A6C9623F-ABF0-4D47-92C6-7F456242238C}" type="presParOf" srcId="{6E8BE517-CE0A-471E-B649-FB17640CC06F}" destId="{8EE98593-9C71-4683-AE55-98568865007E}" srcOrd="0" destOrd="0" presId="urn:microsoft.com/office/officeart/2005/8/layout/vList5"/>
    <dgm:cxn modelId="{19DB7F61-2B02-4B1C-8823-5F018EBEE4B4}" type="presParOf" srcId="{8EE98593-9C71-4683-AE55-98568865007E}" destId="{089F953C-5464-4C87-B552-86AEA896212C}" srcOrd="0" destOrd="0" presId="urn:microsoft.com/office/officeart/2005/8/layout/vList5"/>
    <dgm:cxn modelId="{1A4ABFD6-2708-475C-BA78-A3EAEB8C099C}" type="presParOf" srcId="{8EE98593-9C71-4683-AE55-98568865007E}" destId="{0F07B046-2C52-433F-8640-AFAF220C8C8C}" srcOrd="1" destOrd="0" presId="urn:microsoft.com/office/officeart/2005/8/layout/vList5"/>
    <dgm:cxn modelId="{A08132B5-CED6-425D-A0AB-4CD62228EDCD}" type="presParOf" srcId="{6E8BE517-CE0A-471E-B649-FB17640CC06F}" destId="{9A4FDFE8-2FBD-4661-886D-7F2744A27C89}" srcOrd="1" destOrd="0" presId="urn:microsoft.com/office/officeart/2005/8/layout/vList5"/>
    <dgm:cxn modelId="{19B17C90-0EDE-4ED1-824B-F9204A767D48}" type="presParOf" srcId="{6E8BE517-CE0A-471E-B649-FB17640CC06F}" destId="{8D1E46A0-E1B3-43FD-A773-3FD6A4958BF9}" srcOrd="2" destOrd="0" presId="urn:microsoft.com/office/officeart/2005/8/layout/vList5"/>
    <dgm:cxn modelId="{DA825A93-766D-499F-B698-328A365F679D}" type="presParOf" srcId="{8D1E46A0-E1B3-43FD-A773-3FD6A4958BF9}" destId="{8875EC2E-882F-4DA3-A146-4A39449AE7F1}" srcOrd="0" destOrd="0" presId="urn:microsoft.com/office/officeart/2005/8/layout/vList5"/>
    <dgm:cxn modelId="{AE24C646-B952-4304-B1CB-6595EE0579AA}" type="presParOf" srcId="{8D1E46A0-E1B3-43FD-A773-3FD6A4958BF9}" destId="{2CBB60D1-8E77-48EB-B27D-23E7E21358A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B4B0675-7C83-45C6-A923-378C4CA98BC4}"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414F9AB8-90E0-4199-AFC9-2D01CF7F1D4C}">
      <dgm:prSet phldrT="[Text]"/>
      <dgm:spPr/>
      <dgm:t>
        <a:bodyPr/>
        <a:lstStyle/>
        <a:p>
          <a:r>
            <a:rPr lang="en-US" b="0" dirty="0"/>
            <a:t>How can we ensure restoration actions last?</a:t>
          </a:r>
        </a:p>
      </dgm:t>
    </dgm:pt>
    <dgm:pt modelId="{8F7F8B95-44A8-4361-A8C4-657E2EED4589}" type="parTrans" cxnId="{DC80206E-C03D-469B-93A5-8762F5A19EBC}">
      <dgm:prSet/>
      <dgm:spPr/>
      <dgm:t>
        <a:bodyPr/>
        <a:lstStyle/>
        <a:p>
          <a:endParaRPr lang="en-US"/>
        </a:p>
      </dgm:t>
    </dgm:pt>
    <dgm:pt modelId="{4FAD1804-14F3-462A-8616-CDE6F62F8245}" type="sibTrans" cxnId="{DC80206E-C03D-469B-93A5-8762F5A19EBC}">
      <dgm:prSet/>
      <dgm:spPr/>
      <dgm:t>
        <a:bodyPr/>
        <a:lstStyle/>
        <a:p>
          <a:endParaRPr lang="en-US"/>
        </a:p>
      </dgm:t>
    </dgm:pt>
    <dgm:pt modelId="{F621C966-0606-426C-AF26-A228375FC7C8}">
      <dgm:prSet phldrT="[Text]"/>
      <dgm:spPr/>
      <dgm:t>
        <a:bodyPr/>
        <a:lstStyle/>
        <a:p>
          <a:r>
            <a:rPr lang="en-US" dirty="0"/>
            <a:t>How to control fire ants?</a:t>
          </a:r>
        </a:p>
      </dgm:t>
    </dgm:pt>
    <dgm:pt modelId="{CA0777EA-1F4C-41BB-8B8B-549F7B53B914}" type="parTrans" cxnId="{A695E155-5724-4107-8A2C-69826DBA6CB3}">
      <dgm:prSet/>
      <dgm:spPr/>
      <dgm:t>
        <a:bodyPr/>
        <a:lstStyle/>
        <a:p>
          <a:endParaRPr lang="en-US"/>
        </a:p>
      </dgm:t>
    </dgm:pt>
    <dgm:pt modelId="{7870EB90-8FE4-4592-8283-75118229D7FD}" type="sibTrans" cxnId="{A695E155-5724-4107-8A2C-69826DBA6CB3}">
      <dgm:prSet/>
      <dgm:spPr/>
      <dgm:t>
        <a:bodyPr/>
        <a:lstStyle/>
        <a:p>
          <a:endParaRPr lang="en-US"/>
        </a:p>
      </dgm:t>
    </dgm:pt>
    <dgm:pt modelId="{36BED443-F88B-4B55-BF19-9E0783A77A60}">
      <dgm:prSet phldrT="[Text]"/>
      <dgm:spPr/>
      <dgm:t>
        <a:bodyPr/>
        <a:lstStyle/>
        <a:p>
          <a:r>
            <a:rPr lang="en-US" dirty="0"/>
            <a:t>How can we increase capacity to better protect &amp; manage Carolina bays?</a:t>
          </a:r>
        </a:p>
      </dgm:t>
    </dgm:pt>
    <dgm:pt modelId="{CFF477C6-DAA6-4922-B1EC-2DD3D5A77DA6}" type="parTrans" cxnId="{E7430619-DD7B-4B66-90E7-2952ED336C1C}">
      <dgm:prSet/>
      <dgm:spPr/>
      <dgm:t>
        <a:bodyPr/>
        <a:lstStyle/>
        <a:p>
          <a:endParaRPr lang="en-US"/>
        </a:p>
      </dgm:t>
    </dgm:pt>
    <dgm:pt modelId="{144400FC-E5B7-404B-8B0E-6AA4307823BB}" type="sibTrans" cxnId="{E7430619-DD7B-4B66-90E7-2952ED336C1C}">
      <dgm:prSet/>
      <dgm:spPr/>
      <dgm:t>
        <a:bodyPr/>
        <a:lstStyle/>
        <a:p>
          <a:endParaRPr lang="en-US"/>
        </a:p>
      </dgm:t>
    </dgm:pt>
    <dgm:pt modelId="{71E006DB-E271-4E2A-BEB3-E23B86246105}">
      <dgm:prSet phldrT="[Text]"/>
      <dgm:spPr/>
      <dgm:t>
        <a:bodyPr/>
        <a:lstStyle/>
        <a:p>
          <a:r>
            <a:rPr lang="en-US" dirty="0"/>
            <a:t>What level of monitoring can be sustained?</a:t>
          </a:r>
        </a:p>
      </dgm:t>
    </dgm:pt>
    <dgm:pt modelId="{9406B1E9-C95A-49B5-91DF-5C603EB37EFF}" type="sibTrans" cxnId="{9CE3058A-123E-4CA2-A77E-FC6B538A3D00}">
      <dgm:prSet/>
      <dgm:spPr/>
      <dgm:t>
        <a:bodyPr/>
        <a:lstStyle/>
        <a:p>
          <a:endParaRPr lang="en-US"/>
        </a:p>
      </dgm:t>
    </dgm:pt>
    <dgm:pt modelId="{FEF8A943-B5D5-4B74-B39A-8604194ED65F}" type="parTrans" cxnId="{9CE3058A-123E-4CA2-A77E-FC6B538A3D00}">
      <dgm:prSet/>
      <dgm:spPr/>
      <dgm:t>
        <a:bodyPr/>
        <a:lstStyle/>
        <a:p>
          <a:endParaRPr lang="en-US"/>
        </a:p>
      </dgm:t>
    </dgm:pt>
    <dgm:pt modelId="{F3E02341-7A6A-44E6-9931-D7E653305581}" type="pres">
      <dgm:prSet presAssocID="{8B4B0675-7C83-45C6-A923-378C4CA98BC4}" presName="Name0" presStyleCnt="0">
        <dgm:presLayoutVars>
          <dgm:chMax val="7"/>
          <dgm:dir/>
          <dgm:animLvl val="lvl"/>
          <dgm:resizeHandles val="exact"/>
        </dgm:presLayoutVars>
      </dgm:prSet>
      <dgm:spPr/>
    </dgm:pt>
    <dgm:pt modelId="{0D590FDD-73F3-461A-91D6-D30CBA99C7BB}" type="pres">
      <dgm:prSet presAssocID="{414F9AB8-90E0-4199-AFC9-2D01CF7F1D4C}" presName="circle1" presStyleLbl="node1" presStyleIdx="0" presStyleCnt="4" custScaleY="155255"/>
      <dgm:spPr/>
    </dgm:pt>
    <dgm:pt modelId="{C0187786-60CD-4374-8A92-022C70CBC067}" type="pres">
      <dgm:prSet presAssocID="{414F9AB8-90E0-4199-AFC9-2D01CF7F1D4C}" presName="space" presStyleCnt="0"/>
      <dgm:spPr/>
    </dgm:pt>
    <dgm:pt modelId="{CA667709-946A-45E3-A8AA-0B22AF049493}" type="pres">
      <dgm:prSet presAssocID="{414F9AB8-90E0-4199-AFC9-2D01CF7F1D4C}" presName="rect1" presStyleLbl="alignAcc1" presStyleIdx="0" presStyleCnt="4" custScaleY="155255"/>
      <dgm:spPr/>
    </dgm:pt>
    <dgm:pt modelId="{F42DD3DA-B545-48C1-B05D-19F8F5EA3427}" type="pres">
      <dgm:prSet presAssocID="{71E006DB-E271-4E2A-BEB3-E23B86246105}" presName="vertSpace2" presStyleLbl="node1" presStyleIdx="0" presStyleCnt="4"/>
      <dgm:spPr/>
    </dgm:pt>
    <dgm:pt modelId="{B516CB30-FF01-4A72-B704-202FF20115B4}" type="pres">
      <dgm:prSet presAssocID="{71E006DB-E271-4E2A-BEB3-E23B86246105}" presName="circle2" presStyleLbl="node1" presStyleIdx="1" presStyleCnt="4" custScaleY="147074"/>
      <dgm:spPr/>
    </dgm:pt>
    <dgm:pt modelId="{65B20B99-B111-4B15-824A-89614744D96F}" type="pres">
      <dgm:prSet presAssocID="{71E006DB-E271-4E2A-BEB3-E23B86246105}" presName="rect2" presStyleLbl="alignAcc1" presStyleIdx="1" presStyleCnt="4" custScaleY="147074"/>
      <dgm:spPr/>
    </dgm:pt>
    <dgm:pt modelId="{BEB2CECA-0891-4D16-943F-0BDEE7E42724}" type="pres">
      <dgm:prSet presAssocID="{F621C966-0606-426C-AF26-A228375FC7C8}" presName="vertSpace3" presStyleLbl="node1" presStyleIdx="1" presStyleCnt="4"/>
      <dgm:spPr/>
    </dgm:pt>
    <dgm:pt modelId="{B5154BF0-A7F4-471D-AFC7-8C6C2A24496F}" type="pres">
      <dgm:prSet presAssocID="{F621C966-0606-426C-AF26-A228375FC7C8}" presName="circle3" presStyleLbl="node1" presStyleIdx="2" presStyleCnt="4" custScaleY="142815"/>
      <dgm:spPr/>
    </dgm:pt>
    <dgm:pt modelId="{42D26D08-5FDF-44DA-BC12-C968D2E99E79}" type="pres">
      <dgm:prSet presAssocID="{F621C966-0606-426C-AF26-A228375FC7C8}" presName="rect3" presStyleLbl="alignAcc1" presStyleIdx="2" presStyleCnt="4" custScaleY="142815"/>
      <dgm:spPr/>
    </dgm:pt>
    <dgm:pt modelId="{F104B9B9-B6D5-4DE2-A05F-9EDB5742F602}" type="pres">
      <dgm:prSet presAssocID="{36BED443-F88B-4B55-BF19-9E0783A77A60}" presName="vertSpace4" presStyleLbl="node1" presStyleIdx="2" presStyleCnt="4"/>
      <dgm:spPr/>
    </dgm:pt>
    <dgm:pt modelId="{9D148991-9C28-4EC4-9279-52174E531857}" type="pres">
      <dgm:prSet presAssocID="{36BED443-F88B-4B55-BF19-9E0783A77A60}" presName="circle4" presStyleLbl="node1" presStyleIdx="3" presStyleCnt="4" custScaleY="136490"/>
      <dgm:spPr/>
    </dgm:pt>
    <dgm:pt modelId="{B4466338-D5E6-47A2-8D77-8D274D95201B}" type="pres">
      <dgm:prSet presAssocID="{36BED443-F88B-4B55-BF19-9E0783A77A60}" presName="rect4" presStyleLbl="alignAcc1" presStyleIdx="3" presStyleCnt="4" custScaleY="136490"/>
      <dgm:spPr/>
    </dgm:pt>
    <dgm:pt modelId="{34CC8312-6187-4418-92DE-8BE870CF3D16}" type="pres">
      <dgm:prSet presAssocID="{414F9AB8-90E0-4199-AFC9-2D01CF7F1D4C}" presName="rect1ParTxNoCh" presStyleLbl="alignAcc1" presStyleIdx="3" presStyleCnt="4">
        <dgm:presLayoutVars>
          <dgm:chMax val="1"/>
          <dgm:bulletEnabled val="1"/>
        </dgm:presLayoutVars>
      </dgm:prSet>
      <dgm:spPr/>
    </dgm:pt>
    <dgm:pt modelId="{21C71699-6EFE-47AE-9CC0-76712DFAA317}" type="pres">
      <dgm:prSet presAssocID="{71E006DB-E271-4E2A-BEB3-E23B86246105}" presName="rect2ParTxNoCh" presStyleLbl="alignAcc1" presStyleIdx="3" presStyleCnt="4">
        <dgm:presLayoutVars>
          <dgm:chMax val="1"/>
          <dgm:bulletEnabled val="1"/>
        </dgm:presLayoutVars>
      </dgm:prSet>
      <dgm:spPr/>
    </dgm:pt>
    <dgm:pt modelId="{93564C41-641F-4D70-871A-652D42C5F543}" type="pres">
      <dgm:prSet presAssocID="{F621C966-0606-426C-AF26-A228375FC7C8}" presName="rect3ParTxNoCh" presStyleLbl="alignAcc1" presStyleIdx="3" presStyleCnt="4">
        <dgm:presLayoutVars>
          <dgm:chMax val="1"/>
          <dgm:bulletEnabled val="1"/>
        </dgm:presLayoutVars>
      </dgm:prSet>
      <dgm:spPr/>
    </dgm:pt>
    <dgm:pt modelId="{25EC4F70-E70E-4793-8132-036DE1C06E55}" type="pres">
      <dgm:prSet presAssocID="{36BED443-F88B-4B55-BF19-9E0783A77A60}" presName="rect4ParTxNoCh" presStyleLbl="alignAcc1" presStyleIdx="3" presStyleCnt="4">
        <dgm:presLayoutVars>
          <dgm:chMax val="1"/>
          <dgm:bulletEnabled val="1"/>
        </dgm:presLayoutVars>
      </dgm:prSet>
      <dgm:spPr/>
    </dgm:pt>
  </dgm:ptLst>
  <dgm:cxnLst>
    <dgm:cxn modelId="{FE507B09-91A9-46CB-8869-3E9BB155E167}" type="presOf" srcId="{36BED443-F88B-4B55-BF19-9E0783A77A60}" destId="{25EC4F70-E70E-4793-8132-036DE1C06E55}" srcOrd="1" destOrd="0" presId="urn:microsoft.com/office/officeart/2005/8/layout/target3"/>
    <dgm:cxn modelId="{6FA86E10-DBE2-48A5-9CE0-FE437D9E8C68}" type="presOf" srcId="{F621C966-0606-426C-AF26-A228375FC7C8}" destId="{42D26D08-5FDF-44DA-BC12-C968D2E99E79}" srcOrd="0" destOrd="0" presId="urn:microsoft.com/office/officeart/2005/8/layout/target3"/>
    <dgm:cxn modelId="{9A99E911-C4B9-4AF3-9522-9EB66894DA0B}" type="presOf" srcId="{36BED443-F88B-4B55-BF19-9E0783A77A60}" destId="{B4466338-D5E6-47A2-8D77-8D274D95201B}" srcOrd="0" destOrd="0" presId="urn:microsoft.com/office/officeart/2005/8/layout/target3"/>
    <dgm:cxn modelId="{E7430619-DD7B-4B66-90E7-2952ED336C1C}" srcId="{8B4B0675-7C83-45C6-A923-378C4CA98BC4}" destId="{36BED443-F88B-4B55-BF19-9E0783A77A60}" srcOrd="3" destOrd="0" parTransId="{CFF477C6-DAA6-4922-B1EC-2DD3D5A77DA6}" sibTransId="{144400FC-E5B7-404B-8B0E-6AA4307823BB}"/>
    <dgm:cxn modelId="{4A8E5B36-D5CE-4A93-B6A7-30DED6CE8CA6}" type="presOf" srcId="{71E006DB-E271-4E2A-BEB3-E23B86246105}" destId="{21C71699-6EFE-47AE-9CC0-76712DFAA317}" srcOrd="1" destOrd="0" presId="urn:microsoft.com/office/officeart/2005/8/layout/target3"/>
    <dgm:cxn modelId="{EF25F547-C61F-4CA9-B5F5-33BB1436049D}" type="presOf" srcId="{414F9AB8-90E0-4199-AFC9-2D01CF7F1D4C}" destId="{34CC8312-6187-4418-92DE-8BE870CF3D16}" srcOrd="1" destOrd="0" presId="urn:microsoft.com/office/officeart/2005/8/layout/target3"/>
    <dgm:cxn modelId="{DC80206E-C03D-469B-93A5-8762F5A19EBC}" srcId="{8B4B0675-7C83-45C6-A923-378C4CA98BC4}" destId="{414F9AB8-90E0-4199-AFC9-2D01CF7F1D4C}" srcOrd="0" destOrd="0" parTransId="{8F7F8B95-44A8-4361-A8C4-657E2EED4589}" sibTransId="{4FAD1804-14F3-462A-8616-CDE6F62F8245}"/>
    <dgm:cxn modelId="{A695E155-5724-4107-8A2C-69826DBA6CB3}" srcId="{8B4B0675-7C83-45C6-A923-378C4CA98BC4}" destId="{F621C966-0606-426C-AF26-A228375FC7C8}" srcOrd="2" destOrd="0" parTransId="{CA0777EA-1F4C-41BB-8B8B-549F7B53B914}" sibTransId="{7870EB90-8FE4-4592-8283-75118229D7FD}"/>
    <dgm:cxn modelId="{9CE3058A-123E-4CA2-A77E-FC6B538A3D00}" srcId="{8B4B0675-7C83-45C6-A923-378C4CA98BC4}" destId="{71E006DB-E271-4E2A-BEB3-E23B86246105}" srcOrd="1" destOrd="0" parTransId="{FEF8A943-B5D5-4B74-B39A-8604194ED65F}" sibTransId="{9406B1E9-C95A-49B5-91DF-5C603EB37EFF}"/>
    <dgm:cxn modelId="{56788396-CA18-466A-82DB-CEF3F02BD9E7}" type="presOf" srcId="{71E006DB-E271-4E2A-BEB3-E23B86246105}" destId="{65B20B99-B111-4B15-824A-89614744D96F}" srcOrd="0" destOrd="0" presId="urn:microsoft.com/office/officeart/2005/8/layout/target3"/>
    <dgm:cxn modelId="{D5B85A9B-8E9C-4C6C-B858-479BCD3348FA}" type="presOf" srcId="{8B4B0675-7C83-45C6-A923-378C4CA98BC4}" destId="{F3E02341-7A6A-44E6-9931-D7E653305581}" srcOrd="0" destOrd="0" presId="urn:microsoft.com/office/officeart/2005/8/layout/target3"/>
    <dgm:cxn modelId="{38B968C6-55DC-4721-B969-40178ACAD749}" type="presOf" srcId="{414F9AB8-90E0-4199-AFC9-2D01CF7F1D4C}" destId="{CA667709-946A-45E3-A8AA-0B22AF049493}" srcOrd="0" destOrd="0" presId="urn:microsoft.com/office/officeart/2005/8/layout/target3"/>
    <dgm:cxn modelId="{69C12AF1-0758-408C-BA3F-2A63696A6301}" type="presOf" srcId="{F621C966-0606-426C-AF26-A228375FC7C8}" destId="{93564C41-641F-4D70-871A-652D42C5F543}" srcOrd="1" destOrd="0" presId="urn:microsoft.com/office/officeart/2005/8/layout/target3"/>
    <dgm:cxn modelId="{EA4416B4-0CDF-4A17-8AAC-71B0F1AC8F91}" type="presParOf" srcId="{F3E02341-7A6A-44E6-9931-D7E653305581}" destId="{0D590FDD-73F3-461A-91D6-D30CBA99C7BB}" srcOrd="0" destOrd="0" presId="urn:microsoft.com/office/officeart/2005/8/layout/target3"/>
    <dgm:cxn modelId="{29F45E4A-6F42-47E5-ABD3-0D9700695447}" type="presParOf" srcId="{F3E02341-7A6A-44E6-9931-D7E653305581}" destId="{C0187786-60CD-4374-8A92-022C70CBC067}" srcOrd="1" destOrd="0" presId="urn:microsoft.com/office/officeart/2005/8/layout/target3"/>
    <dgm:cxn modelId="{DB20F7BC-5E67-47D9-BAF0-68D45D26ADE7}" type="presParOf" srcId="{F3E02341-7A6A-44E6-9931-D7E653305581}" destId="{CA667709-946A-45E3-A8AA-0B22AF049493}" srcOrd="2" destOrd="0" presId="urn:microsoft.com/office/officeart/2005/8/layout/target3"/>
    <dgm:cxn modelId="{DF4B3938-B58C-4169-BFEF-CB4780808E2B}" type="presParOf" srcId="{F3E02341-7A6A-44E6-9931-D7E653305581}" destId="{F42DD3DA-B545-48C1-B05D-19F8F5EA3427}" srcOrd="3" destOrd="0" presId="urn:microsoft.com/office/officeart/2005/8/layout/target3"/>
    <dgm:cxn modelId="{318F1655-B02B-417E-8E0A-1FE92E9A4515}" type="presParOf" srcId="{F3E02341-7A6A-44E6-9931-D7E653305581}" destId="{B516CB30-FF01-4A72-B704-202FF20115B4}" srcOrd="4" destOrd="0" presId="urn:microsoft.com/office/officeart/2005/8/layout/target3"/>
    <dgm:cxn modelId="{00351B66-BF71-4843-90B7-812E58599D59}" type="presParOf" srcId="{F3E02341-7A6A-44E6-9931-D7E653305581}" destId="{65B20B99-B111-4B15-824A-89614744D96F}" srcOrd="5" destOrd="0" presId="urn:microsoft.com/office/officeart/2005/8/layout/target3"/>
    <dgm:cxn modelId="{4926AAF8-512B-4955-919D-17FA0B35B196}" type="presParOf" srcId="{F3E02341-7A6A-44E6-9931-D7E653305581}" destId="{BEB2CECA-0891-4D16-943F-0BDEE7E42724}" srcOrd="6" destOrd="0" presId="urn:microsoft.com/office/officeart/2005/8/layout/target3"/>
    <dgm:cxn modelId="{49C1AA88-A12B-4F78-9B74-A0CC8AC41F85}" type="presParOf" srcId="{F3E02341-7A6A-44E6-9931-D7E653305581}" destId="{B5154BF0-A7F4-471D-AFC7-8C6C2A24496F}" srcOrd="7" destOrd="0" presId="urn:microsoft.com/office/officeart/2005/8/layout/target3"/>
    <dgm:cxn modelId="{2AFFB05F-59F6-4773-B361-D2A12D766E7E}" type="presParOf" srcId="{F3E02341-7A6A-44E6-9931-D7E653305581}" destId="{42D26D08-5FDF-44DA-BC12-C968D2E99E79}" srcOrd="8" destOrd="0" presId="urn:microsoft.com/office/officeart/2005/8/layout/target3"/>
    <dgm:cxn modelId="{4A1CB2EC-CBDB-4750-8CA3-7C145F8C5035}" type="presParOf" srcId="{F3E02341-7A6A-44E6-9931-D7E653305581}" destId="{F104B9B9-B6D5-4DE2-A05F-9EDB5742F602}" srcOrd="9" destOrd="0" presId="urn:microsoft.com/office/officeart/2005/8/layout/target3"/>
    <dgm:cxn modelId="{D503B199-D166-416D-9478-97F9EC7B5EDA}" type="presParOf" srcId="{F3E02341-7A6A-44E6-9931-D7E653305581}" destId="{9D148991-9C28-4EC4-9279-52174E531857}" srcOrd="10" destOrd="0" presId="urn:microsoft.com/office/officeart/2005/8/layout/target3"/>
    <dgm:cxn modelId="{515127F7-D144-4953-A023-B677461CE4F3}" type="presParOf" srcId="{F3E02341-7A6A-44E6-9931-D7E653305581}" destId="{B4466338-D5E6-47A2-8D77-8D274D95201B}" srcOrd="11" destOrd="0" presId="urn:microsoft.com/office/officeart/2005/8/layout/target3"/>
    <dgm:cxn modelId="{571BD042-591F-4AA8-BA63-E766FFE84FBE}" type="presParOf" srcId="{F3E02341-7A6A-44E6-9931-D7E653305581}" destId="{34CC8312-6187-4418-92DE-8BE870CF3D16}" srcOrd="12" destOrd="0" presId="urn:microsoft.com/office/officeart/2005/8/layout/target3"/>
    <dgm:cxn modelId="{9324575A-AF65-42B4-8AA0-B56CE6828EB1}" type="presParOf" srcId="{F3E02341-7A6A-44E6-9931-D7E653305581}" destId="{21C71699-6EFE-47AE-9CC0-76712DFAA317}" srcOrd="13" destOrd="0" presId="urn:microsoft.com/office/officeart/2005/8/layout/target3"/>
    <dgm:cxn modelId="{AF9BA3A9-E697-415B-AF35-AAB2FD68C732}" type="presParOf" srcId="{F3E02341-7A6A-44E6-9931-D7E653305581}" destId="{93564C41-641F-4D70-871A-652D42C5F543}" srcOrd="14" destOrd="0" presId="urn:microsoft.com/office/officeart/2005/8/layout/target3"/>
    <dgm:cxn modelId="{DFBCD785-392F-4458-98C9-6C65C95D3E41}" type="presParOf" srcId="{F3E02341-7A6A-44E6-9931-D7E653305581}" destId="{25EC4F70-E70E-4793-8132-036DE1C06E55}"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8265D3-47CE-4883-A437-9BAC375C65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D439BF1-D917-4697-A737-BA3EE481BFA3}">
      <dgm:prSet phldrT="[Text]"/>
      <dgm:spPr/>
      <dgm:t>
        <a:bodyPr/>
        <a:lstStyle/>
        <a:p>
          <a:r>
            <a:rPr lang="en-US" dirty="0"/>
            <a:t>Identified several issues surrounding declining base flows, flood events, water quality, and aquatic species communities</a:t>
          </a:r>
        </a:p>
      </dgm:t>
    </dgm:pt>
    <dgm:pt modelId="{8155993B-135A-4F69-B1DD-4FF677A66EAB}" type="parTrans" cxnId="{FC866F85-4BDC-4559-A67B-791E7A61A10D}">
      <dgm:prSet/>
      <dgm:spPr/>
      <dgm:t>
        <a:bodyPr/>
        <a:lstStyle/>
        <a:p>
          <a:endParaRPr lang="en-US"/>
        </a:p>
      </dgm:t>
    </dgm:pt>
    <dgm:pt modelId="{43066B61-E0C6-4713-92F4-84B5B7C74486}" type="sibTrans" cxnId="{FC866F85-4BDC-4559-A67B-791E7A61A10D}">
      <dgm:prSet/>
      <dgm:spPr/>
      <dgm:t>
        <a:bodyPr/>
        <a:lstStyle/>
        <a:p>
          <a:endParaRPr lang="en-US"/>
        </a:p>
      </dgm:t>
    </dgm:pt>
    <dgm:pt modelId="{7D07CABB-603A-43A0-B4C2-741B60FFB430}">
      <dgm:prSet phldrT="[Text]"/>
      <dgm:spPr/>
      <dgm:t>
        <a:bodyPr/>
        <a:lstStyle/>
        <a:p>
          <a:r>
            <a:rPr lang="en-US" dirty="0"/>
            <a:t>Secured REPI challenge funding to better understand base flows and flooding</a:t>
          </a:r>
        </a:p>
      </dgm:t>
    </dgm:pt>
    <dgm:pt modelId="{43991503-B720-41E3-8991-359A3556B82B}" type="parTrans" cxnId="{A0B96796-A1C5-4B69-B9CD-35074DC5DB83}">
      <dgm:prSet/>
      <dgm:spPr/>
      <dgm:t>
        <a:bodyPr/>
        <a:lstStyle/>
        <a:p>
          <a:endParaRPr lang="en-US"/>
        </a:p>
      </dgm:t>
    </dgm:pt>
    <dgm:pt modelId="{9A68D645-4AEE-49CC-8436-72580960C91F}" type="sibTrans" cxnId="{A0B96796-A1C5-4B69-B9CD-35074DC5DB83}">
      <dgm:prSet/>
      <dgm:spPr/>
      <dgm:t>
        <a:bodyPr/>
        <a:lstStyle/>
        <a:p>
          <a:endParaRPr lang="en-US"/>
        </a:p>
      </dgm:t>
    </dgm:pt>
    <dgm:pt modelId="{A06D1829-3247-472F-998B-692E903EAB33}">
      <dgm:prSet phldrT="[Text]"/>
      <dgm:spPr/>
      <dgm:t>
        <a:bodyPr/>
        <a:lstStyle/>
        <a:p>
          <a:r>
            <a:rPr lang="en-US" dirty="0"/>
            <a:t>Obtained baseline data on impoundment locations</a:t>
          </a:r>
        </a:p>
      </dgm:t>
    </dgm:pt>
    <dgm:pt modelId="{0F4DC727-30DC-458D-9B54-516A29A8E0D9}" type="parTrans" cxnId="{21B2E607-D294-4448-8563-7CDB8845777D}">
      <dgm:prSet/>
      <dgm:spPr/>
      <dgm:t>
        <a:bodyPr/>
        <a:lstStyle/>
        <a:p>
          <a:endParaRPr lang="en-US"/>
        </a:p>
      </dgm:t>
    </dgm:pt>
    <dgm:pt modelId="{7C75271F-5F97-47E2-9F7B-D7D7B039FB66}" type="sibTrans" cxnId="{21B2E607-D294-4448-8563-7CDB8845777D}">
      <dgm:prSet/>
      <dgm:spPr/>
      <dgm:t>
        <a:bodyPr/>
        <a:lstStyle/>
        <a:p>
          <a:endParaRPr lang="en-US"/>
        </a:p>
      </dgm:t>
    </dgm:pt>
    <dgm:pt modelId="{AFEE2903-DB95-4FC5-9ABE-C1C23CCE077F}" type="pres">
      <dgm:prSet presAssocID="{768265D3-47CE-4883-A437-9BAC375C6516}" presName="Name0" presStyleCnt="0">
        <dgm:presLayoutVars>
          <dgm:chMax val="7"/>
          <dgm:chPref val="7"/>
          <dgm:dir/>
        </dgm:presLayoutVars>
      </dgm:prSet>
      <dgm:spPr/>
    </dgm:pt>
    <dgm:pt modelId="{D85A8D14-2670-42A6-841C-34E175E5215B}" type="pres">
      <dgm:prSet presAssocID="{768265D3-47CE-4883-A437-9BAC375C6516}" presName="Name1" presStyleCnt="0"/>
      <dgm:spPr/>
    </dgm:pt>
    <dgm:pt modelId="{A8A1F8C9-35DD-4A4F-91A2-F0FAD9EB1677}" type="pres">
      <dgm:prSet presAssocID="{768265D3-47CE-4883-A437-9BAC375C6516}" presName="cycle" presStyleCnt="0"/>
      <dgm:spPr/>
    </dgm:pt>
    <dgm:pt modelId="{709FC4A2-87A3-4CF5-94AD-8CD52061EC69}" type="pres">
      <dgm:prSet presAssocID="{768265D3-47CE-4883-A437-9BAC375C6516}" presName="srcNode" presStyleLbl="node1" presStyleIdx="0" presStyleCnt="3"/>
      <dgm:spPr/>
    </dgm:pt>
    <dgm:pt modelId="{02DE29D4-D723-4945-A764-26ED6E44E4BA}" type="pres">
      <dgm:prSet presAssocID="{768265D3-47CE-4883-A437-9BAC375C6516}" presName="conn" presStyleLbl="parChTrans1D2" presStyleIdx="0" presStyleCnt="1"/>
      <dgm:spPr/>
    </dgm:pt>
    <dgm:pt modelId="{C315193E-0BD5-47FE-906E-989881D9BF23}" type="pres">
      <dgm:prSet presAssocID="{768265D3-47CE-4883-A437-9BAC375C6516}" presName="extraNode" presStyleLbl="node1" presStyleIdx="0" presStyleCnt="3"/>
      <dgm:spPr/>
    </dgm:pt>
    <dgm:pt modelId="{654BDF64-154A-494C-A503-50492B0F0BEC}" type="pres">
      <dgm:prSet presAssocID="{768265D3-47CE-4883-A437-9BAC375C6516}" presName="dstNode" presStyleLbl="node1" presStyleIdx="0" presStyleCnt="3"/>
      <dgm:spPr/>
    </dgm:pt>
    <dgm:pt modelId="{67CDD7A3-17E3-4014-8E51-7D33A44009A3}" type="pres">
      <dgm:prSet presAssocID="{6D439BF1-D917-4697-A737-BA3EE481BFA3}" presName="text_1" presStyleLbl="node1" presStyleIdx="0" presStyleCnt="3">
        <dgm:presLayoutVars>
          <dgm:bulletEnabled val="1"/>
        </dgm:presLayoutVars>
      </dgm:prSet>
      <dgm:spPr/>
    </dgm:pt>
    <dgm:pt modelId="{E2217C48-BD0C-4270-96BD-D5DADF642075}" type="pres">
      <dgm:prSet presAssocID="{6D439BF1-D917-4697-A737-BA3EE481BFA3}" presName="accent_1" presStyleCnt="0"/>
      <dgm:spPr/>
    </dgm:pt>
    <dgm:pt modelId="{85E9CA51-5789-4A50-8F11-5B6B28F9BA9A}" type="pres">
      <dgm:prSet presAssocID="{6D439BF1-D917-4697-A737-BA3EE481BFA3}" presName="accentRepeatNode" presStyleLbl="solidFgAcc1" presStyleIdx="0" presStyleCnt="3"/>
      <dgm:spPr/>
    </dgm:pt>
    <dgm:pt modelId="{DE0A3973-40F5-4198-9B5C-4C4A4647A2ED}" type="pres">
      <dgm:prSet presAssocID="{7D07CABB-603A-43A0-B4C2-741B60FFB430}" presName="text_2" presStyleLbl="node1" presStyleIdx="1" presStyleCnt="3">
        <dgm:presLayoutVars>
          <dgm:bulletEnabled val="1"/>
        </dgm:presLayoutVars>
      </dgm:prSet>
      <dgm:spPr/>
    </dgm:pt>
    <dgm:pt modelId="{1DF36D3B-C7AB-4A2B-AB2A-846BFD9A19E2}" type="pres">
      <dgm:prSet presAssocID="{7D07CABB-603A-43A0-B4C2-741B60FFB430}" presName="accent_2" presStyleCnt="0"/>
      <dgm:spPr/>
    </dgm:pt>
    <dgm:pt modelId="{346D3FAB-B352-4878-89F3-17666EA31A0D}" type="pres">
      <dgm:prSet presAssocID="{7D07CABB-603A-43A0-B4C2-741B60FFB430}" presName="accentRepeatNode" presStyleLbl="solidFgAcc1" presStyleIdx="1" presStyleCnt="3"/>
      <dgm:spPr/>
    </dgm:pt>
    <dgm:pt modelId="{E885C2F9-0C66-4B8B-A3AA-AA9D75F72088}" type="pres">
      <dgm:prSet presAssocID="{A06D1829-3247-472F-998B-692E903EAB33}" presName="text_3" presStyleLbl="node1" presStyleIdx="2" presStyleCnt="3">
        <dgm:presLayoutVars>
          <dgm:bulletEnabled val="1"/>
        </dgm:presLayoutVars>
      </dgm:prSet>
      <dgm:spPr/>
    </dgm:pt>
    <dgm:pt modelId="{62A1A87D-F4C4-44A7-B321-866782067EB1}" type="pres">
      <dgm:prSet presAssocID="{A06D1829-3247-472F-998B-692E903EAB33}" presName="accent_3" presStyleCnt="0"/>
      <dgm:spPr/>
    </dgm:pt>
    <dgm:pt modelId="{802CEE3B-4E1C-4B7C-A6A5-350F0F22229A}" type="pres">
      <dgm:prSet presAssocID="{A06D1829-3247-472F-998B-692E903EAB33}" presName="accentRepeatNode" presStyleLbl="solidFgAcc1" presStyleIdx="2" presStyleCnt="3"/>
      <dgm:spPr/>
    </dgm:pt>
  </dgm:ptLst>
  <dgm:cxnLst>
    <dgm:cxn modelId="{21B2E607-D294-4448-8563-7CDB8845777D}" srcId="{768265D3-47CE-4883-A437-9BAC375C6516}" destId="{A06D1829-3247-472F-998B-692E903EAB33}" srcOrd="2" destOrd="0" parTransId="{0F4DC727-30DC-458D-9B54-516A29A8E0D9}" sibTransId="{7C75271F-5F97-47E2-9F7B-D7D7B039FB66}"/>
    <dgm:cxn modelId="{1B7B9909-186B-45D6-B07E-20FBDDC58179}" type="presOf" srcId="{A06D1829-3247-472F-998B-692E903EAB33}" destId="{E885C2F9-0C66-4B8B-A3AA-AA9D75F72088}" srcOrd="0" destOrd="0" presId="urn:microsoft.com/office/officeart/2008/layout/VerticalCurvedList"/>
    <dgm:cxn modelId="{A9F7830A-1E09-4E91-87A7-79E3E161D95D}" type="presOf" srcId="{7D07CABB-603A-43A0-B4C2-741B60FFB430}" destId="{DE0A3973-40F5-4198-9B5C-4C4A4647A2ED}" srcOrd="0" destOrd="0" presId="urn:microsoft.com/office/officeart/2008/layout/VerticalCurvedList"/>
    <dgm:cxn modelId="{88066A12-C706-4D06-9E1F-0B8473BF43FB}" type="presOf" srcId="{43066B61-E0C6-4713-92F4-84B5B7C74486}" destId="{02DE29D4-D723-4945-A764-26ED6E44E4BA}" srcOrd="0" destOrd="0" presId="urn:microsoft.com/office/officeart/2008/layout/VerticalCurvedList"/>
    <dgm:cxn modelId="{AF9DD678-879F-42F9-8156-671F58B3A700}" type="presOf" srcId="{6D439BF1-D917-4697-A737-BA3EE481BFA3}" destId="{67CDD7A3-17E3-4014-8E51-7D33A44009A3}" srcOrd="0" destOrd="0" presId="urn:microsoft.com/office/officeart/2008/layout/VerticalCurvedList"/>
    <dgm:cxn modelId="{FC866F85-4BDC-4559-A67B-791E7A61A10D}" srcId="{768265D3-47CE-4883-A437-9BAC375C6516}" destId="{6D439BF1-D917-4697-A737-BA3EE481BFA3}" srcOrd="0" destOrd="0" parTransId="{8155993B-135A-4F69-B1DD-4FF677A66EAB}" sibTransId="{43066B61-E0C6-4713-92F4-84B5B7C74486}"/>
    <dgm:cxn modelId="{A0B96796-A1C5-4B69-B9CD-35074DC5DB83}" srcId="{768265D3-47CE-4883-A437-9BAC375C6516}" destId="{7D07CABB-603A-43A0-B4C2-741B60FFB430}" srcOrd="1" destOrd="0" parTransId="{43991503-B720-41E3-8991-359A3556B82B}" sibTransId="{9A68D645-4AEE-49CC-8436-72580960C91F}"/>
    <dgm:cxn modelId="{668BB3FB-17C3-45D3-9043-EFB82DDA0F64}" type="presOf" srcId="{768265D3-47CE-4883-A437-9BAC375C6516}" destId="{AFEE2903-DB95-4FC5-9ABE-C1C23CCE077F}" srcOrd="0" destOrd="0" presId="urn:microsoft.com/office/officeart/2008/layout/VerticalCurvedList"/>
    <dgm:cxn modelId="{08AE4995-AFF3-4823-9644-76BC137A1EBD}" type="presParOf" srcId="{AFEE2903-DB95-4FC5-9ABE-C1C23CCE077F}" destId="{D85A8D14-2670-42A6-841C-34E175E5215B}" srcOrd="0" destOrd="0" presId="urn:microsoft.com/office/officeart/2008/layout/VerticalCurvedList"/>
    <dgm:cxn modelId="{D77B7F76-E23D-42D7-A544-2D5305D7651E}" type="presParOf" srcId="{D85A8D14-2670-42A6-841C-34E175E5215B}" destId="{A8A1F8C9-35DD-4A4F-91A2-F0FAD9EB1677}" srcOrd="0" destOrd="0" presId="urn:microsoft.com/office/officeart/2008/layout/VerticalCurvedList"/>
    <dgm:cxn modelId="{43ACCCCC-0E37-4BDC-A081-37996E185EEB}" type="presParOf" srcId="{A8A1F8C9-35DD-4A4F-91A2-F0FAD9EB1677}" destId="{709FC4A2-87A3-4CF5-94AD-8CD52061EC69}" srcOrd="0" destOrd="0" presId="urn:microsoft.com/office/officeart/2008/layout/VerticalCurvedList"/>
    <dgm:cxn modelId="{C7F7E128-312D-4CB7-A34F-BC10835E5D0A}" type="presParOf" srcId="{A8A1F8C9-35DD-4A4F-91A2-F0FAD9EB1677}" destId="{02DE29D4-D723-4945-A764-26ED6E44E4BA}" srcOrd="1" destOrd="0" presId="urn:microsoft.com/office/officeart/2008/layout/VerticalCurvedList"/>
    <dgm:cxn modelId="{274E580A-A348-48FE-BF01-D92F88E9F987}" type="presParOf" srcId="{A8A1F8C9-35DD-4A4F-91A2-F0FAD9EB1677}" destId="{C315193E-0BD5-47FE-906E-989881D9BF23}" srcOrd="2" destOrd="0" presId="urn:microsoft.com/office/officeart/2008/layout/VerticalCurvedList"/>
    <dgm:cxn modelId="{045503A0-3757-4609-A4ED-E2C54C362460}" type="presParOf" srcId="{A8A1F8C9-35DD-4A4F-91A2-F0FAD9EB1677}" destId="{654BDF64-154A-494C-A503-50492B0F0BEC}" srcOrd="3" destOrd="0" presId="urn:microsoft.com/office/officeart/2008/layout/VerticalCurvedList"/>
    <dgm:cxn modelId="{8F465756-9886-4654-856F-3F7E1502AAE8}" type="presParOf" srcId="{D85A8D14-2670-42A6-841C-34E175E5215B}" destId="{67CDD7A3-17E3-4014-8E51-7D33A44009A3}" srcOrd="1" destOrd="0" presId="urn:microsoft.com/office/officeart/2008/layout/VerticalCurvedList"/>
    <dgm:cxn modelId="{B7E95A80-51C7-403D-8EDE-9EA0F15D7193}" type="presParOf" srcId="{D85A8D14-2670-42A6-841C-34E175E5215B}" destId="{E2217C48-BD0C-4270-96BD-D5DADF642075}" srcOrd="2" destOrd="0" presId="urn:microsoft.com/office/officeart/2008/layout/VerticalCurvedList"/>
    <dgm:cxn modelId="{72599923-0662-469F-B451-19D2C2CDE719}" type="presParOf" srcId="{E2217C48-BD0C-4270-96BD-D5DADF642075}" destId="{85E9CA51-5789-4A50-8F11-5B6B28F9BA9A}" srcOrd="0" destOrd="0" presId="urn:microsoft.com/office/officeart/2008/layout/VerticalCurvedList"/>
    <dgm:cxn modelId="{DA46E8EF-B3BD-47C7-A692-123168FBBA31}" type="presParOf" srcId="{D85A8D14-2670-42A6-841C-34E175E5215B}" destId="{DE0A3973-40F5-4198-9B5C-4C4A4647A2ED}" srcOrd="3" destOrd="0" presId="urn:microsoft.com/office/officeart/2008/layout/VerticalCurvedList"/>
    <dgm:cxn modelId="{DD97F905-6C98-4149-A998-B5205919A766}" type="presParOf" srcId="{D85A8D14-2670-42A6-841C-34E175E5215B}" destId="{1DF36D3B-C7AB-4A2B-AB2A-846BFD9A19E2}" srcOrd="4" destOrd="0" presId="urn:microsoft.com/office/officeart/2008/layout/VerticalCurvedList"/>
    <dgm:cxn modelId="{AA74727E-3EDA-437C-92CC-8F89204871E1}" type="presParOf" srcId="{1DF36D3B-C7AB-4A2B-AB2A-846BFD9A19E2}" destId="{346D3FAB-B352-4878-89F3-17666EA31A0D}" srcOrd="0" destOrd="0" presId="urn:microsoft.com/office/officeart/2008/layout/VerticalCurvedList"/>
    <dgm:cxn modelId="{317DF74B-A1BF-4449-B14C-F384C1961B82}" type="presParOf" srcId="{D85A8D14-2670-42A6-841C-34E175E5215B}" destId="{E885C2F9-0C66-4B8B-A3AA-AA9D75F72088}" srcOrd="5" destOrd="0" presId="urn:microsoft.com/office/officeart/2008/layout/VerticalCurvedList"/>
    <dgm:cxn modelId="{4B4A4A06-D81F-40A3-9C85-77D194C70036}" type="presParOf" srcId="{D85A8D14-2670-42A6-841C-34E175E5215B}" destId="{62A1A87D-F4C4-44A7-B321-866782067EB1}" srcOrd="6" destOrd="0" presId="urn:microsoft.com/office/officeart/2008/layout/VerticalCurvedList"/>
    <dgm:cxn modelId="{F91FAEAA-E533-4FD7-A260-B76B315DD6A3}" type="presParOf" srcId="{62A1A87D-F4C4-44A7-B321-866782067EB1}" destId="{802CEE3B-4E1C-4B7C-A6A5-350F0F22229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21BAD9B-7D0A-40DD-B580-22B8F62C29F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6E36BB-AE69-4872-A2D5-6EF8D10CF993}">
      <dgm:prSet phldrT="[Text]"/>
      <dgm:spPr/>
      <dgm:t>
        <a:bodyPr/>
        <a:lstStyle/>
        <a:p>
          <a:r>
            <a:rPr lang="en-US" dirty="0"/>
            <a:t>2020 Goals</a:t>
          </a:r>
        </a:p>
      </dgm:t>
    </dgm:pt>
    <dgm:pt modelId="{4AAF5810-DBA8-47F5-8B45-C29066C5BEEF}" type="parTrans" cxnId="{D3AF7A77-29FC-4B47-B450-E3605929F3BD}">
      <dgm:prSet/>
      <dgm:spPr/>
      <dgm:t>
        <a:bodyPr/>
        <a:lstStyle/>
        <a:p>
          <a:endParaRPr lang="en-US"/>
        </a:p>
      </dgm:t>
    </dgm:pt>
    <dgm:pt modelId="{3CBE9165-8DAA-486E-B929-D4F95F54B5AA}" type="sibTrans" cxnId="{D3AF7A77-29FC-4B47-B450-E3605929F3BD}">
      <dgm:prSet/>
      <dgm:spPr/>
      <dgm:t>
        <a:bodyPr/>
        <a:lstStyle/>
        <a:p>
          <a:endParaRPr lang="en-US"/>
        </a:p>
      </dgm:t>
    </dgm:pt>
    <dgm:pt modelId="{485FC1C8-998B-4B4B-B3E0-453D5978D7B7}">
      <dgm:prSet phldrT="[Text]"/>
      <dgm:spPr/>
      <dgm:t>
        <a:bodyPr/>
        <a:lstStyle/>
        <a:p>
          <a:r>
            <a:rPr lang="en-US" dirty="0">
              <a:highlight>
                <a:srgbClr val="FFFF00"/>
              </a:highlight>
            </a:rPr>
            <a:t>Priority streams support forest communities &amp; meet requirements for supporting nested target species</a:t>
          </a:r>
        </a:p>
      </dgm:t>
    </dgm:pt>
    <dgm:pt modelId="{75187106-970B-45E5-9D05-307FA54C2325}" type="parTrans" cxnId="{EE4E490B-8796-485C-A194-5A2BE9F81013}">
      <dgm:prSet/>
      <dgm:spPr/>
      <dgm:t>
        <a:bodyPr/>
        <a:lstStyle/>
        <a:p>
          <a:endParaRPr lang="en-US"/>
        </a:p>
      </dgm:t>
    </dgm:pt>
    <dgm:pt modelId="{BDC489B6-C277-4EEE-A9C9-DDBF13EEDC3B}" type="sibTrans" cxnId="{EE4E490B-8796-485C-A194-5A2BE9F81013}">
      <dgm:prSet/>
      <dgm:spPr/>
      <dgm:t>
        <a:bodyPr/>
        <a:lstStyle/>
        <a:p>
          <a:endParaRPr lang="en-US"/>
        </a:p>
      </dgm:t>
    </dgm:pt>
    <dgm:pt modelId="{F2AF6ECB-AB6B-4ACA-AB85-67335ED183A0}">
      <dgm:prSet phldrT="[Text]"/>
      <dgm:spPr/>
      <dgm:t>
        <a:bodyPr/>
        <a:lstStyle/>
        <a:p>
          <a:r>
            <a:rPr lang="en-US" dirty="0"/>
            <a:t>Knowledge Gaps</a:t>
          </a:r>
        </a:p>
      </dgm:t>
    </dgm:pt>
    <dgm:pt modelId="{58618263-9032-427A-A7D8-ACC4F41A83DD}" type="parTrans" cxnId="{623EAD6E-5805-4FA5-AC60-5DC9CD51D5C0}">
      <dgm:prSet/>
      <dgm:spPr/>
      <dgm:t>
        <a:bodyPr/>
        <a:lstStyle/>
        <a:p>
          <a:endParaRPr lang="en-US"/>
        </a:p>
      </dgm:t>
    </dgm:pt>
    <dgm:pt modelId="{63163FF9-B0DA-45B6-9AD2-E75AA7593E0C}" type="sibTrans" cxnId="{623EAD6E-5805-4FA5-AC60-5DC9CD51D5C0}">
      <dgm:prSet/>
      <dgm:spPr/>
      <dgm:t>
        <a:bodyPr/>
        <a:lstStyle/>
        <a:p>
          <a:endParaRPr lang="en-US"/>
        </a:p>
      </dgm:t>
    </dgm:pt>
    <dgm:pt modelId="{8DDE2EF6-0E20-4754-96C1-CF67589A1382}">
      <dgm:prSet phldrT="[Text]"/>
      <dgm:spPr/>
      <dgm:t>
        <a:bodyPr/>
        <a:lstStyle/>
        <a:p>
          <a:r>
            <a:rPr lang="en-US" dirty="0">
              <a:highlight>
                <a:srgbClr val="00FF00"/>
              </a:highlight>
            </a:rPr>
            <a:t>Priority streams</a:t>
          </a:r>
        </a:p>
      </dgm:t>
    </dgm:pt>
    <dgm:pt modelId="{675A4581-B6C8-49CD-B548-489AB5AA9299}" type="parTrans" cxnId="{39192030-18AA-4AFB-B34C-5C833CFE515A}">
      <dgm:prSet/>
      <dgm:spPr/>
      <dgm:t>
        <a:bodyPr/>
        <a:lstStyle/>
        <a:p>
          <a:endParaRPr lang="en-US"/>
        </a:p>
      </dgm:t>
    </dgm:pt>
    <dgm:pt modelId="{41F11F60-74EF-4BF1-AE8C-9E6398A28411}" type="sibTrans" cxnId="{39192030-18AA-4AFB-B34C-5C833CFE515A}">
      <dgm:prSet/>
      <dgm:spPr/>
      <dgm:t>
        <a:bodyPr/>
        <a:lstStyle/>
        <a:p>
          <a:endParaRPr lang="en-US"/>
        </a:p>
      </dgm:t>
    </dgm:pt>
    <dgm:pt modelId="{9A0AFC2D-BC18-47DA-AD52-7FAB7BB42FA8}">
      <dgm:prSet phldrT="[Text]"/>
      <dgm:spPr/>
      <dgm:t>
        <a:bodyPr/>
        <a:lstStyle/>
        <a:p>
          <a:r>
            <a:rPr lang="en-US" dirty="0">
              <a:highlight>
                <a:srgbClr val="FFFF00"/>
              </a:highlight>
            </a:rPr>
            <a:t>Aquatic &amp; forest community habitat requirements</a:t>
          </a:r>
        </a:p>
      </dgm:t>
    </dgm:pt>
    <dgm:pt modelId="{E782AE5D-ED34-4CFE-AFC7-8D51988399CB}" type="parTrans" cxnId="{7D18398C-A4BB-4ABB-AD8C-6D396BBE34AB}">
      <dgm:prSet/>
      <dgm:spPr/>
      <dgm:t>
        <a:bodyPr/>
        <a:lstStyle/>
        <a:p>
          <a:endParaRPr lang="en-US"/>
        </a:p>
      </dgm:t>
    </dgm:pt>
    <dgm:pt modelId="{ADB4BA5C-C927-418E-A538-97B51541AD61}" type="sibTrans" cxnId="{7D18398C-A4BB-4ABB-AD8C-6D396BBE34AB}">
      <dgm:prSet/>
      <dgm:spPr/>
      <dgm:t>
        <a:bodyPr/>
        <a:lstStyle/>
        <a:p>
          <a:endParaRPr lang="en-US"/>
        </a:p>
      </dgm:t>
    </dgm:pt>
    <dgm:pt modelId="{9ED06FD0-1F97-4CAE-BDB9-1CAB13DE05AC}">
      <dgm:prSet phldrT="[Text]"/>
      <dgm:spPr/>
      <dgm:t>
        <a:bodyPr/>
        <a:lstStyle/>
        <a:p>
          <a:r>
            <a:rPr lang="en-US" dirty="0">
              <a:highlight>
                <a:srgbClr val="00FF00"/>
              </a:highlight>
            </a:rPr>
            <a:t>Dam locations</a:t>
          </a:r>
          <a:r>
            <a:rPr lang="en-US" dirty="0"/>
            <a:t> and </a:t>
          </a:r>
          <a:r>
            <a:rPr lang="en-US" dirty="0">
              <a:highlight>
                <a:srgbClr val="FF0000"/>
              </a:highlight>
            </a:rPr>
            <a:t>release dates</a:t>
          </a:r>
        </a:p>
      </dgm:t>
    </dgm:pt>
    <dgm:pt modelId="{53E56707-27AD-4352-BF23-C83742FE9557}" type="parTrans" cxnId="{5AC7F973-FF82-475A-A6BB-2BF93F08C2C2}">
      <dgm:prSet/>
      <dgm:spPr/>
      <dgm:t>
        <a:bodyPr/>
        <a:lstStyle/>
        <a:p>
          <a:endParaRPr lang="en-US"/>
        </a:p>
      </dgm:t>
    </dgm:pt>
    <dgm:pt modelId="{727548E0-260F-433F-9A03-77B9D5FF5779}" type="sibTrans" cxnId="{5AC7F973-FF82-475A-A6BB-2BF93F08C2C2}">
      <dgm:prSet/>
      <dgm:spPr/>
      <dgm:t>
        <a:bodyPr/>
        <a:lstStyle/>
        <a:p>
          <a:endParaRPr lang="en-US"/>
        </a:p>
      </dgm:t>
    </dgm:pt>
    <dgm:pt modelId="{D8786B93-CEB8-4A8E-9CC4-5D2D92C951DC}">
      <dgm:prSet phldrT="[Text]"/>
      <dgm:spPr/>
      <dgm:t>
        <a:bodyPr/>
        <a:lstStyle/>
        <a:p>
          <a:r>
            <a:rPr lang="en-US" dirty="0">
              <a:highlight>
                <a:srgbClr val="FFFF00"/>
              </a:highlight>
            </a:rPr>
            <a:t>Water quality in priority streams meet or exceed good rating</a:t>
          </a:r>
        </a:p>
      </dgm:t>
    </dgm:pt>
    <dgm:pt modelId="{7889F3BC-69FE-4B1A-939B-C4C8C47B420C}" type="parTrans" cxnId="{4EDC69F6-F65C-45CB-932B-95A6C6055ED6}">
      <dgm:prSet/>
      <dgm:spPr/>
      <dgm:t>
        <a:bodyPr/>
        <a:lstStyle/>
        <a:p>
          <a:endParaRPr lang="en-US"/>
        </a:p>
      </dgm:t>
    </dgm:pt>
    <dgm:pt modelId="{B83C23A1-0901-4ED2-A0F6-C2DCDC778B8B}" type="sibTrans" cxnId="{4EDC69F6-F65C-45CB-932B-95A6C6055ED6}">
      <dgm:prSet/>
      <dgm:spPr/>
      <dgm:t>
        <a:bodyPr/>
        <a:lstStyle/>
        <a:p>
          <a:endParaRPr lang="en-US"/>
        </a:p>
      </dgm:t>
    </dgm:pt>
    <dgm:pt modelId="{A40706BF-BFE2-4383-8B1B-272C5BBA0507}">
      <dgm:prSet phldrT="[Text]"/>
      <dgm:spPr/>
      <dgm:t>
        <a:bodyPr/>
        <a:lstStyle/>
        <a:p>
          <a:r>
            <a:rPr lang="en-US" dirty="0">
              <a:highlight>
                <a:srgbClr val="FFFF00"/>
              </a:highlight>
            </a:rPr>
            <a:t>Spatial occurrence of community targets</a:t>
          </a:r>
        </a:p>
      </dgm:t>
    </dgm:pt>
    <dgm:pt modelId="{75814454-8354-4838-8D16-12AD50EEC41E}" type="parTrans" cxnId="{EBE384E7-0743-4DAE-81A7-E9417C4025E5}">
      <dgm:prSet/>
      <dgm:spPr/>
      <dgm:t>
        <a:bodyPr/>
        <a:lstStyle/>
        <a:p>
          <a:endParaRPr lang="en-US"/>
        </a:p>
      </dgm:t>
    </dgm:pt>
    <dgm:pt modelId="{0C8AD137-51EC-4532-91B3-5A25C87372EC}" type="sibTrans" cxnId="{EBE384E7-0743-4DAE-81A7-E9417C4025E5}">
      <dgm:prSet/>
      <dgm:spPr/>
      <dgm:t>
        <a:bodyPr/>
        <a:lstStyle/>
        <a:p>
          <a:endParaRPr lang="en-US"/>
        </a:p>
      </dgm:t>
    </dgm:pt>
    <dgm:pt modelId="{209E26ED-EAC8-4F65-8E43-F89D6EC3F0D3}">
      <dgm:prSet phldrT="[Text]"/>
      <dgm:spPr/>
      <dgm:t>
        <a:bodyPr/>
        <a:lstStyle/>
        <a:p>
          <a:r>
            <a:rPr lang="en-US" dirty="0">
              <a:highlight>
                <a:srgbClr val="00FF00"/>
              </a:highlight>
            </a:rPr>
            <a:t>Monitoring sites, water quality metrics, and point source locations</a:t>
          </a:r>
        </a:p>
      </dgm:t>
    </dgm:pt>
    <dgm:pt modelId="{FCA3E3CB-14AE-43C3-B39F-3485D2048F42}" type="parTrans" cxnId="{8A788262-4ABA-424E-9BA1-924E57BB6FC6}">
      <dgm:prSet/>
      <dgm:spPr/>
      <dgm:t>
        <a:bodyPr/>
        <a:lstStyle/>
        <a:p>
          <a:endParaRPr lang="en-US"/>
        </a:p>
      </dgm:t>
    </dgm:pt>
    <dgm:pt modelId="{29CD8C94-C67B-498E-AFC9-78577B378EA1}" type="sibTrans" cxnId="{8A788262-4ABA-424E-9BA1-924E57BB6FC6}">
      <dgm:prSet/>
      <dgm:spPr/>
      <dgm:t>
        <a:bodyPr/>
        <a:lstStyle/>
        <a:p>
          <a:endParaRPr lang="en-US"/>
        </a:p>
      </dgm:t>
    </dgm:pt>
    <dgm:pt modelId="{6E8BE517-CE0A-471E-B649-FB17640CC06F}" type="pres">
      <dgm:prSet presAssocID="{821BAD9B-7D0A-40DD-B580-22B8F62C29F7}" presName="Name0" presStyleCnt="0">
        <dgm:presLayoutVars>
          <dgm:dir/>
          <dgm:animLvl val="lvl"/>
          <dgm:resizeHandles val="exact"/>
        </dgm:presLayoutVars>
      </dgm:prSet>
      <dgm:spPr/>
    </dgm:pt>
    <dgm:pt modelId="{8EE98593-9C71-4683-AE55-98568865007E}" type="pres">
      <dgm:prSet presAssocID="{256E36BB-AE69-4872-A2D5-6EF8D10CF993}" presName="linNode" presStyleCnt="0"/>
      <dgm:spPr/>
    </dgm:pt>
    <dgm:pt modelId="{089F953C-5464-4C87-B552-86AEA896212C}" type="pres">
      <dgm:prSet presAssocID="{256E36BB-AE69-4872-A2D5-6EF8D10CF993}" presName="parentText" presStyleLbl="node1" presStyleIdx="0" presStyleCnt="2">
        <dgm:presLayoutVars>
          <dgm:chMax val="1"/>
          <dgm:bulletEnabled val="1"/>
        </dgm:presLayoutVars>
      </dgm:prSet>
      <dgm:spPr/>
    </dgm:pt>
    <dgm:pt modelId="{0F07B046-2C52-433F-8640-AFAF220C8C8C}" type="pres">
      <dgm:prSet presAssocID="{256E36BB-AE69-4872-A2D5-6EF8D10CF993}" presName="descendantText" presStyleLbl="alignAccFollowNode1" presStyleIdx="0" presStyleCnt="2">
        <dgm:presLayoutVars>
          <dgm:bulletEnabled val="1"/>
        </dgm:presLayoutVars>
      </dgm:prSet>
      <dgm:spPr/>
    </dgm:pt>
    <dgm:pt modelId="{9A4FDFE8-2FBD-4661-886D-7F2744A27C89}" type="pres">
      <dgm:prSet presAssocID="{3CBE9165-8DAA-486E-B929-D4F95F54B5AA}" presName="sp" presStyleCnt="0"/>
      <dgm:spPr/>
    </dgm:pt>
    <dgm:pt modelId="{8D1E46A0-E1B3-43FD-A773-3FD6A4958BF9}" type="pres">
      <dgm:prSet presAssocID="{F2AF6ECB-AB6B-4ACA-AB85-67335ED183A0}" presName="linNode" presStyleCnt="0"/>
      <dgm:spPr/>
    </dgm:pt>
    <dgm:pt modelId="{8875EC2E-882F-4DA3-A146-4A39449AE7F1}" type="pres">
      <dgm:prSet presAssocID="{F2AF6ECB-AB6B-4ACA-AB85-67335ED183A0}" presName="parentText" presStyleLbl="node1" presStyleIdx="1" presStyleCnt="2">
        <dgm:presLayoutVars>
          <dgm:chMax val="1"/>
          <dgm:bulletEnabled val="1"/>
        </dgm:presLayoutVars>
      </dgm:prSet>
      <dgm:spPr/>
    </dgm:pt>
    <dgm:pt modelId="{2CBB60D1-8E77-48EB-B27D-23E7E21358A5}" type="pres">
      <dgm:prSet presAssocID="{F2AF6ECB-AB6B-4ACA-AB85-67335ED183A0}" presName="descendantText" presStyleLbl="alignAccFollowNode1" presStyleIdx="1" presStyleCnt="2">
        <dgm:presLayoutVars>
          <dgm:bulletEnabled val="1"/>
        </dgm:presLayoutVars>
      </dgm:prSet>
      <dgm:spPr/>
    </dgm:pt>
  </dgm:ptLst>
  <dgm:cxnLst>
    <dgm:cxn modelId="{5F3D3604-B4EE-4B3D-9C62-01E6AA4FD4CA}" type="presOf" srcId="{D8786B93-CEB8-4A8E-9CC4-5D2D92C951DC}" destId="{0F07B046-2C52-433F-8640-AFAF220C8C8C}" srcOrd="0" destOrd="1" presId="urn:microsoft.com/office/officeart/2005/8/layout/vList5"/>
    <dgm:cxn modelId="{EE4E490B-8796-485C-A194-5A2BE9F81013}" srcId="{256E36BB-AE69-4872-A2D5-6EF8D10CF993}" destId="{485FC1C8-998B-4B4B-B3E0-453D5978D7B7}" srcOrd="0" destOrd="0" parTransId="{75187106-970B-45E5-9D05-307FA54C2325}" sibTransId="{BDC489B6-C277-4EEE-A9C9-DDBF13EEDC3B}"/>
    <dgm:cxn modelId="{8BF01614-4D18-4EB2-9A27-756FC01A5296}" type="presOf" srcId="{485FC1C8-998B-4B4B-B3E0-453D5978D7B7}" destId="{0F07B046-2C52-433F-8640-AFAF220C8C8C}" srcOrd="0" destOrd="0" presId="urn:microsoft.com/office/officeart/2005/8/layout/vList5"/>
    <dgm:cxn modelId="{AE5F9218-901D-4A61-A466-361B7A231FBA}" type="presOf" srcId="{F2AF6ECB-AB6B-4ACA-AB85-67335ED183A0}" destId="{8875EC2E-882F-4DA3-A146-4A39449AE7F1}" srcOrd="0" destOrd="0" presId="urn:microsoft.com/office/officeart/2005/8/layout/vList5"/>
    <dgm:cxn modelId="{7CF2A924-4613-4A04-BD78-0422E647F180}" type="presOf" srcId="{821BAD9B-7D0A-40DD-B580-22B8F62C29F7}" destId="{6E8BE517-CE0A-471E-B649-FB17640CC06F}" srcOrd="0" destOrd="0" presId="urn:microsoft.com/office/officeart/2005/8/layout/vList5"/>
    <dgm:cxn modelId="{39192030-18AA-4AFB-B34C-5C833CFE515A}" srcId="{F2AF6ECB-AB6B-4ACA-AB85-67335ED183A0}" destId="{8DDE2EF6-0E20-4754-96C1-CF67589A1382}" srcOrd="0" destOrd="0" parTransId="{675A4581-B6C8-49CD-B548-489AB5AA9299}" sibTransId="{41F11F60-74EF-4BF1-AE8C-9E6398A28411}"/>
    <dgm:cxn modelId="{8A788262-4ABA-424E-9BA1-924E57BB6FC6}" srcId="{F2AF6ECB-AB6B-4ACA-AB85-67335ED183A0}" destId="{209E26ED-EAC8-4F65-8E43-F89D6EC3F0D3}" srcOrd="4" destOrd="0" parTransId="{FCA3E3CB-14AE-43C3-B39F-3485D2048F42}" sibTransId="{29CD8C94-C67B-498E-AFC9-78577B378EA1}"/>
    <dgm:cxn modelId="{07FBE043-350C-412E-A2E1-E2F40B1C4192}" type="presOf" srcId="{209E26ED-EAC8-4F65-8E43-F89D6EC3F0D3}" destId="{2CBB60D1-8E77-48EB-B27D-23E7E21358A5}" srcOrd="0" destOrd="4" presId="urn:microsoft.com/office/officeart/2005/8/layout/vList5"/>
    <dgm:cxn modelId="{623EAD6E-5805-4FA5-AC60-5DC9CD51D5C0}" srcId="{821BAD9B-7D0A-40DD-B580-22B8F62C29F7}" destId="{F2AF6ECB-AB6B-4ACA-AB85-67335ED183A0}" srcOrd="1" destOrd="0" parTransId="{58618263-9032-427A-A7D8-ACC4F41A83DD}" sibTransId="{63163FF9-B0DA-45B6-9AD2-E75AA7593E0C}"/>
    <dgm:cxn modelId="{5AC7F973-FF82-475A-A6BB-2BF93F08C2C2}" srcId="{F2AF6ECB-AB6B-4ACA-AB85-67335ED183A0}" destId="{9ED06FD0-1F97-4CAE-BDB9-1CAB13DE05AC}" srcOrd="3" destOrd="0" parTransId="{53E56707-27AD-4352-BF23-C83742FE9557}" sibTransId="{727548E0-260F-433F-9A03-77B9D5FF5779}"/>
    <dgm:cxn modelId="{5972B254-C43B-416E-B85D-3E7A4716F48D}" type="presOf" srcId="{256E36BB-AE69-4872-A2D5-6EF8D10CF993}" destId="{089F953C-5464-4C87-B552-86AEA896212C}" srcOrd="0" destOrd="0" presId="urn:microsoft.com/office/officeart/2005/8/layout/vList5"/>
    <dgm:cxn modelId="{D3AF7A77-29FC-4B47-B450-E3605929F3BD}" srcId="{821BAD9B-7D0A-40DD-B580-22B8F62C29F7}" destId="{256E36BB-AE69-4872-A2D5-6EF8D10CF993}" srcOrd="0" destOrd="0" parTransId="{4AAF5810-DBA8-47F5-8B45-C29066C5BEEF}" sibTransId="{3CBE9165-8DAA-486E-B929-D4F95F54B5AA}"/>
    <dgm:cxn modelId="{7D18398C-A4BB-4ABB-AD8C-6D396BBE34AB}" srcId="{F2AF6ECB-AB6B-4ACA-AB85-67335ED183A0}" destId="{9A0AFC2D-BC18-47DA-AD52-7FAB7BB42FA8}" srcOrd="2" destOrd="0" parTransId="{E782AE5D-ED34-4CFE-AFC7-8D51988399CB}" sibTransId="{ADB4BA5C-C927-418E-A538-97B51541AD61}"/>
    <dgm:cxn modelId="{227C81A5-711E-4673-BF97-78273137F668}" type="presOf" srcId="{A40706BF-BFE2-4383-8B1B-272C5BBA0507}" destId="{2CBB60D1-8E77-48EB-B27D-23E7E21358A5}" srcOrd="0" destOrd="1" presId="urn:microsoft.com/office/officeart/2005/8/layout/vList5"/>
    <dgm:cxn modelId="{0549DEBD-8993-465F-A20F-314B419D7141}" type="presOf" srcId="{9A0AFC2D-BC18-47DA-AD52-7FAB7BB42FA8}" destId="{2CBB60D1-8E77-48EB-B27D-23E7E21358A5}" srcOrd="0" destOrd="2" presId="urn:microsoft.com/office/officeart/2005/8/layout/vList5"/>
    <dgm:cxn modelId="{17461FBF-382D-4388-B782-C75815761E60}" type="presOf" srcId="{8DDE2EF6-0E20-4754-96C1-CF67589A1382}" destId="{2CBB60D1-8E77-48EB-B27D-23E7E21358A5}" srcOrd="0" destOrd="0" presId="urn:microsoft.com/office/officeart/2005/8/layout/vList5"/>
    <dgm:cxn modelId="{EBE384E7-0743-4DAE-81A7-E9417C4025E5}" srcId="{F2AF6ECB-AB6B-4ACA-AB85-67335ED183A0}" destId="{A40706BF-BFE2-4383-8B1B-272C5BBA0507}" srcOrd="1" destOrd="0" parTransId="{75814454-8354-4838-8D16-12AD50EEC41E}" sibTransId="{0C8AD137-51EC-4532-91B3-5A25C87372EC}"/>
    <dgm:cxn modelId="{4EDC69F6-F65C-45CB-932B-95A6C6055ED6}" srcId="{256E36BB-AE69-4872-A2D5-6EF8D10CF993}" destId="{D8786B93-CEB8-4A8E-9CC4-5D2D92C951DC}" srcOrd="1" destOrd="0" parTransId="{7889F3BC-69FE-4B1A-939B-C4C8C47B420C}" sibTransId="{B83C23A1-0901-4ED2-A0F6-C2DCDC778B8B}"/>
    <dgm:cxn modelId="{17A359FE-5DF7-4FCD-A3A3-C241EB12A2F2}" type="presOf" srcId="{9ED06FD0-1F97-4CAE-BDB9-1CAB13DE05AC}" destId="{2CBB60D1-8E77-48EB-B27D-23E7E21358A5}" srcOrd="0" destOrd="3" presId="urn:microsoft.com/office/officeart/2005/8/layout/vList5"/>
    <dgm:cxn modelId="{A6C9623F-ABF0-4D47-92C6-7F456242238C}" type="presParOf" srcId="{6E8BE517-CE0A-471E-B649-FB17640CC06F}" destId="{8EE98593-9C71-4683-AE55-98568865007E}" srcOrd="0" destOrd="0" presId="urn:microsoft.com/office/officeart/2005/8/layout/vList5"/>
    <dgm:cxn modelId="{19DB7F61-2B02-4B1C-8823-5F018EBEE4B4}" type="presParOf" srcId="{8EE98593-9C71-4683-AE55-98568865007E}" destId="{089F953C-5464-4C87-B552-86AEA896212C}" srcOrd="0" destOrd="0" presId="urn:microsoft.com/office/officeart/2005/8/layout/vList5"/>
    <dgm:cxn modelId="{1A4ABFD6-2708-475C-BA78-A3EAEB8C099C}" type="presParOf" srcId="{8EE98593-9C71-4683-AE55-98568865007E}" destId="{0F07B046-2C52-433F-8640-AFAF220C8C8C}" srcOrd="1" destOrd="0" presId="urn:microsoft.com/office/officeart/2005/8/layout/vList5"/>
    <dgm:cxn modelId="{A08132B5-CED6-425D-A0AB-4CD62228EDCD}" type="presParOf" srcId="{6E8BE517-CE0A-471E-B649-FB17640CC06F}" destId="{9A4FDFE8-2FBD-4661-886D-7F2744A27C89}" srcOrd="1" destOrd="0" presId="urn:microsoft.com/office/officeart/2005/8/layout/vList5"/>
    <dgm:cxn modelId="{19B17C90-0EDE-4ED1-824B-F9204A767D48}" type="presParOf" srcId="{6E8BE517-CE0A-471E-B649-FB17640CC06F}" destId="{8D1E46A0-E1B3-43FD-A773-3FD6A4958BF9}" srcOrd="2" destOrd="0" presId="urn:microsoft.com/office/officeart/2005/8/layout/vList5"/>
    <dgm:cxn modelId="{DA825A93-766D-499F-B698-328A365F679D}" type="presParOf" srcId="{8D1E46A0-E1B3-43FD-A773-3FD6A4958BF9}" destId="{8875EC2E-882F-4DA3-A146-4A39449AE7F1}" srcOrd="0" destOrd="0" presId="urn:microsoft.com/office/officeart/2005/8/layout/vList5"/>
    <dgm:cxn modelId="{AE24C646-B952-4304-B1CB-6595EE0579AA}" type="presParOf" srcId="{8D1E46A0-E1B3-43FD-A773-3FD6A4958BF9}" destId="{2CBB60D1-8E77-48EB-B27D-23E7E21358A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B4B0675-7C83-45C6-A923-378C4CA98BC4}"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414F9AB8-90E0-4199-AFC9-2D01CF7F1D4C}">
      <dgm:prSet phldrT="[Text]"/>
      <dgm:spPr/>
      <dgm:t>
        <a:bodyPr/>
        <a:lstStyle/>
        <a:p>
          <a:r>
            <a:rPr lang="en-US" dirty="0"/>
            <a:t>How can we impact water quality &amp; quantity at a watershed scale?</a:t>
          </a:r>
        </a:p>
      </dgm:t>
    </dgm:pt>
    <dgm:pt modelId="{8F7F8B95-44A8-4361-A8C4-657E2EED4589}" type="parTrans" cxnId="{DC80206E-C03D-469B-93A5-8762F5A19EBC}">
      <dgm:prSet/>
      <dgm:spPr/>
      <dgm:t>
        <a:bodyPr/>
        <a:lstStyle/>
        <a:p>
          <a:endParaRPr lang="en-US"/>
        </a:p>
      </dgm:t>
    </dgm:pt>
    <dgm:pt modelId="{4FAD1804-14F3-462A-8616-CDE6F62F8245}" type="sibTrans" cxnId="{DC80206E-C03D-469B-93A5-8762F5A19EBC}">
      <dgm:prSet/>
      <dgm:spPr/>
      <dgm:t>
        <a:bodyPr/>
        <a:lstStyle/>
        <a:p>
          <a:endParaRPr lang="en-US"/>
        </a:p>
      </dgm:t>
    </dgm:pt>
    <dgm:pt modelId="{F621C966-0606-426C-AF26-A228375FC7C8}">
      <dgm:prSet phldrT="[Text]"/>
      <dgm:spPr/>
      <dgm:t>
        <a:bodyPr/>
        <a:lstStyle/>
        <a:p>
          <a:r>
            <a:rPr lang="en-US" dirty="0"/>
            <a:t>How do we galvanize more conservation action from local governments &amp; landowners?</a:t>
          </a:r>
        </a:p>
      </dgm:t>
    </dgm:pt>
    <dgm:pt modelId="{CA0777EA-1F4C-41BB-8B8B-549F7B53B914}" type="parTrans" cxnId="{A695E155-5724-4107-8A2C-69826DBA6CB3}">
      <dgm:prSet/>
      <dgm:spPr/>
      <dgm:t>
        <a:bodyPr/>
        <a:lstStyle/>
        <a:p>
          <a:endParaRPr lang="en-US"/>
        </a:p>
      </dgm:t>
    </dgm:pt>
    <dgm:pt modelId="{7870EB90-8FE4-4592-8283-75118229D7FD}" type="sibTrans" cxnId="{A695E155-5724-4107-8A2C-69826DBA6CB3}">
      <dgm:prSet/>
      <dgm:spPr/>
      <dgm:t>
        <a:bodyPr/>
        <a:lstStyle/>
        <a:p>
          <a:endParaRPr lang="en-US"/>
        </a:p>
      </dgm:t>
    </dgm:pt>
    <dgm:pt modelId="{36BED443-F88B-4B55-BF19-9E0783A77A60}">
      <dgm:prSet phldrT="[Text]"/>
      <dgm:spPr/>
      <dgm:t>
        <a:bodyPr/>
        <a:lstStyle/>
        <a:p>
          <a:r>
            <a:rPr lang="en-US" dirty="0"/>
            <a:t>Can we identify impoundments that would be beneficial to remove?</a:t>
          </a:r>
        </a:p>
      </dgm:t>
    </dgm:pt>
    <dgm:pt modelId="{CFF477C6-DAA6-4922-B1EC-2DD3D5A77DA6}" type="parTrans" cxnId="{E7430619-DD7B-4B66-90E7-2952ED336C1C}">
      <dgm:prSet/>
      <dgm:spPr/>
      <dgm:t>
        <a:bodyPr/>
        <a:lstStyle/>
        <a:p>
          <a:endParaRPr lang="en-US"/>
        </a:p>
      </dgm:t>
    </dgm:pt>
    <dgm:pt modelId="{144400FC-E5B7-404B-8B0E-6AA4307823BB}" type="sibTrans" cxnId="{E7430619-DD7B-4B66-90E7-2952ED336C1C}">
      <dgm:prSet/>
      <dgm:spPr/>
      <dgm:t>
        <a:bodyPr/>
        <a:lstStyle/>
        <a:p>
          <a:endParaRPr lang="en-US"/>
        </a:p>
      </dgm:t>
    </dgm:pt>
    <dgm:pt modelId="{71E006DB-E271-4E2A-BEB3-E23B86246105}">
      <dgm:prSet phldrT="[Text]"/>
      <dgm:spPr/>
      <dgm:t>
        <a:bodyPr/>
        <a:lstStyle/>
        <a:p>
          <a:r>
            <a:rPr lang="en-US" dirty="0"/>
            <a:t>What are the root causes of declining base flows &amp; flooding?</a:t>
          </a:r>
        </a:p>
      </dgm:t>
    </dgm:pt>
    <dgm:pt modelId="{9406B1E9-C95A-49B5-91DF-5C603EB37EFF}" type="sibTrans" cxnId="{9CE3058A-123E-4CA2-A77E-FC6B538A3D00}">
      <dgm:prSet/>
      <dgm:spPr/>
      <dgm:t>
        <a:bodyPr/>
        <a:lstStyle/>
        <a:p>
          <a:endParaRPr lang="en-US"/>
        </a:p>
      </dgm:t>
    </dgm:pt>
    <dgm:pt modelId="{FEF8A943-B5D5-4B74-B39A-8604194ED65F}" type="parTrans" cxnId="{9CE3058A-123E-4CA2-A77E-FC6B538A3D00}">
      <dgm:prSet/>
      <dgm:spPr/>
      <dgm:t>
        <a:bodyPr/>
        <a:lstStyle/>
        <a:p>
          <a:endParaRPr lang="en-US"/>
        </a:p>
      </dgm:t>
    </dgm:pt>
    <dgm:pt modelId="{F3E02341-7A6A-44E6-9931-D7E653305581}" type="pres">
      <dgm:prSet presAssocID="{8B4B0675-7C83-45C6-A923-378C4CA98BC4}" presName="Name0" presStyleCnt="0">
        <dgm:presLayoutVars>
          <dgm:chMax val="7"/>
          <dgm:dir/>
          <dgm:animLvl val="lvl"/>
          <dgm:resizeHandles val="exact"/>
        </dgm:presLayoutVars>
      </dgm:prSet>
      <dgm:spPr/>
    </dgm:pt>
    <dgm:pt modelId="{0D590FDD-73F3-461A-91D6-D30CBA99C7BB}" type="pres">
      <dgm:prSet presAssocID="{414F9AB8-90E0-4199-AFC9-2D01CF7F1D4C}" presName="circle1" presStyleLbl="node1" presStyleIdx="0" presStyleCnt="4" custScaleY="155255"/>
      <dgm:spPr/>
    </dgm:pt>
    <dgm:pt modelId="{C0187786-60CD-4374-8A92-022C70CBC067}" type="pres">
      <dgm:prSet presAssocID="{414F9AB8-90E0-4199-AFC9-2D01CF7F1D4C}" presName="space" presStyleCnt="0"/>
      <dgm:spPr/>
    </dgm:pt>
    <dgm:pt modelId="{CA667709-946A-45E3-A8AA-0B22AF049493}" type="pres">
      <dgm:prSet presAssocID="{414F9AB8-90E0-4199-AFC9-2D01CF7F1D4C}" presName="rect1" presStyleLbl="alignAcc1" presStyleIdx="0" presStyleCnt="4" custScaleY="155255" custLinFactNeighborX="1580" custLinFactNeighborY="0"/>
      <dgm:spPr/>
    </dgm:pt>
    <dgm:pt modelId="{F42DD3DA-B545-48C1-B05D-19F8F5EA3427}" type="pres">
      <dgm:prSet presAssocID="{71E006DB-E271-4E2A-BEB3-E23B86246105}" presName="vertSpace2" presStyleLbl="node1" presStyleIdx="0" presStyleCnt="4"/>
      <dgm:spPr/>
    </dgm:pt>
    <dgm:pt modelId="{B516CB30-FF01-4A72-B704-202FF20115B4}" type="pres">
      <dgm:prSet presAssocID="{71E006DB-E271-4E2A-BEB3-E23B86246105}" presName="circle2" presStyleLbl="node1" presStyleIdx="1" presStyleCnt="4" custScaleY="147074"/>
      <dgm:spPr/>
    </dgm:pt>
    <dgm:pt modelId="{65B20B99-B111-4B15-824A-89614744D96F}" type="pres">
      <dgm:prSet presAssocID="{71E006DB-E271-4E2A-BEB3-E23B86246105}" presName="rect2" presStyleLbl="alignAcc1" presStyleIdx="1" presStyleCnt="4" custScaleY="147074"/>
      <dgm:spPr/>
    </dgm:pt>
    <dgm:pt modelId="{BEB2CECA-0891-4D16-943F-0BDEE7E42724}" type="pres">
      <dgm:prSet presAssocID="{F621C966-0606-426C-AF26-A228375FC7C8}" presName="vertSpace3" presStyleLbl="node1" presStyleIdx="1" presStyleCnt="4"/>
      <dgm:spPr/>
    </dgm:pt>
    <dgm:pt modelId="{B5154BF0-A7F4-471D-AFC7-8C6C2A24496F}" type="pres">
      <dgm:prSet presAssocID="{F621C966-0606-426C-AF26-A228375FC7C8}" presName="circle3" presStyleLbl="node1" presStyleIdx="2" presStyleCnt="4" custScaleY="142815"/>
      <dgm:spPr/>
    </dgm:pt>
    <dgm:pt modelId="{42D26D08-5FDF-44DA-BC12-C968D2E99E79}" type="pres">
      <dgm:prSet presAssocID="{F621C966-0606-426C-AF26-A228375FC7C8}" presName="rect3" presStyleLbl="alignAcc1" presStyleIdx="2" presStyleCnt="4" custScaleY="142815"/>
      <dgm:spPr/>
    </dgm:pt>
    <dgm:pt modelId="{F104B9B9-B6D5-4DE2-A05F-9EDB5742F602}" type="pres">
      <dgm:prSet presAssocID="{36BED443-F88B-4B55-BF19-9E0783A77A60}" presName="vertSpace4" presStyleLbl="node1" presStyleIdx="2" presStyleCnt="4"/>
      <dgm:spPr/>
    </dgm:pt>
    <dgm:pt modelId="{9D148991-9C28-4EC4-9279-52174E531857}" type="pres">
      <dgm:prSet presAssocID="{36BED443-F88B-4B55-BF19-9E0783A77A60}" presName="circle4" presStyleLbl="node1" presStyleIdx="3" presStyleCnt="4" custScaleY="136490" custLinFactNeighborX="2672" custLinFactNeighborY="11129"/>
      <dgm:spPr/>
    </dgm:pt>
    <dgm:pt modelId="{B4466338-D5E6-47A2-8D77-8D274D95201B}" type="pres">
      <dgm:prSet presAssocID="{36BED443-F88B-4B55-BF19-9E0783A77A60}" presName="rect4" presStyleLbl="alignAcc1" presStyleIdx="3" presStyleCnt="4" custScaleY="136490" custLinFactNeighborX="487" custLinFactNeighborY="11129"/>
      <dgm:spPr/>
    </dgm:pt>
    <dgm:pt modelId="{34CC8312-6187-4418-92DE-8BE870CF3D16}" type="pres">
      <dgm:prSet presAssocID="{414F9AB8-90E0-4199-AFC9-2D01CF7F1D4C}" presName="rect1ParTxNoCh" presStyleLbl="alignAcc1" presStyleIdx="3" presStyleCnt="4">
        <dgm:presLayoutVars>
          <dgm:chMax val="1"/>
          <dgm:bulletEnabled val="1"/>
        </dgm:presLayoutVars>
      </dgm:prSet>
      <dgm:spPr/>
    </dgm:pt>
    <dgm:pt modelId="{21C71699-6EFE-47AE-9CC0-76712DFAA317}" type="pres">
      <dgm:prSet presAssocID="{71E006DB-E271-4E2A-BEB3-E23B86246105}" presName="rect2ParTxNoCh" presStyleLbl="alignAcc1" presStyleIdx="3" presStyleCnt="4">
        <dgm:presLayoutVars>
          <dgm:chMax val="1"/>
          <dgm:bulletEnabled val="1"/>
        </dgm:presLayoutVars>
      </dgm:prSet>
      <dgm:spPr/>
    </dgm:pt>
    <dgm:pt modelId="{93564C41-641F-4D70-871A-652D42C5F543}" type="pres">
      <dgm:prSet presAssocID="{F621C966-0606-426C-AF26-A228375FC7C8}" presName="rect3ParTxNoCh" presStyleLbl="alignAcc1" presStyleIdx="3" presStyleCnt="4">
        <dgm:presLayoutVars>
          <dgm:chMax val="1"/>
          <dgm:bulletEnabled val="1"/>
        </dgm:presLayoutVars>
      </dgm:prSet>
      <dgm:spPr/>
    </dgm:pt>
    <dgm:pt modelId="{25EC4F70-E70E-4793-8132-036DE1C06E55}" type="pres">
      <dgm:prSet presAssocID="{36BED443-F88B-4B55-BF19-9E0783A77A60}" presName="rect4ParTxNoCh" presStyleLbl="alignAcc1" presStyleIdx="3" presStyleCnt="4">
        <dgm:presLayoutVars>
          <dgm:chMax val="1"/>
          <dgm:bulletEnabled val="1"/>
        </dgm:presLayoutVars>
      </dgm:prSet>
      <dgm:spPr/>
    </dgm:pt>
  </dgm:ptLst>
  <dgm:cxnLst>
    <dgm:cxn modelId="{FE507B09-91A9-46CB-8869-3E9BB155E167}" type="presOf" srcId="{36BED443-F88B-4B55-BF19-9E0783A77A60}" destId="{25EC4F70-E70E-4793-8132-036DE1C06E55}" srcOrd="1" destOrd="0" presId="urn:microsoft.com/office/officeart/2005/8/layout/target3"/>
    <dgm:cxn modelId="{6FA86E10-DBE2-48A5-9CE0-FE437D9E8C68}" type="presOf" srcId="{F621C966-0606-426C-AF26-A228375FC7C8}" destId="{42D26D08-5FDF-44DA-BC12-C968D2E99E79}" srcOrd="0" destOrd="0" presId="urn:microsoft.com/office/officeart/2005/8/layout/target3"/>
    <dgm:cxn modelId="{9A99E911-C4B9-4AF3-9522-9EB66894DA0B}" type="presOf" srcId="{36BED443-F88B-4B55-BF19-9E0783A77A60}" destId="{B4466338-D5E6-47A2-8D77-8D274D95201B}" srcOrd="0" destOrd="0" presId="urn:microsoft.com/office/officeart/2005/8/layout/target3"/>
    <dgm:cxn modelId="{E7430619-DD7B-4B66-90E7-2952ED336C1C}" srcId="{8B4B0675-7C83-45C6-A923-378C4CA98BC4}" destId="{36BED443-F88B-4B55-BF19-9E0783A77A60}" srcOrd="3" destOrd="0" parTransId="{CFF477C6-DAA6-4922-B1EC-2DD3D5A77DA6}" sibTransId="{144400FC-E5B7-404B-8B0E-6AA4307823BB}"/>
    <dgm:cxn modelId="{4A8E5B36-D5CE-4A93-B6A7-30DED6CE8CA6}" type="presOf" srcId="{71E006DB-E271-4E2A-BEB3-E23B86246105}" destId="{21C71699-6EFE-47AE-9CC0-76712DFAA317}" srcOrd="1" destOrd="0" presId="urn:microsoft.com/office/officeart/2005/8/layout/target3"/>
    <dgm:cxn modelId="{EF25F547-C61F-4CA9-B5F5-33BB1436049D}" type="presOf" srcId="{414F9AB8-90E0-4199-AFC9-2D01CF7F1D4C}" destId="{34CC8312-6187-4418-92DE-8BE870CF3D16}" srcOrd="1" destOrd="0" presId="urn:microsoft.com/office/officeart/2005/8/layout/target3"/>
    <dgm:cxn modelId="{DC80206E-C03D-469B-93A5-8762F5A19EBC}" srcId="{8B4B0675-7C83-45C6-A923-378C4CA98BC4}" destId="{414F9AB8-90E0-4199-AFC9-2D01CF7F1D4C}" srcOrd="0" destOrd="0" parTransId="{8F7F8B95-44A8-4361-A8C4-657E2EED4589}" sibTransId="{4FAD1804-14F3-462A-8616-CDE6F62F8245}"/>
    <dgm:cxn modelId="{A695E155-5724-4107-8A2C-69826DBA6CB3}" srcId="{8B4B0675-7C83-45C6-A923-378C4CA98BC4}" destId="{F621C966-0606-426C-AF26-A228375FC7C8}" srcOrd="2" destOrd="0" parTransId="{CA0777EA-1F4C-41BB-8B8B-549F7B53B914}" sibTransId="{7870EB90-8FE4-4592-8283-75118229D7FD}"/>
    <dgm:cxn modelId="{9CE3058A-123E-4CA2-A77E-FC6B538A3D00}" srcId="{8B4B0675-7C83-45C6-A923-378C4CA98BC4}" destId="{71E006DB-E271-4E2A-BEB3-E23B86246105}" srcOrd="1" destOrd="0" parTransId="{FEF8A943-B5D5-4B74-B39A-8604194ED65F}" sibTransId="{9406B1E9-C95A-49B5-91DF-5C603EB37EFF}"/>
    <dgm:cxn modelId="{56788396-CA18-466A-82DB-CEF3F02BD9E7}" type="presOf" srcId="{71E006DB-E271-4E2A-BEB3-E23B86246105}" destId="{65B20B99-B111-4B15-824A-89614744D96F}" srcOrd="0" destOrd="0" presId="urn:microsoft.com/office/officeart/2005/8/layout/target3"/>
    <dgm:cxn modelId="{D5B85A9B-8E9C-4C6C-B858-479BCD3348FA}" type="presOf" srcId="{8B4B0675-7C83-45C6-A923-378C4CA98BC4}" destId="{F3E02341-7A6A-44E6-9931-D7E653305581}" srcOrd="0" destOrd="0" presId="urn:microsoft.com/office/officeart/2005/8/layout/target3"/>
    <dgm:cxn modelId="{38B968C6-55DC-4721-B969-40178ACAD749}" type="presOf" srcId="{414F9AB8-90E0-4199-AFC9-2D01CF7F1D4C}" destId="{CA667709-946A-45E3-A8AA-0B22AF049493}" srcOrd="0" destOrd="0" presId="urn:microsoft.com/office/officeart/2005/8/layout/target3"/>
    <dgm:cxn modelId="{69C12AF1-0758-408C-BA3F-2A63696A6301}" type="presOf" srcId="{F621C966-0606-426C-AF26-A228375FC7C8}" destId="{93564C41-641F-4D70-871A-652D42C5F543}" srcOrd="1" destOrd="0" presId="urn:microsoft.com/office/officeart/2005/8/layout/target3"/>
    <dgm:cxn modelId="{EA4416B4-0CDF-4A17-8AAC-71B0F1AC8F91}" type="presParOf" srcId="{F3E02341-7A6A-44E6-9931-D7E653305581}" destId="{0D590FDD-73F3-461A-91D6-D30CBA99C7BB}" srcOrd="0" destOrd="0" presId="urn:microsoft.com/office/officeart/2005/8/layout/target3"/>
    <dgm:cxn modelId="{29F45E4A-6F42-47E5-ABD3-0D9700695447}" type="presParOf" srcId="{F3E02341-7A6A-44E6-9931-D7E653305581}" destId="{C0187786-60CD-4374-8A92-022C70CBC067}" srcOrd="1" destOrd="0" presId="urn:microsoft.com/office/officeart/2005/8/layout/target3"/>
    <dgm:cxn modelId="{DB20F7BC-5E67-47D9-BAF0-68D45D26ADE7}" type="presParOf" srcId="{F3E02341-7A6A-44E6-9931-D7E653305581}" destId="{CA667709-946A-45E3-A8AA-0B22AF049493}" srcOrd="2" destOrd="0" presId="urn:microsoft.com/office/officeart/2005/8/layout/target3"/>
    <dgm:cxn modelId="{DF4B3938-B58C-4169-BFEF-CB4780808E2B}" type="presParOf" srcId="{F3E02341-7A6A-44E6-9931-D7E653305581}" destId="{F42DD3DA-B545-48C1-B05D-19F8F5EA3427}" srcOrd="3" destOrd="0" presId="urn:microsoft.com/office/officeart/2005/8/layout/target3"/>
    <dgm:cxn modelId="{318F1655-B02B-417E-8E0A-1FE92E9A4515}" type="presParOf" srcId="{F3E02341-7A6A-44E6-9931-D7E653305581}" destId="{B516CB30-FF01-4A72-B704-202FF20115B4}" srcOrd="4" destOrd="0" presId="urn:microsoft.com/office/officeart/2005/8/layout/target3"/>
    <dgm:cxn modelId="{00351B66-BF71-4843-90B7-812E58599D59}" type="presParOf" srcId="{F3E02341-7A6A-44E6-9931-D7E653305581}" destId="{65B20B99-B111-4B15-824A-89614744D96F}" srcOrd="5" destOrd="0" presId="urn:microsoft.com/office/officeart/2005/8/layout/target3"/>
    <dgm:cxn modelId="{4926AAF8-512B-4955-919D-17FA0B35B196}" type="presParOf" srcId="{F3E02341-7A6A-44E6-9931-D7E653305581}" destId="{BEB2CECA-0891-4D16-943F-0BDEE7E42724}" srcOrd="6" destOrd="0" presId="urn:microsoft.com/office/officeart/2005/8/layout/target3"/>
    <dgm:cxn modelId="{49C1AA88-A12B-4F78-9B74-A0CC8AC41F85}" type="presParOf" srcId="{F3E02341-7A6A-44E6-9931-D7E653305581}" destId="{B5154BF0-A7F4-471D-AFC7-8C6C2A24496F}" srcOrd="7" destOrd="0" presId="urn:microsoft.com/office/officeart/2005/8/layout/target3"/>
    <dgm:cxn modelId="{2AFFB05F-59F6-4773-B361-D2A12D766E7E}" type="presParOf" srcId="{F3E02341-7A6A-44E6-9931-D7E653305581}" destId="{42D26D08-5FDF-44DA-BC12-C968D2E99E79}" srcOrd="8" destOrd="0" presId="urn:microsoft.com/office/officeart/2005/8/layout/target3"/>
    <dgm:cxn modelId="{4A1CB2EC-CBDB-4750-8CA3-7C145F8C5035}" type="presParOf" srcId="{F3E02341-7A6A-44E6-9931-D7E653305581}" destId="{F104B9B9-B6D5-4DE2-A05F-9EDB5742F602}" srcOrd="9" destOrd="0" presId="urn:microsoft.com/office/officeart/2005/8/layout/target3"/>
    <dgm:cxn modelId="{D503B199-D166-416D-9478-97F9EC7B5EDA}" type="presParOf" srcId="{F3E02341-7A6A-44E6-9931-D7E653305581}" destId="{9D148991-9C28-4EC4-9279-52174E531857}" srcOrd="10" destOrd="0" presId="urn:microsoft.com/office/officeart/2005/8/layout/target3"/>
    <dgm:cxn modelId="{515127F7-D144-4953-A023-B677461CE4F3}" type="presParOf" srcId="{F3E02341-7A6A-44E6-9931-D7E653305581}" destId="{B4466338-D5E6-47A2-8D77-8D274D95201B}" srcOrd="11" destOrd="0" presId="urn:microsoft.com/office/officeart/2005/8/layout/target3"/>
    <dgm:cxn modelId="{571BD042-591F-4AA8-BA63-E766FFE84FBE}" type="presParOf" srcId="{F3E02341-7A6A-44E6-9931-D7E653305581}" destId="{34CC8312-6187-4418-92DE-8BE870CF3D16}" srcOrd="12" destOrd="0" presId="urn:microsoft.com/office/officeart/2005/8/layout/target3"/>
    <dgm:cxn modelId="{9324575A-AF65-42B4-8AA0-B56CE6828EB1}" type="presParOf" srcId="{F3E02341-7A6A-44E6-9931-D7E653305581}" destId="{21C71699-6EFE-47AE-9CC0-76712DFAA317}" srcOrd="13" destOrd="0" presId="urn:microsoft.com/office/officeart/2005/8/layout/target3"/>
    <dgm:cxn modelId="{AF9BA3A9-E697-415B-AF35-AAB2FD68C732}" type="presParOf" srcId="{F3E02341-7A6A-44E6-9931-D7E653305581}" destId="{93564C41-641F-4D70-871A-652D42C5F543}" srcOrd="14" destOrd="0" presId="urn:microsoft.com/office/officeart/2005/8/layout/target3"/>
    <dgm:cxn modelId="{DFBCD785-392F-4458-98C9-6C65C95D3E41}" type="presParOf" srcId="{F3E02341-7A6A-44E6-9931-D7E653305581}" destId="{25EC4F70-E70E-4793-8132-036DE1C06E55}"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43CDCAD-0136-4E13-96DF-47A18F0F430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AFB2617-37ED-4847-B94D-328997F99547}">
      <dgm:prSet phldrT="[Text]"/>
      <dgm:spPr/>
      <dgm:t>
        <a:bodyPr/>
        <a:lstStyle/>
        <a:p>
          <a:r>
            <a:rPr lang="en-US" dirty="0"/>
            <a:t>Improved field identification of seeps</a:t>
          </a:r>
        </a:p>
      </dgm:t>
    </dgm:pt>
    <dgm:pt modelId="{BEDA71D3-E9AF-44C2-A859-0A1233499530}" type="parTrans" cxnId="{3048E10B-0A45-4881-9B5A-EFCE57EFD587}">
      <dgm:prSet/>
      <dgm:spPr/>
      <dgm:t>
        <a:bodyPr/>
        <a:lstStyle/>
        <a:p>
          <a:endParaRPr lang="en-US"/>
        </a:p>
      </dgm:t>
    </dgm:pt>
    <dgm:pt modelId="{83F8EC22-7B30-44E4-A534-91A7D0F9DB03}" type="sibTrans" cxnId="{3048E10B-0A45-4881-9B5A-EFCE57EFD587}">
      <dgm:prSet/>
      <dgm:spPr/>
      <dgm:t>
        <a:bodyPr/>
        <a:lstStyle/>
        <a:p>
          <a:endParaRPr lang="en-US"/>
        </a:p>
      </dgm:t>
    </dgm:pt>
    <dgm:pt modelId="{13847116-F995-4509-A782-7F7E391EEBC3}">
      <dgm:prSet phldrT="[Text]"/>
      <dgm:spPr/>
      <dgm:t>
        <a:bodyPr/>
        <a:lstStyle/>
        <a:p>
          <a:r>
            <a:rPr lang="en-US" dirty="0"/>
            <a:t>Better data on pine barrens tree frog</a:t>
          </a:r>
        </a:p>
      </dgm:t>
    </dgm:pt>
    <dgm:pt modelId="{6888F62C-2E6A-4DE0-877D-3E4DA99679ED}" type="parTrans" cxnId="{44514343-CC71-45C2-B194-7D3B20A5DB3B}">
      <dgm:prSet/>
      <dgm:spPr/>
      <dgm:t>
        <a:bodyPr/>
        <a:lstStyle/>
        <a:p>
          <a:endParaRPr lang="en-US"/>
        </a:p>
      </dgm:t>
    </dgm:pt>
    <dgm:pt modelId="{835C63DB-04FA-4358-89F3-15DAB5A96D13}" type="sibTrans" cxnId="{44514343-CC71-45C2-B194-7D3B20A5DB3B}">
      <dgm:prSet/>
      <dgm:spPr/>
      <dgm:t>
        <a:bodyPr/>
        <a:lstStyle/>
        <a:p>
          <a:endParaRPr lang="en-US"/>
        </a:p>
      </dgm:t>
    </dgm:pt>
    <dgm:pt modelId="{A4C444EF-6303-4BAB-B611-798CED787130}" type="pres">
      <dgm:prSet presAssocID="{A43CDCAD-0136-4E13-96DF-47A18F0F430D}" presName="Name0" presStyleCnt="0">
        <dgm:presLayoutVars>
          <dgm:chMax val="7"/>
          <dgm:chPref val="7"/>
          <dgm:dir/>
        </dgm:presLayoutVars>
      </dgm:prSet>
      <dgm:spPr/>
    </dgm:pt>
    <dgm:pt modelId="{8F8B81AA-15B7-4532-AB86-3234C0B13CB1}" type="pres">
      <dgm:prSet presAssocID="{A43CDCAD-0136-4E13-96DF-47A18F0F430D}" presName="Name1" presStyleCnt="0"/>
      <dgm:spPr/>
    </dgm:pt>
    <dgm:pt modelId="{0901DD84-9196-4EC3-B104-59DC73FBC9F7}" type="pres">
      <dgm:prSet presAssocID="{A43CDCAD-0136-4E13-96DF-47A18F0F430D}" presName="cycle" presStyleCnt="0"/>
      <dgm:spPr/>
    </dgm:pt>
    <dgm:pt modelId="{B2969731-1FDD-489B-8CE2-0AD191F04572}" type="pres">
      <dgm:prSet presAssocID="{A43CDCAD-0136-4E13-96DF-47A18F0F430D}" presName="srcNode" presStyleLbl="node1" presStyleIdx="0" presStyleCnt="2"/>
      <dgm:spPr/>
    </dgm:pt>
    <dgm:pt modelId="{5DA2BC15-8DF1-48A2-94EE-985AF51BEC08}" type="pres">
      <dgm:prSet presAssocID="{A43CDCAD-0136-4E13-96DF-47A18F0F430D}" presName="conn" presStyleLbl="parChTrans1D2" presStyleIdx="0" presStyleCnt="1"/>
      <dgm:spPr/>
    </dgm:pt>
    <dgm:pt modelId="{BBCF0EF3-3659-4895-A217-B8E407E907C5}" type="pres">
      <dgm:prSet presAssocID="{A43CDCAD-0136-4E13-96DF-47A18F0F430D}" presName="extraNode" presStyleLbl="node1" presStyleIdx="0" presStyleCnt="2"/>
      <dgm:spPr/>
    </dgm:pt>
    <dgm:pt modelId="{800E3851-9BFC-497B-B09E-2D6B971E98EE}" type="pres">
      <dgm:prSet presAssocID="{A43CDCAD-0136-4E13-96DF-47A18F0F430D}" presName="dstNode" presStyleLbl="node1" presStyleIdx="0" presStyleCnt="2"/>
      <dgm:spPr/>
    </dgm:pt>
    <dgm:pt modelId="{A64D496F-2745-474A-8BF0-309BB9F3F218}" type="pres">
      <dgm:prSet presAssocID="{2AFB2617-37ED-4847-B94D-328997F99547}" presName="text_1" presStyleLbl="node1" presStyleIdx="0" presStyleCnt="2">
        <dgm:presLayoutVars>
          <dgm:bulletEnabled val="1"/>
        </dgm:presLayoutVars>
      </dgm:prSet>
      <dgm:spPr/>
    </dgm:pt>
    <dgm:pt modelId="{7371C1E0-D68B-4895-903C-4B66A2399A73}" type="pres">
      <dgm:prSet presAssocID="{2AFB2617-37ED-4847-B94D-328997F99547}" presName="accent_1" presStyleCnt="0"/>
      <dgm:spPr/>
    </dgm:pt>
    <dgm:pt modelId="{0266FCCB-E318-42A9-A79A-FBFBED7C35EC}" type="pres">
      <dgm:prSet presAssocID="{2AFB2617-37ED-4847-B94D-328997F99547}" presName="accentRepeatNode" presStyleLbl="solidFgAcc1" presStyleIdx="0" presStyleCnt="2"/>
      <dgm:spPr/>
    </dgm:pt>
    <dgm:pt modelId="{A132FA10-80E1-4247-8556-82F32EE7F005}" type="pres">
      <dgm:prSet presAssocID="{13847116-F995-4509-A782-7F7E391EEBC3}" presName="text_2" presStyleLbl="node1" presStyleIdx="1" presStyleCnt="2">
        <dgm:presLayoutVars>
          <dgm:bulletEnabled val="1"/>
        </dgm:presLayoutVars>
      </dgm:prSet>
      <dgm:spPr/>
    </dgm:pt>
    <dgm:pt modelId="{B72C7A4B-879C-4EE8-A6A8-C1920B93B7F6}" type="pres">
      <dgm:prSet presAssocID="{13847116-F995-4509-A782-7F7E391EEBC3}" presName="accent_2" presStyleCnt="0"/>
      <dgm:spPr/>
    </dgm:pt>
    <dgm:pt modelId="{E6100BFB-4D8E-400C-BF7A-F57452F01EC0}" type="pres">
      <dgm:prSet presAssocID="{13847116-F995-4509-A782-7F7E391EEBC3}" presName="accentRepeatNode" presStyleLbl="solidFgAcc1" presStyleIdx="1" presStyleCnt="2"/>
      <dgm:spPr/>
    </dgm:pt>
  </dgm:ptLst>
  <dgm:cxnLst>
    <dgm:cxn modelId="{3048E10B-0A45-4881-9B5A-EFCE57EFD587}" srcId="{A43CDCAD-0136-4E13-96DF-47A18F0F430D}" destId="{2AFB2617-37ED-4847-B94D-328997F99547}" srcOrd="0" destOrd="0" parTransId="{BEDA71D3-E9AF-44C2-A859-0A1233499530}" sibTransId="{83F8EC22-7B30-44E4-A534-91A7D0F9DB03}"/>
    <dgm:cxn modelId="{505F4B5F-B71A-4207-B4B3-9D1520A3566F}" type="presOf" srcId="{2AFB2617-37ED-4847-B94D-328997F99547}" destId="{A64D496F-2745-474A-8BF0-309BB9F3F218}" srcOrd="0" destOrd="0" presId="urn:microsoft.com/office/officeart/2008/layout/VerticalCurvedList"/>
    <dgm:cxn modelId="{44514343-CC71-45C2-B194-7D3B20A5DB3B}" srcId="{A43CDCAD-0136-4E13-96DF-47A18F0F430D}" destId="{13847116-F995-4509-A782-7F7E391EEBC3}" srcOrd="1" destOrd="0" parTransId="{6888F62C-2E6A-4DE0-877D-3E4DA99679ED}" sibTransId="{835C63DB-04FA-4358-89F3-15DAB5A96D13}"/>
    <dgm:cxn modelId="{851BB398-76A3-4B15-BCF9-4A6C294CE01F}" type="presOf" srcId="{83F8EC22-7B30-44E4-A534-91A7D0F9DB03}" destId="{5DA2BC15-8DF1-48A2-94EE-985AF51BEC08}" srcOrd="0" destOrd="0" presId="urn:microsoft.com/office/officeart/2008/layout/VerticalCurvedList"/>
    <dgm:cxn modelId="{F2F8A8AF-74E4-4813-9DDF-2ABD3D9FB1D2}" type="presOf" srcId="{13847116-F995-4509-A782-7F7E391EEBC3}" destId="{A132FA10-80E1-4247-8556-82F32EE7F005}" srcOrd="0" destOrd="0" presId="urn:microsoft.com/office/officeart/2008/layout/VerticalCurvedList"/>
    <dgm:cxn modelId="{81BAA6E0-D0A8-402C-BDA6-E4A9F539A48F}" type="presOf" srcId="{A43CDCAD-0136-4E13-96DF-47A18F0F430D}" destId="{A4C444EF-6303-4BAB-B611-798CED787130}" srcOrd="0" destOrd="0" presId="urn:microsoft.com/office/officeart/2008/layout/VerticalCurvedList"/>
    <dgm:cxn modelId="{B2A31AA0-0CC7-4F74-B566-3C8275CDB0E8}" type="presParOf" srcId="{A4C444EF-6303-4BAB-B611-798CED787130}" destId="{8F8B81AA-15B7-4532-AB86-3234C0B13CB1}" srcOrd="0" destOrd="0" presId="urn:microsoft.com/office/officeart/2008/layout/VerticalCurvedList"/>
    <dgm:cxn modelId="{9DA2C34D-94FC-4E72-95DD-B450831A4993}" type="presParOf" srcId="{8F8B81AA-15B7-4532-AB86-3234C0B13CB1}" destId="{0901DD84-9196-4EC3-B104-59DC73FBC9F7}" srcOrd="0" destOrd="0" presId="urn:microsoft.com/office/officeart/2008/layout/VerticalCurvedList"/>
    <dgm:cxn modelId="{B7CA234E-F05B-47E4-A4DF-2C2C6F69003C}" type="presParOf" srcId="{0901DD84-9196-4EC3-B104-59DC73FBC9F7}" destId="{B2969731-1FDD-489B-8CE2-0AD191F04572}" srcOrd="0" destOrd="0" presId="urn:microsoft.com/office/officeart/2008/layout/VerticalCurvedList"/>
    <dgm:cxn modelId="{DD81C071-63ED-4571-B73D-1E22E78A8C79}" type="presParOf" srcId="{0901DD84-9196-4EC3-B104-59DC73FBC9F7}" destId="{5DA2BC15-8DF1-48A2-94EE-985AF51BEC08}" srcOrd="1" destOrd="0" presId="urn:microsoft.com/office/officeart/2008/layout/VerticalCurvedList"/>
    <dgm:cxn modelId="{C99C0289-CA2D-46C5-8E47-8854A64064DD}" type="presParOf" srcId="{0901DD84-9196-4EC3-B104-59DC73FBC9F7}" destId="{BBCF0EF3-3659-4895-A217-B8E407E907C5}" srcOrd="2" destOrd="0" presId="urn:microsoft.com/office/officeart/2008/layout/VerticalCurvedList"/>
    <dgm:cxn modelId="{9C6B80C3-939A-43C7-AB08-DAF3E08A6E63}" type="presParOf" srcId="{0901DD84-9196-4EC3-B104-59DC73FBC9F7}" destId="{800E3851-9BFC-497B-B09E-2D6B971E98EE}" srcOrd="3" destOrd="0" presId="urn:microsoft.com/office/officeart/2008/layout/VerticalCurvedList"/>
    <dgm:cxn modelId="{817987D1-49B0-40D2-B463-575295F33137}" type="presParOf" srcId="{8F8B81AA-15B7-4532-AB86-3234C0B13CB1}" destId="{A64D496F-2745-474A-8BF0-309BB9F3F218}" srcOrd="1" destOrd="0" presId="urn:microsoft.com/office/officeart/2008/layout/VerticalCurvedList"/>
    <dgm:cxn modelId="{FDE3A72E-4AD2-4FB1-8F0E-C264B319F3FC}" type="presParOf" srcId="{8F8B81AA-15B7-4532-AB86-3234C0B13CB1}" destId="{7371C1E0-D68B-4895-903C-4B66A2399A73}" srcOrd="2" destOrd="0" presId="urn:microsoft.com/office/officeart/2008/layout/VerticalCurvedList"/>
    <dgm:cxn modelId="{8747C67C-73B2-4C29-A28A-5AC0A9F59EAE}" type="presParOf" srcId="{7371C1E0-D68B-4895-903C-4B66A2399A73}" destId="{0266FCCB-E318-42A9-A79A-FBFBED7C35EC}" srcOrd="0" destOrd="0" presId="urn:microsoft.com/office/officeart/2008/layout/VerticalCurvedList"/>
    <dgm:cxn modelId="{7C135940-16D6-43E2-AAA1-0B7256BE11AC}" type="presParOf" srcId="{8F8B81AA-15B7-4532-AB86-3234C0B13CB1}" destId="{A132FA10-80E1-4247-8556-82F32EE7F005}" srcOrd="3" destOrd="0" presId="urn:microsoft.com/office/officeart/2008/layout/VerticalCurvedList"/>
    <dgm:cxn modelId="{4473A72D-D387-4E18-9DFA-FA48C53B4A67}" type="presParOf" srcId="{8F8B81AA-15B7-4532-AB86-3234C0B13CB1}" destId="{B72C7A4B-879C-4EE8-A6A8-C1920B93B7F6}" srcOrd="4" destOrd="0" presId="urn:microsoft.com/office/officeart/2008/layout/VerticalCurvedList"/>
    <dgm:cxn modelId="{B786FFFD-8581-4153-B9C8-6688BE051FA2}" type="presParOf" srcId="{B72C7A4B-879C-4EE8-A6A8-C1920B93B7F6}" destId="{E6100BFB-4D8E-400C-BF7A-F57452F01EC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21BAD9B-7D0A-40DD-B580-22B8F62C29F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6E36BB-AE69-4872-A2D5-6EF8D10CF993}">
      <dgm:prSet phldrT="[Text]"/>
      <dgm:spPr/>
      <dgm:t>
        <a:bodyPr/>
        <a:lstStyle/>
        <a:p>
          <a:r>
            <a:rPr lang="en-US" dirty="0"/>
            <a:t>2020 Goals</a:t>
          </a:r>
        </a:p>
      </dgm:t>
    </dgm:pt>
    <dgm:pt modelId="{4AAF5810-DBA8-47F5-8B45-C29066C5BEEF}" type="parTrans" cxnId="{D3AF7A77-29FC-4B47-B450-E3605929F3BD}">
      <dgm:prSet/>
      <dgm:spPr/>
      <dgm:t>
        <a:bodyPr/>
        <a:lstStyle/>
        <a:p>
          <a:endParaRPr lang="en-US"/>
        </a:p>
      </dgm:t>
    </dgm:pt>
    <dgm:pt modelId="{3CBE9165-8DAA-486E-B929-D4F95F54B5AA}" type="sibTrans" cxnId="{D3AF7A77-29FC-4B47-B450-E3605929F3BD}">
      <dgm:prSet/>
      <dgm:spPr/>
      <dgm:t>
        <a:bodyPr/>
        <a:lstStyle/>
        <a:p>
          <a:endParaRPr lang="en-US"/>
        </a:p>
      </dgm:t>
    </dgm:pt>
    <dgm:pt modelId="{485FC1C8-998B-4B4B-B3E0-453D5978D7B7}">
      <dgm:prSet phldrT="[Text]" custT="1"/>
      <dgm:spPr/>
      <dgm:t>
        <a:bodyPr/>
        <a:lstStyle/>
        <a:p>
          <a:r>
            <a:rPr lang="en-US" sz="1900" dirty="0">
              <a:highlight>
                <a:srgbClr val="FF0000"/>
              </a:highlight>
            </a:rPr>
            <a:t>All known SPS on protected lands &amp; 75% of seeps &amp; 25% of </a:t>
          </a:r>
          <a:r>
            <a:rPr lang="en-US" sz="1900" dirty="0" err="1">
              <a:highlight>
                <a:srgbClr val="FF0000"/>
              </a:highlight>
            </a:rPr>
            <a:t>pocosins</a:t>
          </a:r>
          <a:r>
            <a:rPr lang="en-US" sz="1900" dirty="0">
              <a:highlight>
                <a:srgbClr val="FF0000"/>
              </a:highlight>
            </a:rPr>
            <a:t> in connectors &amp; buffers on private lands support target communities</a:t>
          </a:r>
        </a:p>
      </dgm:t>
    </dgm:pt>
    <dgm:pt modelId="{75187106-970B-45E5-9D05-307FA54C2325}" type="parTrans" cxnId="{EE4E490B-8796-485C-A194-5A2BE9F81013}">
      <dgm:prSet/>
      <dgm:spPr/>
      <dgm:t>
        <a:bodyPr/>
        <a:lstStyle/>
        <a:p>
          <a:endParaRPr lang="en-US"/>
        </a:p>
      </dgm:t>
    </dgm:pt>
    <dgm:pt modelId="{BDC489B6-C277-4EEE-A9C9-DDBF13EEDC3B}" type="sibTrans" cxnId="{EE4E490B-8796-485C-A194-5A2BE9F81013}">
      <dgm:prSet/>
      <dgm:spPr/>
      <dgm:t>
        <a:bodyPr/>
        <a:lstStyle/>
        <a:p>
          <a:endParaRPr lang="en-US"/>
        </a:p>
      </dgm:t>
    </dgm:pt>
    <dgm:pt modelId="{F2AF6ECB-AB6B-4ACA-AB85-67335ED183A0}">
      <dgm:prSet phldrT="[Text]"/>
      <dgm:spPr/>
      <dgm:t>
        <a:bodyPr/>
        <a:lstStyle/>
        <a:p>
          <a:r>
            <a:rPr lang="en-US" dirty="0"/>
            <a:t>Knowledge Gaps</a:t>
          </a:r>
        </a:p>
      </dgm:t>
    </dgm:pt>
    <dgm:pt modelId="{58618263-9032-427A-A7D8-ACC4F41A83DD}" type="parTrans" cxnId="{623EAD6E-5805-4FA5-AC60-5DC9CD51D5C0}">
      <dgm:prSet/>
      <dgm:spPr/>
      <dgm:t>
        <a:bodyPr/>
        <a:lstStyle/>
        <a:p>
          <a:endParaRPr lang="en-US"/>
        </a:p>
      </dgm:t>
    </dgm:pt>
    <dgm:pt modelId="{63163FF9-B0DA-45B6-9AD2-E75AA7593E0C}" type="sibTrans" cxnId="{623EAD6E-5805-4FA5-AC60-5DC9CD51D5C0}">
      <dgm:prSet/>
      <dgm:spPr/>
      <dgm:t>
        <a:bodyPr/>
        <a:lstStyle/>
        <a:p>
          <a:endParaRPr lang="en-US"/>
        </a:p>
      </dgm:t>
    </dgm:pt>
    <dgm:pt modelId="{8DDE2EF6-0E20-4754-96C1-CF67589A1382}">
      <dgm:prSet phldrT="[Text]" custT="1"/>
      <dgm:spPr/>
      <dgm:t>
        <a:bodyPr/>
        <a:lstStyle/>
        <a:p>
          <a:r>
            <a:rPr lang="en-US" sz="1900" dirty="0">
              <a:highlight>
                <a:srgbClr val="FF0000"/>
              </a:highlight>
            </a:rPr>
            <a:t>Location/condition of all SPS</a:t>
          </a:r>
        </a:p>
      </dgm:t>
    </dgm:pt>
    <dgm:pt modelId="{41F11F60-74EF-4BF1-AE8C-9E6398A28411}" type="sibTrans" cxnId="{39192030-18AA-4AFB-B34C-5C833CFE515A}">
      <dgm:prSet/>
      <dgm:spPr/>
      <dgm:t>
        <a:bodyPr/>
        <a:lstStyle/>
        <a:p>
          <a:endParaRPr lang="en-US"/>
        </a:p>
      </dgm:t>
    </dgm:pt>
    <dgm:pt modelId="{675A4581-B6C8-49CD-B548-489AB5AA9299}" type="parTrans" cxnId="{39192030-18AA-4AFB-B34C-5C833CFE515A}">
      <dgm:prSet/>
      <dgm:spPr/>
      <dgm:t>
        <a:bodyPr/>
        <a:lstStyle/>
        <a:p>
          <a:endParaRPr lang="en-US"/>
        </a:p>
      </dgm:t>
    </dgm:pt>
    <dgm:pt modelId="{F70D4312-9CFA-423B-AB70-7ED01E9138FE}">
      <dgm:prSet phldrT="[Text]" custT="1"/>
      <dgm:spPr/>
      <dgm:t>
        <a:bodyPr/>
        <a:lstStyle/>
        <a:p>
          <a:r>
            <a:rPr lang="en-US" sz="1900" dirty="0">
              <a:highlight>
                <a:srgbClr val="FFFF00"/>
              </a:highlight>
            </a:rPr>
            <a:t>Indicator </a:t>
          </a:r>
          <a:r>
            <a:rPr lang="en-US" sz="1900" dirty="0" err="1">
              <a:highlight>
                <a:srgbClr val="FFFF00"/>
              </a:highlight>
            </a:rPr>
            <a:t>spp</a:t>
          </a:r>
          <a:r>
            <a:rPr lang="en-US" sz="1900" dirty="0">
              <a:highlight>
                <a:srgbClr val="FFFF00"/>
              </a:highlight>
            </a:rPr>
            <a:t> for monitoring</a:t>
          </a:r>
        </a:p>
      </dgm:t>
    </dgm:pt>
    <dgm:pt modelId="{E9C36146-FD38-479A-91DB-877E86E6E710}" type="parTrans" cxnId="{7C7473D5-6B4A-4FD5-84AB-6C07D85C0358}">
      <dgm:prSet/>
      <dgm:spPr/>
      <dgm:t>
        <a:bodyPr/>
        <a:lstStyle/>
        <a:p>
          <a:endParaRPr lang="en-US"/>
        </a:p>
      </dgm:t>
    </dgm:pt>
    <dgm:pt modelId="{A5EFBFC1-935B-489E-8193-E9752851292F}" type="sibTrans" cxnId="{7C7473D5-6B4A-4FD5-84AB-6C07D85C0358}">
      <dgm:prSet/>
      <dgm:spPr/>
      <dgm:t>
        <a:bodyPr/>
        <a:lstStyle/>
        <a:p>
          <a:endParaRPr lang="en-US"/>
        </a:p>
      </dgm:t>
    </dgm:pt>
    <dgm:pt modelId="{9E2A64B5-E8CC-4EF9-AF98-55F446862D34}">
      <dgm:prSet phldrT="[Text]" custT="1"/>
      <dgm:spPr/>
      <dgm:t>
        <a:bodyPr/>
        <a:lstStyle/>
        <a:p>
          <a:r>
            <a:rPr lang="en-US" sz="1900" dirty="0">
              <a:highlight>
                <a:srgbClr val="FFFF00"/>
              </a:highlight>
            </a:rPr>
            <a:t>Desired veg structure</a:t>
          </a:r>
        </a:p>
      </dgm:t>
    </dgm:pt>
    <dgm:pt modelId="{271F2BB7-39B3-4A37-8671-5387C25E5F8B}" type="parTrans" cxnId="{A448AE74-A5CF-4219-A8FC-D1C73C708886}">
      <dgm:prSet/>
      <dgm:spPr/>
      <dgm:t>
        <a:bodyPr/>
        <a:lstStyle/>
        <a:p>
          <a:endParaRPr lang="en-US"/>
        </a:p>
      </dgm:t>
    </dgm:pt>
    <dgm:pt modelId="{987C3FC7-EB61-4D68-B835-7CA0A7FE90E5}" type="sibTrans" cxnId="{A448AE74-A5CF-4219-A8FC-D1C73C708886}">
      <dgm:prSet/>
      <dgm:spPr/>
      <dgm:t>
        <a:bodyPr/>
        <a:lstStyle/>
        <a:p>
          <a:endParaRPr lang="en-US"/>
        </a:p>
      </dgm:t>
    </dgm:pt>
    <dgm:pt modelId="{B2B697AA-42E7-4915-A8F5-7E455B33C8C2}">
      <dgm:prSet phldrT="[Text]" custT="1"/>
      <dgm:spPr/>
      <dgm:t>
        <a:bodyPr/>
        <a:lstStyle/>
        <a:p>
          <a:r>
            <a:rPr lang="en-US" sz="1900" dirty="0">
              <a:highlight>
                <a:srgbClr val="FF0000"/>
              </a:highlight>
            </a:rPr>
            <a:t>Connectivity metrics</a:t>
          </a:r>
        </a:p>
      </dgm:t>
    </dgm:pt>
    <dgm:pt modelId="{E264D28A-D50D-4514-BD5A-D52222AA4D9C}" type="parTrans" cxnId="{F20DBFFA-F81F-454F-ABDF-C58077EB40B7}">
      <dgm:prSet/>
      <dgm:spPr/>
      <dgm:t>
        <a:bodyPr/>
        <a:lstStyle/>
        <a:p>
          <a:endParaRPr lang="en-US"/>
        </a:p>
      </dgm:t>
    </dgm:pt>
    <dgm:pt modelId="{8EACA30C-F74A-458C-882E-A8305450C3CB}" type="sibTrans" cxnId="{F20DBFFA-F81F-454F-ABDF-C58077EB40B7}">
      <dgm:prSet/>
      <dgm:spPr/>
      <dgm:t>
        <a:bodyPr/>
        <a:lstStyle/>
        <a:p>
          <a:endParaRPr lang="en-US"/>
        </a:p>
      </dgm:t>
    </dgm:pt>
    <dgm:pt modelId="{6E8BE517-CE0A-471E-B649-FB17640CC06F}" type="pres">
      <dgm:prSet presAssocID="{821BAD9B-7D0A-40DD-B580-22B8F62C29F7}" presName="Name0" presStyleCnt="0">
        <dgm:presLayoutVars>
          <dgm:dir/>
          <dgm:animLvl val="lvl"/>
          <dgm:resizeHandles val="exact"/>
        </dgm:presLayoutVars>
      </dgm:prSet>
      <dgm:spPr/>
    </dgm:pt>
    <dgm:pt modelId="{8EE98593-9C71-4683-AE55-98568865007E}" type="pres">
      <dgm:prSet presAssocID="{256E36BB-AE69-4872-A2D5-6EF8D10CF993}" presName="linNode" presStyleCnt="0"/>
      <dgm:spPr/>
    </dgm:pt>
    <dgm:pt modelId="{089F953C-5464-4C87-B552-86AEA896212C}" type="pres">
      <dgm:prSet presAssocID="{256E36BB-AE69-4872-A2D5-6EF8D10CF993}" presName="parentText" presStyleLbl="node1" presStyleIdx="0" presStyleCnt="2">
        <dgm:presLayoutVars>
          <dgm:chMax val="1"/>
          <dgm:bulletEnabled val="1"/>
        </dgm:presLayoutVars>
      </dgm:prSet>
      <dgm:spPr/>
    </dgm:pt>
    <dgm:pt modelId="{0F07B046-2C52-433F-8640-AFAF220C8C8C}" type="pres">
      <dgm:prSet presAssocID="{256E36BB-AE69-4872-A2D5-6EF8D10CF993}" presName="descendantText" presStyleLbl="alignAccFollowNode1" presStyleIdx="0" presStyleCnt="2">
        <dgm:presLayoutVars>
          <dgm:bulletEnabled val="1"/>
        </dgm:presLayoutVars>
      </dgm:prSet>
      <dgm:spPr/>
    </dgm:pt>
    <dgm:pt modelId="{9A4FDFE8-2FBD-4661-886D-7F2744A27C89}" type="pres">
      <dgm:prSet presAssocID="{3CBE9165-8DAA-486E-B929-D4F95F54B5AA}" presName="sp" presStyleCnt="0"/>
      <dgm:spPr/>
    </dgm:pt>
    <dgm:pt modelId="{8D1E46A0-E1B3-43FD-A773-3FD6A4958BF9}" type="pres">
      <dgm:prSet presAssocID="{F2AF6ECB-AB6B-4ACA-AB85-67335ED183A0}" presName="linNode" presStyleCnt="0"/>
      <dgm:spPr/>
    </dgm:pt>
    <dgm:pt modelId="{8875EC2E-882F-4DA3-A146-4A39449AE7F1}" type="pres">
      <dgm:prSet presAssocID="{F2AF6ECB-AB6B-4ACA-AB85-67335ED183A0}" presName="parentText" presStyleLbl="node1" presStyleIdx="1" presStyleCnt="2">
        <dgm:presLayoutVars>
          <dgm:chMax val="1"/>
          <dgm:bulletEnabled val="1"/>
        </dgm:presLayoutVars>
      </dgm:prSet>
      <dgm:spPr/>
    </dgm:pt>
    <dgm:pt modelId="{2CBB60D1-8E77-48EB-B27D-23E7E21358A5}" type="pres">
      <dgm:prSet presAssocID="{F2AF6ECB-AB6B-4ACA-AB85-67335ED183A0}" presName="descendantText" presStyleLbl="alignAccFollowNode1" presStyleIdx="1" presStyleCnt="2">
        <dgm:presLayoutVars>
          <dgm:bulletEnabled val="1"/>
        </dgm:presLayoutVars>
      </dgm:prSet>
      <dgm:spPr/>
    </dgm:pt>
  </dgm:ptLst>
  <dgm:cxnLst>
    <dgm:cxn modelId="{EE4E490B-8796-485C-A194-5A2BE9F81013}" srcId="{256E36BB-AE69-4872-A2D5-6EF8D10CF993}" destId="{485FC1C8-998B-4B4B-B3E0-453D5978D7B7}" srcOrd="0" destOrd="0" parTransId="{75187106-970B-45E5-9D05-307FA54C2325}" sibTransId="{BDC489B6-C277-4EEE-A9C9-DDBF13EEDC3B}"/>
    <dgm:cxn modelId="{8BF01614-4D18-4EB2-9A27-756FC01A5296}" type="presOf" srcId="{485FC1C8-998B-4B4B-B3E0-453D5978D7B7}" destId="{0F07B046-2C52-433F-8640-AFAF220C8C8C}" srcOrd="0" destOrd="0" presId="urn:microsoft.com/office/officeart/2005/8/layout/vList5"/>
    <dgm:cxn modelId="{AE5F9218-901D-4A61-A466-361B7A231FBA}" type="presOf" srcId="{F2AF6ECB-AB6B-4ACA-AB85-67335ED183A0}" destId="{8875EC2E-882F-4DA3-A146-4A39449AE7F1}" srcOrd="0" destOrd="0" presId="urn:microsoft.com/office/officeart/2005/8/layout/vList5"/>
    <dgm:cxn modelId="{7CF2A924-4613-4A04-BD78-0422E647F180}" type="presOf" srcId="{821BAD9B-7D0A-40DD-B580-22B8F62C29F7}" destId="{6E8BE517-CE0A-471E-B649-FB17640CC06F}" srcOrd="0" destOrd="0" presId="urn:microsoft.com/office/officeart/2005/8/layout/vList5"/>
    <dgm:cxn modelId="{39192030-18AA-4AFB-B34C-5C833CFE515A}" srcId="{F2AF6ECB-AB6B-4ACA-AB85-67335ED183A0}" destId="{8DDE2EF6-0E20-4754-96C1-CF67589A1382}" srcOrd="0" destOrd="0" parTransId="{675A4581-B6C8-49CD-B548-489AB5AA9299}" sibTransId="{41F11F60-74EF-4BF1-AE8C-9E6398A28411}"/>
    <dgm:cxn modelId="{623EAD6E-5805-4FA5-AC60-5DC9CD51D5C0}" srcId="{821BAD9B-7D0A-40DD-B580-22B8F62C29F7}" destId="{F2AF6ECB-AB6B-4ACA-AB85-67335ED183A0}" srcOrd="1" destOrd="0" parTransId="{58618263-9032-427A-A7D8-ACC4F41A83DD}" sibTransId="{63163FF9-B0DA-45B6-9AD2-E75AA7593E0C}"/>
    <dgm:cxn modelId="{A448AE74-A5CF-4219-A8FC-D1C73C708886}" srcId="{F2AF6ECB-AB6B-4ACA-AB85-67335ED183A0}" destId="{9E2A64B5-E8CC-4EF9-AF98-55F446862D34}" srcOrd="2" destOrd="0" parTransId="{271F2BB7-39B3-4A37-8671-5387C25E5F8B}" sibTransId="{987C3FC7-EB61-4D68-B835-7CA0A7FE90E5}"/>
    <dgm:cxn modelId="{5972B254-C43B-416E-B85D-3E7A4716F48D}" type="presOf" srcId="{256E36BB-AE69-4872-A2D5-6EF8D10CF993}" destId="{089F953C-5464-4C87-B552-86AEA896212C}" srcOrd="0" destOrd="0" presId="urn:microsoft.com/office/officeart/2005/8/layout/vList5"/>
    <dgm:cxn modelId="{6D351257-4DE7-457B-A834-5B7A664DF7BF}" type="presOf" srcId="{9E2A64B5-E8CC-4EF9-AF98-55F446862D34}" destId="{2CBB60D1-8E77-48EB-B27D-23E7E21358A5}" srcOrd="0" destOrd="2" presId="urn:microsoft.com/office/officeart/2005/8/layout/vList5"/>
    <dgm:cxn modelId="{D3AF7A77-29FC-4B47-B450-E3605929F3BD}" srcId="{821BAD9B-7D0A-40DD-B580-22B8F62C29F7}" destId="{256E36BB-AE69-4872-A2D5-6EF8D10CF993}" srcOrd="0" destOrd="0" parTransId="{4AAF5810-DBA8-47F5-8B45-C29066C5BEEF}" sibTransId="{3CBE9165-8DAA-486E-B929-D4F95F54B5AA}"/>
    <dgm:cxn modelId="{F25BD2B4-F5C3-4C92-8CAE-EAADB9F731D1}" type="presOf" srcId="{F70D4312-9CFA-423B-AB70-7ED01E9138FE}" destId="{2CBB60D1-8E77-48EB-B27D-23E7E21358A5}" srcOrd="0" destOrd="1" presId="urn:microsoft.com/office/officeart/2005/8/layout/vList5"/>
    <dgm:cxn modelId="{17461FBF-382D-4388-B782-C75815761E60}" type="presOf" srcId="{8DDE2EF6-0E20-4754-96C1-CF67589A1382}" destId="{2CBB60D1-8E77-48EB-B27D-23E7E21358A5}" srcOrd="0" destOrd="0" presId="urn:microsoft.com/office/officeart/2005/8/layout/vList5"/>
    <dgm:cxn modelId="{7C7473D5-6B4A-4FD5-84AB-6C07D85C0358}" srcId="{F2AF6ECB-AB6B-4ACA-AB85-67335ED183A0}" destId="{F70D4312-9CFA-423B-AB70-7ED01E9138FE}" srcOrd="1" destOrd="0" parTransId="{E9C36146-FD38-479A-91DB-877E86E6E710}" sibTransId="{A5EFBFC1-935B-489E-8193-E9752851292F}"/>
    <dgm:cxn modelId="{572FFCDE-F3C9-496C-821C-8B64AA0B05EA}" type="presOf" srcId="{B2B697AA-42E7-4915-A8F5-7E455B33C8C2}" destId="{2CBB60D1-8E77-48EB-B27D-23E7E21358A5}" srcOrd="0" destOrd="3" presId="urn:microsoft.com/office/officeart/2005/8/layout/vList5"/>
    <dgm:cxn modelId="{F20DBFFA-F81F-454F-ABDF-C58077EB40B7}" srcId="{F2AF6ECB-AB6B-4ACA-AB85-67335ED183A0}" destId="{B2B697AA-42E7-4915-A8F5-7E455B33C8C2}" srcOrd="3" destOrd="0" parTransId="{E264D28A-D50D-4514-BD5A-D52222AA4D9C}" sibTransId="{8EACA30C-F74A-458C-882E-A8305450C3CB}"/>
    <dgm:cxn modelId="{A6C9623F-ABF0-4D47-92C6-7F456242238C}" type="presParOf" srcId="{6E8BE517-CE0A-471E-B649-FB17640CC06F}" destId="{8EE98593-9C71-4683-AE55-98568865007E}" srcOrd="0" destOrd="0" presId="urn:microsoft.com/office/officeart/2005/8/layout/vList5"/>
    <dgm:cxn modelId="{19DB7F61-2B02-4B1C-8823-5F018EBEE4B4}" type="presParOf" srcId="{8EE98593-9C71-4683-AE55-98568865007E}" destId="{089F953C-5464-4C87-B552-86AEA896212C}" srcOrd="0" destOrd="0" presId="urn:microsoft.com/office/officeart/2005/8/layout/vList5"/>
    <dgm:cxn modelId="{1A4ABFD6-2708-475C-BA78-A3EAEB8C099C}" type="presParOf" srcId="{8EE98593-9C71-4683-AE55-98568865007E}" destId="{0F07B046-2C52-433F-8640-AFAF220C8C8C}" srcOrd="1" destOrd="0" presId="urn:microsoft.com/office/officeart/2005/8/layout/vList5"/>
    <dgm:cxn modelId="{A08132B5-CED6-425D-A0AB-4CD62228EDCD}" type="presParOf" srcId="{6E8BE517-CE0A-471E-B649-FB17640CC06F}" destId="{9A4FDFE8-2FBD-4661-886D-7F2744A27C89}" srcOrd="1" destOrd="0" presId="urn:microsoft.com/office/officeart/2005/8/layout/vList5"/>
    <dgm:cxn modelId="{19B17C90-0EDE-4ED1-824B-F9204A767D48}" type="presParOf" srcId="{6E8BE517-CE0A-471E-B649-FB17640CC06F}" destId="{8D1E46A0-E1B3-43FD-A773-3FD6A4958BF9}" srcOrd="2" destOrd="0" presId="urn:microsoft.com/office/officeart/2005/8/layout/vList5"/>
    <dgm:cxn modelId="{DA825A93-766D-499F-B698-328A365F679D}" type="presParOf" srcId="{8D1E46A0-E1B3-43FD-A773-3FD6A4958BF9}" destId="{8875EC2E-882F-4DA3-A146-4A39449AE7F1}" srcOrd="0" destOrd="0" presId="urn:microsoft.com/office/officeart/2005/8/layout/vList5"/>
    <dgm:cxn modelId="{AE24C646-B952-4304-B1CB-6595EE0579AA}" type="presParOf" srcId="{8D1E46A0-E1B3-43FD-A773-3FD6A4958BF9}" destId="{2CBB60D1-8E77-48EB-B27D-23E7E21358A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B4B0675-7C83-45C6-A923-378C4CA98BC4}"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414F9AB8-90E0-4199-AFC9-2D01CF7F1D4C}">
      <dgm:prSet phldrT="[Text]"/>
      <dgm:spPr/>
      <dgm:t>
        <a:bodyPr/>
        <a:lstStyle/>
        <a:p>
          <a:r>
            <a:rPr lang="en-US" dirty="0"/>
            <a:t>How can we strengthen our understanding of connectivity in seep communities?</a:t>
          </a:r>
        </a:p>
      </dgm:t>
    </dgm:pt>
    <dgm:pt modelId="{8F7F8B95-44A8-4361-A8C4-657E2EED4589}" type="parTrans" cxnId="{DC80206E-C03D-469B-93A5-8762F5A19EBC}">
      <dgm:prSet/>
      <dgm:spPr/>
      <dgm:t>
        <a:bodyPr/>
        <a:lstStyle/>
        <a:p>
          <a:endParaRPr lang="en-US"/>
        </a:p>
      </dgm:t>
    </dgm:pt>
    <dgm:pt modelId="{4FAD1804-14F3-462A-8616-CDE6F62F8245}" type="sibTrans" cxnId="{DC80206E-C03D-469B-93A5-8762F5A19EBC}">
      <dgm:prSet/>
      <dgm:spPr/>
      <dgm:t>
        <a:bodyPr/>
        <a:lstStyle/>
        <a:p>
          <a:endParaRPr lang="en-US"/>
        </a:p>
      </dgm:t>
    </dgm:pt>
    <dgm:pt modelId="{36BED443-F88B-4B55-BF19-9E0783A77A60}">
      <dgm:prSet phldrT="[Text]"/>
      <dgm:spPr/>
      <dgm:t>
        <a:bodyPr/>
        <a:lstStyle/>
        <a:p>
          <a:r>
            <a:rPr lang="en-US" dirty="0"/>
            <a:t>How can we better define the target communities we are aiming for?</a:t>
          </a:r>
        </a:p>
      </dgm:t>
    </dgm:pt>
    <dgm:pt modelId="{CFF477C6-DAA6-4922-B1EC-2DD3D5A77DA6}" type="parTrans" cxnId="{E7430619-DD7B-4B66-90E7-2952ED336C1C}">
      <dgm:prSet/>
      <dgm:spPr/>
      <dgm:t>
        <a:bodyPr/>
        <a:lstStyle/>
        <a:p>
          <a:endParaRPr lang="en-US"/>
        </a:p>
      </dgm:t>
    </dgm:pt>
    <dgm:pt modelId="{144400FC-E5B7-404B-8B0E-6AA4307823BB}" type="sibTrans" cxnId="{E7430619-DD7B-4B66-90E7-2952ED336C1C}">
      <dgm:prSet/>
      <dgm:spPr/>
      <dgm:t>
        <a:bodyPr/>
        <a:lstStyle/>
        <a:p>
          <a:endParaRPr lang="en-US"/>
        </a:p>
      </dgm:t>
    </dgm:pt>
    <dgm:pt modelId="{71E006DB-E271-4E2A-BEB3-E23B86246105}">
      <dgm:prSet phldrT="[Text]"/>
      <dgm:spPr/>
      <dgm:t>
        <a:bodyPr/>
        <a:lstStyle/>
        <a:p>
          <a:r>
            <a:rPr lang="en-US" dirty="0"/>
            <a:t>In addition to regular burning of drains, how do we create and maintain the right soil and hydrologic conditions to improve seep quality?</a:t>
          </a:r>
        </a:p>
      </dgm:t>
    </dgm:pt>
    <dgm:pt modelId="{9406B1E9-C95A-49B5-91DF-5C603EB37EFF}" type="sibTrans" cxnId="{9CE3058A-123E-4CA2-A77E-FC6B538A3D00}">
      <dgm:prSet/>
      <dgm:spPr/>
      <dgm:t>
        <a:bodyPr/>
        <a:lstStyle/>
        <a:p>
          <a:endParaRPr lang="en-US"/>
        </a:p>
      </dgm:t>
    </dgm:pt>
    <dgm:pt modelId="{FEF8A943-B5D5-4B74-B39A-8604194ED65F}" type="parTrans" cxnId="{9CE3058A-123E-4CA2-A77E-FC6B538A3D00}">
      <dgm:prSet/>
      <dgm:spPr/>
      <dgm:t>
        <a:bodyPr/>
        <a:lstStyle/>
        <a:p>
          <a:endParaRPr lang="en-US"/>
        </a:p>
      </dgm:t>
    </dgm:pt>
    <dgm:pt modelId="{F3E02341-7A6A-44E6-9931-D7E653305581}" type="pres">
      <dgm:prSet presAssocID="{8B4B0675-7C83-45C6-A923-378C4CA98BC4}" presName="Name0" presStyleCnt="0">
        <dgm:presLayoutVars>
          <dgm:chMax val="7"/>
          <dgm:dir/>
          <dgm:animLvl val="lvl"/>
          <dgm:resizeHandles val="exact"/>
        </dgm:presLayoutVars>
      </dgm:prSet>
      <dgm:spPr/>
    </dgm:pt>
    <dgm:pt modelId="{0D590FDD-73F3-461A-91D6-D30CBA99C7BB}" type="pres">
      <dgm:prSet presAssocID="{414F9AB8-90E0-4199-AFC9-2D01CF7F1D4C}" presName="circle1" presStyleLbl="node1" presStyleIdx="0" presStyleCnt="3" custScaleY="155255"/>
      <dgm:spPr/>
    </dgm:pt>
    <dgm:pt modelId="{C0187786-60CD-4374-8A92-022C70CBC067}" type="pres">
      <dgm:prSet presAssocID="{414F9AB8-90E0-4199-AFC9-2D01CF7F1D4C}" presName="space" presStyleCnt="0"/>
      <dgm:spPr/>
    </dgm:pt>
    <dgm:pt modelId="{CA667709-946A-45E3-A8AA-0B22AF049493}" type="pres">
      <dgm:prSet presAssocID="{414F9AB8-90E0-4199-AFC9-2D01CF7F1D4C}" presName="rect1" presStyleLbl="alignAcc1" presStyleIdx="0" presStyleCnt="3" custScaleY="155255"/>
      <dgm:spPr/>
    </dgm:pt>
    <dgm:pt modelId="{F42DD3DA-B545-48C1-B05D-19F8F5EA3427}" type="pres">
      <dgm:prSet presAssocID="{71E006DB-E271-4E2A-BEB3-E23B86246105}" presName="vertSpace2" presStyleLbl="node1" presStyleIdx="0" presStyleCnt="3"/>
      <dgm:spPr/>
    </dgm:pt>
    <dgm:pt modelId="{B516CB30-FF01-4A72-B704-202FF20115B4}" type="pres">
      <dgm:prSet presAssocID="{71E006DB-E271-4E2A-BEB3-E23B86246105}" presName="circle2" presStyleLbl="node1" presStyleIdx="1" presStyleCnt="3" custScaleY="149168"/>
      <dgm:spPr/>
    </dgm:pt>
    <dgm:pt modelId="{65B20B99-B111-4B15-824A-89614744D96F}" type="pres">
      <dgm:prSet presAssocID="{71E006DB-E271-4E2A-BEB3-E23B86246105}" presName="rect2" presStyleLbl="alignAcc1" presStyleIdx="1" presStyleCnt="3" custScaleY="149168"/>
      <dgm:spPr/>
    </dgm:pt>
    <dgm:pt modelId="{B87EA745-6F37-4136-8410-A0692CA2B819}" type="pres">
      <dgm:prSet presAssocID="{36BED443-F88B-4B55-BF19-9E0783A77A60}" presName="vertSpace3" presStyleLbl="node1" presStyleIdx="1" presStyleCnt="3"/>
      <dgm:spPr/>
    </dgm:pt>
    <dgm:pt modelId="{BF34945A-EECD-4BF1-B3BB-A9ED7A9A8D3A}" type="pres">
      <dgm:prSet presAssocID="{36BED443-F88B-4B55-BF19-9E0783A77A60}" presName="circle3" presStyleLbl="node1" presStyleIdx="2" presStyleCnt="3"/>
      <dgm:spPr/>
    </dgm:pt>
    <dgm:pt modelId="{DD2EA7E8-4D18-444C-B634-D2C47767771F}" type="pres">
      <dgm:prSet presAssocID="{36BED443-F88B-4B55-BF19-9E0783A77A60}" presName="rect3" presStyleLbl="alignAcc1" presStyleIdx="2" presStyleCnt="3"/>
      <dgm:spPr/>
    </dgm:pt>
    <dgm:pt modelId="{34CC8312-6187-4418-92DE-8BE870CF3D16}" type="pres">
      <dgm:prSet presAssocID="{414F9AB8-90E0-4199-AFC9-2D01CF7F1D4C}" presName="rect1ParTxNoCh" presStyleLbl="alignAcc1" presStyleIdx="2" presStyleCnt="3">
        <dgm:presLayoutVars>
          <dgm:chMax val="1"/>
          <dgm:bulletEnabled val="1"/>
        </dgm:presLayoutVars>
      </dgm:prSet>
      <dgm:spPr/>
    </dgm:pt>
    <dgm:pt modelId="{21C71699-6EFE-47AE-9CC0-76712DFAA317}" type="pres">
      <dgm:prSet presAssocID="{71E006DB-E271-4E2A-BEB3-E23B86246105}" presName="rect2ParTxNoCh" presStyleLbl="alignAcc1" presStyleIdx="2" presStyleCnt="3">
        <dgm:presLayoutVars>
          <dgm:chMax val="1"/>
          <dgm:bulletEnabled val="1"/>
        </dgm:presLayoutVars>
      </dgm:prSet>
      <dgm:spPr/>
    </dgm:pt>
    <dgm:pt modelId="{EFF54FC8-5437-4AE4-AA92-6329213B3A6B}" type="pres">
      <dgm:prSet presAssocID="{36BED443-F88B-4B55-BF19-9E0783A77A60}" presName="rect3ParTxNoCh" presStyleLbl="alignAcc1" presStyleIdx="2" presStyleCnt="3">
        <dgm:presLayoutVars>
          <dgm:chMax val="1"/>
          <dgm:bulletEnabled val="1"/>
        </dgm:presLayoutVars>
      </dgm:prSet>
      <dgm:spPr/>
    </dgm:pt>
  </dgm:ptLst>
  <dgm:cxnLst>
    <dgm:cxn modelId="{3AAFA603-398E-45E2-8118-BF3D1D7A110F}" type="presOf" srcId="{36BED443-F88B-4B55-BF19-9E0783A77A60}" destId="{EFF54FC8-5437-4AE4-AA92-6329213B3A6B}" srcOrd="1" destOrd="0" presId="urn:microsoft.com/office/officeart/2005/8/layout/target3"/>
    <dgm:cxn modelId="{E7430619-DD7B-4B66-90E7-2952ED336C1C}" srcId="{8B4B0675-7C83-45C6-A923-378C4CA98BC4}" destId="{36BED443-F88B-4B55-BF19-9E0783A77A60}" srcOrd="2" destOrd="0" parTransId="{CFF477C6-DAA6-4922-B1EC-2DD3D5A77DA6}" sibTransId="{144400FC-E5B7-404B-8B0E-6AA4307823BB}"/>
    <dgm:cxn modelId="{4A8E5B36-D5CE-4A93-B6A7-30DED6CE8CA6}" type="presOf" srcId="{71E006DB-E271-4E2A-BEB3-E23B86246105}" destId="{21C71699-6EFE-47AE-9CC0-76712DFAA317}" srcOrd="1" destOrd="0" presId="urn:microsoft.com/office/officeart/2005/8/layout/target3"/>
    <dgm:cxn modelId="{EF25F547-C61F-4CA9-B5F5-33BB1436049D}" type="presOf" srcId="{414F9AB8-90E0-4199-AFC9-2D01CF7F1D4C}" destId="{34CC8312-6187-4418-92DE-8BE870CF3D16}" srcOrd="1" destOrd="0" presId="urn:microsoft.com/office/officeart/2005/8/layout/target3"/>
    <dgm:cxn modelId="{DC80206E-C03D-469B-93A5-8762F5A19EBC}" srcId="{8B4B0675-7C83-45C6-A923-378C4CA98BC4}" destId="{414F9AB8-90E0-4199-AFC9-2D01CF7F1D4C}" srcOrd="0" destOrd="0" parTransId="{8F7F8B95-44A8-4361-A8C4-657E2EED4589}" sibTransId="{4FAD1804-14F3-462A-8616-CDE6F62F8245}"/>
    <dgm:cxn modelId="{9CE3058A-123E-4CA2-A77E-FC6B538A3D00}" srcId="{8B4B0675-7C83-45C6-A923-378C4CA98BC4}" destId="{71E006DB-E271-4E2A-BEB3-E23B86246105}" srcOrd="1" destOrd="0" parTransId="{FEF8A943-B5D5-4B74-B39A-8604194ED65F}" sibTransId="{9406B1E9-C95A-49B5-91DF-5C603EB37EFF}"/>
    <dgm:cxn modelId="{56788396-CA18-466A-82DB-CEF3F02BD9E7}" type="presOf" srcId="{71E006DB-E271-4E2A-BEB3-E23B86246105}" destId="{65B20B99-B111-4B15-824A-89614744D96F}" srcOrd="0" destOrd="0" presId="urn:microsoft.com/office/officeart/2005/8/layout/target3"/>
    <dgm:cxn modelId="{D5B85A9B-8E9C-4C6C-B858-479BCD3348FA}" type="presOf" srcId="{8B4B0675-7C83-45C6-A923-378C4CA98BC4}" destId="{F3E02341-7A6A-44E6-9931-D7E653305581}" srcOrd="0" destOrd="0" presId="urn:microsoft.com/office/officeart/2005/8/layout/target3"/>
    <dgm:cxn modelId="{38B968C6-55DC-4721-B969-40178ACAD749}" type="presOf" srcId="{414F9AB8-90E0-4199-AFC9-2D01CF7F1D4C}" destId="{CA667709-946A-45E3-A8AA-0B22AF049493}" srcOrd="0" destOrd="0" presId="urn:microsoft.com/office/officeart/2005/8/layout/target3"/>
    <dgm:cxn modelId="{C314B1CF-66A4-48AD-8901-E55E681F11C9}" type="presOf" srcId="{36BED443-F88B-4B55-BF19-9E0783A77A60}" destId="{DD2EA7E8-4D18-444C-B634-D2C47767771F}" srcOrd="0" destOrd="0" presId="urn:microsoft.com/office/officeart/2005/8/layout/target3"/>
    <dgm:cxn modelId="{EA4416B4-0CDF-4A17-8AAC-71B0F1AC8F91}" type="presParOf" srcId="{F3E02341-7A6A-44E6-9931-D7E653305581}" destId="{0D590FDD-73F3-461A-91D6-D30CBA99C7BB}" srcOrd="0" destOrd="0" presId="urn:microsoft.com/office/officeart/2005/8/layout/target3"/>
    <dgm:cxn modelId="{29F45E4A-6F42-47E5-ABD3-0D9700695447}" type="presParOf" srcId="{F3E02341-7A6A-44E6-9931-D7E653305581}" destId="{C0187786-60CD-4374-8A92-022C70CBC067}" srcOrd="1" destOrd="0" presId="urn:microsoft.com/office/officeart/2005/8/layout/target3"/>
    <dgm:cxn modelId="{DB20F7BC-5E67-47D9-BAF0-68D45D26ADE7}" type="presParOf" srcId="{F3E02341-7A6A-44E6-9931-D7E653305581}" destId="{CA667709-946A-45E3-A8AA-0B22AF049493}" srcOrd="2" destOrd="0" presId="urn:microsoft.com/office/officeart/2005/8/layout/target3"/>
    <dgm:cxn modelId="{DF4B3938-B58C-4169-BFEF-CB4780808E2B}" type="presParOf" srcId="{F3E02341-7A6A-44E6-9931-D7E653305581}" destId="{F42DD3DA-B545-48C1-B05D-19F8F5EA3427}" srcOrd="3" destOrd="0" presId="urn:microsoft.com/office/officeart/2005/8/layout/target3"/>
    <dgm:cxn modelId="{318F1655-B02B-417E-8E0A-1FE92E9A4515}" type="presParOf" srcId="{F3E02341-7A6A-44E6-9931-D7E653305581}" destId="{B516CB30-FF01-4A72-B704-202FF20115B4}" srcOrd="4" destOrd="0" presId="urn:microsoft.com/office/officeart/2005/8/layout/target3"/>
    <dgm:cxn modelId="{00351B66-BF71-4843-90B7-812E58599D59}" type="presParOf" srcId="{F3E02341-7A6A-44E6-9931-D7E653305581}" destId="{65B20B99-B111-4B15-824A-89614744D96F}" srcOrd="5" destOrd="0" presId="urn:microsoft.com/office/officeart/2005/8/layout/target3"/>
    <dgm:cxn modelId="{DFC5B753-D275-4B03-8BEE-E4223432EC96}" type="presParOf" srcId="{F3E02341-7A6A-44E6-9931-D7E653305581}" destId="{B87EA745-6F37-4136-8410-A0692CA2B819}" srcOrd="6" destOrd="0" presId="urn:microsoft.com/office/officeart/2005/8/layout/target3"/>
    <dgm:cxn modelId="{C58F1BF6-FF9C-402A-B78F-FECEC45D1F5F}" type="presParOf" srcId="{F3E02341-7A6A-44E6-9931-D7E653305581}" destId="{BF34945A-EECD-4BF1-B3BB-A9ED7A9A8D3A}" srcOrd="7" destOrd="0" presId="urn:microsoft.com/office/officeart/2005/8/layout/target3"/>
    <dgm:cxn modelId="{B60A63E7-5751-4D85-ADAD-A8C7AB00F55E}" type="presParOf" srcId="{F3E02341-7A6A-44E6-9931-D7E653305581}" destId="{DD2EA7E8-4D18-444C-B634-D2C47767771F}" srcOrd="8" destOrd="0" presId="urn:microsoft.com/office/officeart/2005/8/layout/target3"/>
    <dgm:cxn modelId="{571BD042-591F-4AA8-BA63-E766FFE84FBE}" type="presParOf" srcId="{F3E02341-7A6A-44E6-9931-D7E653305581}" destId="{34CC8312-6187-4418-92DE-8BE870CF3D16}" srcOrd="9" destOrd="0" presId="urn:microsoft.com/office/officeart/2005/8/layout/target3"/>
    <dgm:cxn modelId="{9324575A-AF65-42B4-8AA0-B56CE6828EB1}" type="presParOf" srcId="{F3E02341-7A6A-44E6-9931-D7E653305581}" destId="{21C71699-6EFE-47AE-9CC0-76712DFAA317}" srcOrd="10" destOrd="0" presId="urn:microsoft.com/office/officeart/2005/8/layout/target3"/>
    <dgm:cxn modelId="{13966AE1-E41D-4032-BC5B-4A06642BF67D}" type="presParOf" srcId="{F3E02341-7A6A-44E6-9931-D7E653305581}" destId="{EFF54FC8-5437-4AE4-AA92-6329213B3A6B}"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0AB62E-EFC0-4EA5-89DF-3333B8A20A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305550-38CC-472C-B872-79CC206F1247}">
      <dgm:prSet phldrT="[Text]"/>
      <dgm:spPr/>
      <dgm:t>
        <a:bodyPr/>
        <a:lstStyle/>
        <a:p>
          <a:r>
            <a:rPr lang="en-US" dirty="0"/>
            <a:t>Benefits to involvement</a:t>
          </a:r>
        </a:p>
      </dgm:t>
    </dgm:pt>
    <dgm:pt modelId="{BF9289A5-78D7-4490-8A40-3D49558235B0}" type="parTrans" cxnId="{B8D6A53A-300E-476E-AFC4-C416BEDA000B}">
      <dgm:prSet/>
      <dgm:spPr/>
      <dgm:t>
        <a:bodyPr/>
        <a:lstStyle/>
        <a:p>
          <a:endParaRPr lang="en-US"/>
        </a:p>
      </dgm:t>
    </dgm:pt>
    <dgm:pt modelId="{7F91883B-ABFC-4B32-B458-D1AB6212815C}" type="sibTrans" cxnId="{B8D6A53A-300E-476E-AFC4-C416BEDA000B}">
      <dgm:prSet/>
      <dgm:spPr/>
      <dgm:t>
        <a:bodyPr/>
        <a:lstStyle/>
        <a:p>
          <a:endParaRPr lang="en-US"/>
        </a:p>
      </dgm:t>
    </dgm:pt>
    <dgm:pt modelId="{C6FE54DC-73BF-4C6A-AE40-B72D2F084105}">
      <dgm:prSet phldrT="[Text]"/>
      <dgm:spPr/>
      <dgm:t>
        <a:bodyPr/>
        <a:lstStyle/>
        <a:p>
          <a:r>
            <a:rPr lang="en-US" dirty="0"/>
            <a:t>Ability to leverage funding</a:t>
          </a:r>
        </a:p>
      </dgm:t>
    </dgm:pt>
    <dgm:pt modelId="{0BCE06F6-CB6A-46B7-A169-DF693C25DF13}" type="parTrans" cxnId="{DC5429D7-3F8F-4966-81DC-8B73FB17797B}">
      <dgm:prSet/>
      <dgm:spPr/>
      <dgm:t>
        <a:bodyPr/>
        <a:lstStyle/>
        <a:p>
          <a:endParaRPr lang="en-US"/>
        </a:p>
      </dgm:t>
    </dgm:pt>
    <dgm:pt modelId="{307C7690-EE48-48AE-BD17-5AA75AB2AAEF}" type="sibTrans" cxnId="{DC5429D7-3F8F-4966-81DC-8B73FB17797B}">
      <dgm:prSet/>
      <dgm:spPr/>
      <dgm:t>
        <a:bodyPr/>
        <a:lstStyle/>
        <a:p>
          <a:endParaRPr lang="en-US"/>
        </a:p>
      </dgm:t>
    </dgm:pt>
    <dgm:pt modelId="{BF07E13E-3DEE-4687-B880-AEAD4E185FFB}">
      <dgm:prSet phldrT="[Text]"/>
      <dgm:spPr/>
      <dgm:t>
        <a:bodyPr/>
        <a:lstStyle/>
        <a:p>
          <a:r>
            <a:rPr lang="en-US" dirty="0"/>
            <a:t>Areas for improvement</a:t>
          </a:r>
        </a:p>
      </dgm:t>
    </dgm:pt>
    <dgm:pt modelId="{4845CCB9-34D8-4BE6-9ACC-A925A04EB7A3}" type="parTrans" cxnId="{A283384C-9E58-47EB-8230-E53DE6301471}">
      <dgm:prSet/>
      <dgm:spPr/>
      <dgm:t>
        <a:bodyPr/>
        <a:lstStyle/>
        <a:p>
          <a:endParaRPr lang="en-US"/>
        </a:p>
      </dgm:t>
    </dgm:pt>
    <dgm:pt modelId="{D270051B-EDEE-4A64-AC16-A6000012CB02}" type="sibTrans" cxnId="{A283384C-9E58-47EB-8230-E53DE6301471}">
      <dgm:prSet/>
      <dgm:spPr/>
      <dgm:t>
        <a:bodyPr/>
        <a:lstStyle/>
        <a:p>
          <a:endParaRPr lang="en-US"/>
        </a:p>
      </dgm:t>
    </dgm:pt>
    <dgm:pt modelId="{F5E6BCB5-ABCA-454D-893C-F40D6482D3F2}">
      <dgm:prSet phldrT="[Text]"/>
      <dgm:spPr/>
      <dgm:t>
        <a:bodyPr/>
        <a:lstStyle/>
        <a:p>
          <a:r>
            <a:rPr lang="en-US" dirty="0"/>
            <a:t>Need to reassess roles, responsibilities, &amp; objectives of steering committee &amp; working groups</a:t>
          </a:r>
        </a:p>
      </dgm:t>
    </dgm:pt>
    <dgm:pt modelId="{BE427339-2C67-4AA3-A5EE-6599F738C22A}" type="parTrans" cxnId="{99495900-4E4C-4E4A-839B-E0DA1FECAC5D}">
      <dgm:prSet/>
      <dgm:spPr/>
      <dgm:t>
        <a:bodyPr/>
        <a:lstStyle/>
        <a:p>
          <a:endParaRPr lang="en-US"/>
        </a:p>
      </dgm:t>
    </dgm:pt>
    <dgm:pt modelId="{3B7C1641-660C-4AA4-A20A-6D8A4F87427B}" type="sibTrans" cxnId="{99495900-4E4C-4E4A-839B-E0DA1FECAC5D}">
      <dgm:prSet/>
      <dgm:spPr/>
      <dgm:t>
        <a:bodyPr/>
        <a:lstStyle/>
        <a:p>
          <a:endParaRPr lang="en-US"/>
        </a:p>
      </dgm:t>
    </dgm:pt>
    <dgm:pt modelId="{859573BC-438D-4FC1-BB9D-9AA6EA6A39D6}">
      <dgm:prSet phldrT="[Text]"/>
      <dgm:spPr/>
      <dgm:t>
        <a:bodyPr/>
        <a:lstStyle/>
        <a:p>
          <a:r>
            <a:rPr lang="en-US" dirty="0"/>
            <a:t>Stronger relationships prevent major issues</a:t>
          </a:r>
        </a:p>
      </dgm:t>
    </dgm:pt>
    <dgm:pt modelId="{720B63CD-25D9-4AB4-9674-F9BE01C9A672}" type="parTrans" cxnId="{7A058856-66EA-49DA-8FF1-B92EE15BC81D}">
      <dgm:prSet/>
      <dgm:spPr/>
      <dgm:t>
        <a:bodyPr/>
        <a:lstStyle/>
        <a:p>
          <a:endParaRPr lang="en-US"/>
        </a:p>
      </dgm:t>
    </dgm:pt>
    <dgm:pt modelId="{F8575D19-5A68-4A87-B925-8156D36EAD3E}" type="sibTrans" cxnId="{7A058856-66EA-49DA-8FF1-B92EE15BC81D}">
      <dgm:prSet/>
      <dgm:spPr/>
      <dgm:t>
        <a:bodyPr/>
        <a:lstStyle/>
        <a:p>
          <a:endParaRPr lang="en-US"/>
        </a:p>
      </dgm:t>
    </dgm:pt>
    <dgm:pt modelId="{ABCCCDBE-E489-4C44-8B51-1199D4EC413A}">
      <dgm:prSet phldrT="[Text]"/>
      <dgm:spPr/>
      <dgm:t>
        <a:bodyPr/>
        <a:lstStyle/>
        <a:p>
          <a:r>
            <a:rPr lang="en-US" dirty="0"/>
            <a:t>Access to data &amp; other info</a:t>
          </a:r>
        </a:p>
      </dgm:t>
    </dgm:pt>
    <dgm:pt modelId="{8E95EDDC-6C1A-403E-A1BB-934BFDC5B93C}" type="parTrans" cxnId="{8674287B-2F71-42AF-A960-E31A3F685C2C}">
      <dgm:prSet/>
      <dgm:spPr/>
      <dgm:t>
        <a:bodyPr/>
        <a:lstStyle/>
        <a:p>
          <a:endParaRPr lang="en-US"/>
        </a:p>
      </dgm:t>
    </dgm:pt>
    <dgm:pt modelId="{1F36E35D-16DB-4B32-84BA-0F61D3E8C66C}" type="sibTrans" cxnId="{8674287B-2F71-42AF-A960-E31A3F685C2C}">
      <dgm:prSet/>
      <dgm:spPr/>
      <dgm:t>
        <a:bodyPr/>
        <a:lstStyle/>
        <a:p>
          <a:endParaRPr lang="en-US"/>
        </a:p>
      </dgm:t>
    </dgm:pt>
    <dgm:pt modelId="{4BC0DA3E-19B0-48DC-84DE-F6524EAF0CCC}">
      <dgm:prSet phldrT="[Text]"/>
      <dgm:spPr/>
      <dgm:t>
        <a:bodyPr/>
        <a:lstStyle/>
        <a:p>
          <a:r>
            <a:rPr lang="en-US" dirty="0"/>
            <a:t>Demonstrated effectiveness of partnerships to conservation community</a:t>
          </a:r>
        </a:p>
      </dgm:t>
    </dgm:pt>
    <dgm:pt modelId="{3BA72671-EF95-4EBB-B67B-60787E68C28D}" type="parTrans" cxnId="{AE055476-1A96-457C-87E5-7490D9E367D9}">
      <dgm:prSet/>
      <dgm:spPr/>
      <dgm:t>
        <a:bodyPr/>
        <a:lstStyle/>
        <a:p>
          <a:endParaRPr lang="en-US"/>
        </a:p>
      </dgm:t>
    </dgm:pt>
    <dgm:pt modelId="{D082C83A-4A58-4C85-8833-1595B71BC5F2}" type="sibTrans" cxnId="{AE055476-1A96-457C-87E5-7490D9E367D9}">
      <dgm:prSet/>
      <dgm:spPr/>
      <dgm:t>
        <a:bodyPr/>
        <a:lstStyle/>
        <a:p>
          <a:endParaRPr lang="en-US"/>
        </a:p>
      </dgm:t>
    </dgm:pt>
    <dgm:pt modelId="{5362B4D5-9B95-4919-BB9C-33FED1553279}">
      <dgm:prSet phldrT="[Text]"/>
      <dgm:spPr/>
      <dgm:t>
        <a:bodyPr/>
        <a:lstStyle/>
        <a:p>
          <a:r>
            <a:rPr lang="en-US" dirty="0"/>
            <a:t>Improve internal &amp; external communication</a:t>
          </a:r>
        </a:p>
      </dgm:t>
    </dgm:pt>
    <dgm:pt modelId="{D3BA09F2-37A6-46B2-9593-214618FB6F5B}" type="parTrans" cxnId="{E7D76FA0-64B8-4CD4-A308-65EC088FCDC0}">
      <dgm:prSet/>
      <dgm:spPr/>
      <dgm:t>
        <a:bodyPr/>
        <a:lstStyle/>
        <a:p>
          <a:endParaRPr lang="en-US"/>
        </a:p>
      </dgm:t>
    </dgm:pt>
    <dgm:pt modelId="{74E5FF64-8E0F-4C12-A6BD-F8408D56C19B}" type="sibTrans" cxnId="{E7D76FA0-64B8-4CD4-A308-65EC088FCDC0}">
      <dgm:prSet/>
      <dgm:spPr/>
      <dgm:t>
        <a:bodyPr/>
        <a:lstStyle/>
        <a:p>
          <a:endParaRPr lang="en-US"/>
        </a:p>
      </dgm:t>
    </dgm:pt>
    <dgm:pt modelId="{B6E3E57C-4E2D-42FC-9768-DC39CF6514C9}">
      <dgm:prSet phldrT="[Text]"/>
      <dgm:spPr/>
      <dgm:t>
        <a:bodyPr/>
        <a:lstStyle/>
        <a:p>
          <a:r>
            <a:rPr lang="en-US" dirty="0"/>
            <a:t>Determine how to better document progress</a:t>
          </a:r>
        </a:p>
      </dgm:t>
    </dgm:pt>
    <dgm:pt modelId="{55F27505-7E4F-4F73-B4FF-8DDFA0E68864}" type="parTrans" cxnId="{8D01A9BB-F048-4B30-9A56-88437166DAB4}">
      <dgm:prSet/>
      <dgm:spPr/>
      <dgm:t>
        <a:bodyPr/>
        <a:lstStyle/>
        <a:p>
          <a:endParaRPr lang="en-US"/>
        </a:p>
      </dgm:t>
    </dgm:pt>
    <dgm:pt modelId="{1A79CE8B-0E40-47B2-A959-F7ECF93E1939}" type="sibTrans" cxnId="{8D01A9BB-F048-4B30-9A56-88437166DAB4}">
      <dgm:prSet/>
      <dgm:spPr/>
      <dgm:t>
        <a:bodyPr/>
        <a:lstStyle/>
        <a:p>
          <a:endParaRPr lang="en-US"/>
        </a:p>
      </dgm:t>
    </dgm:pt>
    <dgm:pt modelId="{009B1DF0-93D2-46A6-A38C-41765E5E10FD}">
      <dgm:prSet phldrT="[Text]"/>
      <dgm:spPr/>
      <dgm:t>
        <a:bodyPr/>
        <a:lstStyle/>
        <a:p>
          <a:endParaRPr lang="en-US" dirty="0"/>
        </a:p>
      </dgm:t>
    </dgm:pt>
    <dgm:pt modelId="{935500EB-B9C3-48E5-A25C-44E057BE76F8}" type="parTrans" cxnId="{CDF51725-0266-48E5-BF58-9B89AB24CBD0}">
      <dgm:prSet/>
      <dgm:spPr/>
      <dgm:t>
        <a:bodyPr/>
        <a:lstStyle/>
        <a:p>
          <a:endParaRPr lang="en-US"/>
        </a:p>
      </dgm:t>
    </dgm:pt>
    <dgm:pt modelId="{2E542FED-4317-4345-85A2-6E1A2ADF1E2E}" type="sibTrans" cxnId="{CDF51725-0266-48E5-BF58-9B89AB24CBD0}">
      <dgm:prSet/>
      <dgm:spPr/>
      <dgm:t>
        <a:bodyPr/>
        <a:lstStyle/>
        <a:p>
          <a:endParaRPr lang="en-US"/>
        </a:p>
      </dgm:t>
    </dgm:pt>
    <dgm:pt modelId="{85D37650-B694-4325-AB4C-E1479098A9BD}" type="pres">
      <dgm:prSet presAssocID="{A50AB62E-EFC0-4EA5-89DF-3333B8A20AE6}" presName="linear" presStyleCnt="0">
        <dgm:presLayoutVars>
          <dgm:animLvl val="lvl"/>
          <dgm:resizeHandles val="exact"/>
        </dgm:presLayoutVars>
      </dgm:prSet>
      <dgm:spPr/>
    </dgm:pt>
    <dgm:pt modelId="{5FDC4E80-C378-4743-BF14-070381A2F722}" type="pres">
      <dgm:prSet presAssocID="{1F305550-38CC-472C-B872-79CC206F1247}" presName="parentText" presStyleLbl="node1" presStyleIdx="0" presStyleCnt="2" custScaleY="29191">
        <dgm:presLayoutVars>
          <dgm:chMax val="0"/>
          <dgm:bulletEnabled val="1"/>
        </dgm:presLayoutVars>
      </dgm:prSet>
      <dgm:spPr/>
    </dgm:pt>
    <dgm:pt modelId="{DFA90580-EFDD-4B38-B824-0116A88B61A9}" type="pres">
      <dgm:prSet presAssocID="{1F305550-38CC-472C-B872-79CC206F1247}" presName="childText" presStyleLbl="revTx" presStyleIdx="0" presStyleCnt="2" custScaleY="23772">
        <dgm:presLayoutVars>
          <dgm:bulletEnabled val="1"/>
        </dgm:presLayoutVars>
      </dgm:prSet>
      <dgm:spPr/>
    </dgm:pt>
    <dgm:pt modelId="{70DDF09C-789B-43D3-9BA1-E77E73197797}" type="pres">
      <dgm:prSet presAssocID="{BF07E13E-3DEE-4687-B880-AEAD4E185FFB}" presName="parentText" presStyleLbl="node1" presStyleIdx="1" presStyleCnt="2" custScaleY="29191" custLinFactNeighborX="0" custLinFactNeighborY="1949">
        <dgm:presLayoutVars>
          <dgm:chMax val="0"/>
          <dgm:bulletEnabled val="1"/>
        </dgm:presLayoutVars>
      </dgm:prSet>
      <dgm:spPr/>
    </dgm:pt>
    <dgm:pt modelId="{C50ABF52-3DEB-4EF9-AE14-06CA2C0FDFB2}" type="pres">
      <dgm:prSet presAssocID="{BF07E13E-3DEE-4687-B880-AEAD4E185FFB}" presName="childText" presStyleLbl="revTx" presStyleIdx="1" presStyleCnt="2" custScaleY="23743" custLinFactNeighborX="-114" custLinFactNeighborY="6585">
        <dgm:presLayoutVars>
          <dgm:bulletEnabled val="1"/>
        </dgm:presLayoutVars>
      </dgm:prSet>
      <dgm:spPr/>
    </dgm:pt>
  </dgm:ptLst>
  <dgm:cxnLst>
    <dgm:cxn modelId="{99495900-4E4C-4E4A-839B-E0DA1FECAC5D}" srcId="{BF07E13E-3DEE-4687-B880-AEAD4E185FFB}" destId="{F5E6BCB5-ABCA-454D-893C-F40D6482D3F2}" srcOrd="0" destOrd="0" parTransId="{BE427339-2C67-4AA3-A5EE-6599F738C22A}" sibTransId="{3B7C1641-660C-4AA4-A20A-6D8A4F87427B}"/>
    <dgm:cxn modelId="{EA80BA01-B295-40C8-9F35-51F168469076}" type="presOf" srcId="{1F305550-38CC-472C-B872-79CC206F1247}" destId="{5FDC4E80-C378-4743-BF14-070381A2F722}" srcOrd="0" destOrd="0" presId="urn:microsoft.com/office/officeart/2005/8/layout/vList2"/>
    <dgm:cxn modelId="{CF6C0602-90FF-4AE2-B9A2-87C43758FDDE}" type="presOf" srcId="{ABCCCDBE-E489-4C44-8B51-1199D4EC413A}" destId="{DFA90580-EFDD-4B38-B824-0116A88B61A9}" srcOrd="0" destOrd="2" presId="urn:microsoft.com/office/officeart/2005/8/layout/vList2"/>
    <dgm:cxn modelId="{78C1E61B-E1FD-4281-98A7-CFE8F6AE0262}" type="presOf" srcId="{A50AB62E-EFC0-4EA5-89DF-3333B8A20AE6}" destId="{85D37650-B694-4325-AB4C-E1479098A9BD}" srcOrd="0" destOrd="0" presId="urn:microsoft.com/office/officeart/2005/8/layout/vList2"/>
    <dgm:cxn modelId="{94D20322-6DD7-46CC-8D37-B5B389340019}" type="presOf" srcId="{F5E6BCB5-ABCA-454D-893C-F40D6482D3F2}" destId="{C50ABF52-3DEB-4EF9-AE14-06CA2C0FDFB2}" srcOrd="0" destOrd="0" presId="urn:microsoft.com/office/officeart/2005/8/layout/vList2"/>
    <dgm:cxn modelId="{CDF51725-0266-48E5-BF58-9B89AB24CBD0}" srcId="{BF07E13E-3DEE-4687-B880-AEAD4E185FFB}" destId="{009B1DF0-93D2-46A6-A38C-41765E5E10FD}" srcOrd="3" destOrd="0" parTransId="{935500EB-B9C3-48E5-A25C-44E057BE76F8}" sibTransId="{2E542FED-4317-4345-85A2-6E1A2ADF1E2E}"/>
    <dgm:cxn modelId="{55097133-1716-4740-9B1A-40A793DAAB10}" type="presOf" srcId="{BF07E13E-3DEE-4687-B880-AEAD4E185FFB}" destId="{70DDF09C-789B-43D3-9BA1-E77E73197797}" srcOrd="0" destOrd="0" presId="urn:microsoft.com/office/officeart/2005/8/layout/vList2"/>
    <dgm:cxn modelId="{B8D6A53A-300E-476E-AFC4-C416BEDA000B}" srcId="{A50AB62E-EFC0-4EA5-89DF-3333B8A20AE6}" destId="{1F305550-38CC-472C-B872-79CC206F1247}" srcOrd="0" destOrd="0" parTransId="{BF9289A5-78D7-4490-8A40-3D49558235B0}" sibTransId="{7F91883B-ABFC-4B32-B458-D1AB6212815C}"/>
    <dgm:cxn modelId="{A283384C-9E58-47EB-8230-E53DE6301471}" srcId="{A50AB62E-EFC0-4EA5-89DF-3333B8A20AE6}" destId="{BF07E13E-3DEE-4687-B880-AEAD4E185FFB}" srcOrd="1" destOrd="0" parTransId="{4845CCB9-34D8-4BE6-9ACC-A925A04EB7A3}" sibTransId="{D270051B-EDEE-4A64-AC16-A6000012CB02}"/>
    <dgm:cxn modelId="{165D534C-C364-495D-BF17-5B2F2C9BE92B}" type="presOf" srcId="{009B1DF0-93D2-46A6-A38C-41765E5E10FD}" destId="{C50ABF52-3DEB-4EF9-AE14-06CA2C0FDFB2}" srcOrd="0" destOrd="3" presId="urn:microsoft.com/office/officeart/2005/8/layout/vList2"/>
    <dgm:cxn modelId="{AE055476-1A96-457C-87E5-7490D9E367D9}" srcId="{1F305550-38CC-472C-B872-79CC206F1247}" destId="{4BC0DA3E-19B0-48DC-84DE-F6524EAF0CCC}" srcOrd="3" destOrd="0" parTransId="{3BA72671-EF95-4EBB-B67B-60787E68C28D}" sibTransId="{D082C83A-4A58-4C85-8833-1595B71BC5F2}"/>
    <dgm:cxn modelId="{7A058856-66EA-49DA-8FF1-B92EE15BC81D}" srcId="{1F305550-38CC-472C-B872-79CC206F1247}" destId="{859573BC-438D-4FC1-BB9D-9AA6EA6A39D6}" srcOrd="1" destOrd="0" parTransId="{720B63CD-25D9-4AB4-9674-F9BE01C9A672}" sibTransId="{F8575D19-5A68-4A87-B925-8156D36EAD3E}"/>
    <dgm:cxn modelId="{8674287B-2F71-42AF-A960-E31A3F685C2C}" srcId="{1F305550-38CC-472C-B872-79CC206F1247}" destId="{ABCCCDBE-E489-4C44-8B51-1199D4EC413A}" srcOrd="2" destOrd="0" parTransId="{8E95EDDC-6C1A-403E-A1BB-934BFDC5B93C}" sibTransId="{1F36E35D-16DB-4B32-84BA-0F61D3E8C66C}"/>
    <dgm:cxn modelId="{1BE38E83-4B1D-4D1E-AEF3-CE05262F986C}" type="presOf" srcId="{4BC0DA3E-19B0-48DC-84DE-F6524EAF0CCC}" destId="{DFA90580-EFDD-4B38-B824-0116A88B61A9}" srcOrd="0" destOrd="3" presId="urn:microsoft.com/office/officeart/2005/8/layout/vList2"/>
    <dgm:cxn modelId="{DBB0968B-D5DF-4C64-AC7C-322E3246656F}" type="presOf" srcId="{859573BC-438D-4FC1-BB9D-9AA6EA6A39D6}" destId="{DFA90580-EFDD-4B38-B824-0116A88B61A9}" srcOrd="0" destOrd="1" presId="urn:microsoft.com/office/officeart/2005/8/layout/vList2"/>
    <dgm:cxn modelId="{E7D76FA0-64B8-4CD4-A308-65EC088FCDC0}" srcId="{BF07E13E-3DEE-4687-B880-AEAD4E185FFB}" destId="{5362B4D5-9B95-4919-BB9C-33FED1553279}" srcOrd="1" destOrd="0" parTransId="{D3BA09F2-37A6-46B2-9593-214618FB6F5B}" sibTransId="{74E5FF64-8E0F-4C12-A6BD-F8408D56C19B}"/>
    <dgm:cxn modelId="{8D01A9BB-F048-4B30-9A56-88437166DAB4}" srcId="{BF07E13E-3DEE-4687-B880-AEAD4E185FFB}" destId="{B6E3E57C-4E2D-42FC-9768-DC39CF6514C9}" srcOrd="2" destOrd="0" parTransId="{55F27505-7E4F-4F73-B4FF-8DDFA0E68864}" sibTransId="{1A79CE8B-0E40-47B2-A959-F7ECF93E1939}"/>
    <dgm:cxn modelId="{E5F1A5BC-BED8-4E81-BF9D-819DF15B79C2}" type="presOf" srcId="{C6FE54DC-73BF-4C6A-AE40-B72D2F084105}" destId="{DFA90580-EFDD-4B38-B824-0116A88B61A9}" srcOrd="0" destOrd="0" presId="urn:microsoft.com/office/officeart/2005/8/layout/vList2"/>
    <dgm:cxn modelId="{DC5429D7-3F8F-4966-81DC-8B73FB17797B}" srcId="{1F305550-38CC-472C-B872-79CC206F1247}" destId="{C6FE54DC-73BF-4C6A-AE40-B72D2F084105}" srcOrd="0" destOrd="0" parTransId="{0BCE06F6-CB6A-46B7-A169-DF693C25DF13}" sibTransId="{307C7690-EE48-48AE-BD17-5AA75AB2AAEF}"/>
    <dgm:cxn modelId="{350073D9-C641-445E-9364-1F60879FBD3E}" type="presOf" srcId="{B6E3E57C-4E2D-42FC-9768-DC39CF6514C9}" destId="{C50ABF52-3DEB-4EF9-AE14-06CA2C0FDFB2}" srcOrd="0" destOrd="2" presId="urn:microsoft.com/office/officeart/2005/8/layout/vList2"/>
    <dgm:cxn modelId="{63B00BEB-E35F-471F-A226-7036B99A7C0D}" type="presOf" srcId="{5362B4D5-9B95-4919-BB9C-33FED1553279}" destId="{C50ABF52-3DEB-4EF9-AE14-06CA2C0FDFB2}" srcOrd="0" destOrd="1" presId="urn:microsoft.com/office/officeart/2005/8/layout/vList2"/>
    <dgm:cxn modelId="{59A4A172-3B01-479C-A319-311CFCD6B01D}" type="presParOf" srcId="{85D37650-B694-4325-AB4C-E1479098A9BD}" destId="{5FDC4E80-C378-4743-BF14-070381A2F722}" srcOrd="0" destOrd="0" presId="urn:microsoft.com/office/officeart/2005/8/layout/vList2"/>
    <dgm:cxn modelId="{F1835444-29EA-4B1D-A950-569B6B7AFA7A}" type="presParOf" srcId="{85D37650-B694-4325-AB4C-E1479098A9BD}" destId="{DFA90580-EFDD-4B38-B824-0116A88B61A9}" srcOrd="1" destOrd="0" presId="urn:microsoft.com/office/officeart/2005/8/layout/vList2"/>
    <dgm:cxn modelId="{FBEB11AD-D22D-4C0C-B27E-8C46B882914C}" type="presParOf" srcId="{85D37650-B694-4325-AB4C-E1479098A9BD}" destId="{70DDF09C-789B-43D3-9BA1-E77E73197797}" srcOrd="2" destOrd="0" presId="urn:microsoft.com/office/officeart/2005/8/layout/vList2"/>
    <dgm:cxn modelId="{D69D5AF0-CDE7-4A9F-BD7B-62DE9CAFDADA}" type="presParOf" srcId="{85D37650-B694-4325-AB4C-E1479098A9BD}" destId="{C50ABF52-3DEB-4EF9-AE14-06CA2C0FDFB2}"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1BAD9B-7D0A-40DD-B580-22B8F62C29F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6E36BB-AE69-4872-A2D5-6EF8D10CF993}">
      <dgm:prSet phldrT="[Text]"/>
      <dgm:spPr/>
      <dgm:t>
        <a:bodyPr/>
        <a:lstStyle/>
        <a:p>
          <a:r>
            <a:rPr lang="en-US" dirty="0"/>
            <a:t>2025 Goals</a:t>
          </a:r>
        </a:p>
      </dgm:t>
    </dgm:pt>
    <dgm:pt modelId="{4AAF5810-DBA8-47F5-8B45-C29066C5BEEF}" type="parTrans" cxnId="{D3AF7A77-29FC-4B47-B450-E3605929F3BD}">
      <dgm:prSet/>
      <dgm:spPr/>
      <dgm:t>
        <a:bodyPr/>
        <a:lstStyle/>
        <a:p>
          <a:endParaRPr lang="en-US"/>
        </a:p>
      </dgm:t>
    </dgm:pt>
    <dgm:pt modelId="{3CBE9165-8DAA-486E-B929-D4F95F54B5AA}" type="sibTrans" cxnId="{D3AF7A77-29FC-4B47-B450-E3605929F3BD}">
      <dgm:prSet/>
      <dgm:spPr/>
      <dgm:t>
        <a:bodyPr/>
        <a:lstStyle/>
        <a:p>
          <a:endParaRPr lang="en-US"/>
        </a:p>
      </dgm:t>
    </dgm:pt>
    <dgm:pt modelId="{485FC1C8-998B-4B4B-B3E0-453D5978D7B7}">
      <dgm:prSet phldrT="[Text]"/>
      <dgm:spPr/>
      <dgm:t>
        <a:bodyPr/>
        <a:lstStyle/>
        <a:p>
          <a:r>
            <a:rPr lang="en-US" dirty="0"/>
            <a:t>LLP communities restored in core areas, buffers &amp; connectors</a:t>
          </a:r>
        </a:p>
      </dgm:t>
    </dgm:pt>
    <dgm:pt modelId="{75187106-970B-45E5-9D05-307FA54C2325}" type="parTrans" cxnId="{EE4E490B-8796-485C-A194-5A2BE9F81013}">
      <dgm:prSet/>
      <dgm:spPr/>
      <dgm:t>
        <a:bodyPr/>
        <a:lstStyle/>
        <a:p>
          <a:endParaRPr lang="en-US"/>
        </a:p>
      </dgm:t>
    </dgm:pt>
    <dgm:pt modelId="{BDC489B6-C277-4EEE-A9C9-DDBF13EEDC3B}" type="sibTrans" cxnId="{EE4E490B-8796-485C-A194-5A2BE9F81013}">
      <dgm:prSet/>
      <dgm:spPr/>
      <dgm:t>
        <a:bodyPr/>
        <a:lstStyle/>
        <a:p>
          <a:endParaRPr lang="en-US"/>
        </a:p>
      </dgm:t>
    </dgm:pt>
    <dgm:pt modelId="{F2AF6ECB-AB6B-4ACA-AB85-67335ED183A0}">
      <dgm:prSet phldrT="[Text]"/>
      <dgm:spPr/>
      <dgm:t>
        <a:bodyPr/>
        <a:lstStyle/>
        <a:p>
          <a:r>
            <a:rPr lang="en-US" dirty="0"/>
            <a:t>Knowledge Gaps</a:t>
          </a:r>
        </a:p>
      </dgm:t>
    </dgm:pt>
    <dgm:pt modelId="{58618263-9032-427A-A7D8-ACC4F41A83DD}" type="parTrans" cxnId="{623EAD6E-5805-4FA5-AC60-5DC9CD51D5C0}">
      <dgm:prSet/>
      <dgm:spPr/>
      <dgm:t>
        <a:bodyPr/>
        <a:lstStyle/>
        <a:p>
          <a:endParaRPr lang="en-US"/>
        </a:p>
      </dgm:t>
    </dgm:pt>
    <dgm:pt modelId="{63163FF9-B0DA-45B6-9AD2-E75AA7593E0C}" type="sibTrans" cxnId="{623EAD6E-5805-4FA5-AC60-5DC9CD51D5C0}">
      <dgm:prSet/>
      <dgm:spPr/>
      <dgm:t>
        <a:bodyPr/>
        <a:lstStyle/>
        <a:p>
          <a:endParaRPr lang="en-US"/>
        </a:p>
      </dgm:t>
    </dgm:pt>
    <dgm:pt modelId="{8DDE2EF6-0E20-4754-96C1-CF67589A1382}">
      <dgm:prSet phldrT="[Text]"/>
      <dgm:spPr/>
      <dgm:t>
        <a:bodyPr/>
        <a:lstStyle/>
        <a:p>
          <a:r>
            <a:rPr lang="en-US" dirty="0"/>
            <a:t>Indicator species for monitoring</a:t>
          </a:r>
        </a:p>
      </dgm:t>
    </dgm:pt>
    <dgm:pt modelId="{675A4581-B6C8-49CD-B548-489AB5AA9299}" type="parTrans" cxnId="{39192030-18AA-4AFB-B34C-5C833CFE515A}">
      <dgm:prSet/>
      <dgm:spPr/>
      <dgm:t>
        <a:bodyPr/>
        <a:lstStyle/>
        <a:p>
          <a:endParaRPr lang="en-US"/>
        </a:p>
      </dgm:t>
    </dgm:pt>
    <dgm:pt modelId="{41F11F60-74EF-4BF1-AE8C-9E6398A28411}" type="sibTrans" cxnId="{39192030-18AA-4AFB-B34C-5C833CFE515A}">
      <dgm:prSet/>
      <dgm:spPr/>
      <dgm:t>
        <a:bodyPr/>
        <a:lstStyle/>
        <a:p>
          <a:endParaRPr lang="en-US"/>
        </a:p>
      </dgm:t>
    </dgm:pt>
    <dgm:pt modelId="{9A0AFC2D-BC18-47DA-AD52-7FAB7BB42FA8}">
      <dgm:prSet phldrT="[Text]"/>
      <dgm:spPr/>
      <dgm:t>
        <a:bodyPr/>
        <a:lstStyle/>
        <a:p>
          <a:r>
            <a:rPr lang="en-US" dirty="0"/>
            <a:t>Methods for monitoring extent &amp; condition</a:t>
          </a:r>
        </a:p>
      </dgm:t>
    </dgm:pt>
    <dgm:pt modelId="{E782AE5D-ED34-4CFE-AFC7-8D51988399CB}" type="parTrans" cxnId="{7D18398C-A4BB-4ABB-AD8C-6D396BBE34AB}">
      <dgm:prSet/>
      <dgm:spPr/>
      <dgm:t>
        <a:bodyPr/>
        <a:lstStyle/>
        <a:p>
          <a:endParaRPr lang="en-US"/>
        </a:p>
      </dgm:t>
    </dgm:pt>
    <dgm:pt modelId="{ADB4BA5C-C927-418E-A538-97B51541AD61}" type="sibTrans" cxnId="{7D18398C-A4BB-4ABB-AD8C-6D396BBE34AB}">
      <dgm:prSet/>
      <dgm:spPr/>
      <dgm:t>
        <a:bodyPr/>
        <a:lstStyle/>
        <a:p>
          <a:endParaRPr lang="en-US"/>
        </a:p>
      </dgm:t>
    </dgm:pt>
    <dgm:pt modelId="{9ED06FD0-1F97-4CAE-BDB9-1CAB13DE05AC}">
      <dgm:prSet phldrT="[Text]"/>
      <dgm:spPr/>
      <dgm:t>
        <a:bodyPr/>
        <a:lstStyle/>
        <a:p>
          <a:r>
            <a:rPr lang="en-US" dirty="0"/>
            <a:t>Condition &amp; fire info for private lands</a:t>
          </a:r>
        </a:p>
      </dgm:t>
    </dgm:pt>
    <dgm:pt modelId="{53E56707-27AD-4352-BF23-C83742FE9557}" type="parTrans" cxnId="{5AC7F973-FF82-475A-A6BB-2BF93F08C2C2}">
      <dgm:prSet/>
      <dgm:spPr/>
      <dgm:t>
        <a:bodyPr/>
        <a:lstStyle/>
        <a:p>
          <a:endParaRPr lang="en-US"/>
        </a:p>
      </dgm:t>
    </dgm:pt>
    <dgm:pt modelId="{727548E0-260F-433F-9A03-77B9D5FF5779}" type="sibTrans" cxnId="{5AC7F973-FF82-475A-A6BB-2BF93F08C2C2}">
      <dgm:prSet/>
      <dgm:spPr/>
      <dgm:t>
        <a:bodyPr/>
        <a:lstStyle/>
        <a:p>
          <a:endParaRPr lang="en-US"/>
        </a:p>
      </dgm:t>
    </dgm:pt>
    <dgm:pt modelId="{CF085024-7561-44D7-816B-184E93DD12E4}">
      <dgm:prSet phldrT="[Text]"/>
      <dgm:spPr/>
      <dgm:t>
        <a:bodyPr/>
        <a:lstStyle/>
        <a:p>
          <a:r>
            <a:rPr lang="en-US" dirty="0"/>
            <a:t>E &amp; W RCW populations have demographic connectivity &amp; min 500 PBGs</a:t>
          </a:r>
        </a:p>
      </dgm:t>
    </dgm:pt>
    <dgm:pt modelId="{E66653CC-D586-4EDD-97EC-68AD16092B15}" type="parTrans" cxnId="{076AEF53-3703-4E29-ABAC-3E55FDB5A2F5}">
      <dgm:prSet/>
      <dgm:spPr/>
    </dgm:pt>
    <dgm:pt modelId="{AFB57693-5996-46BD-860D-E5EED547AD7F}" type="sibTrans" cxnId="{076AEF53-3703-4E29-ABAC-3E55FDB5A2F5}">
      <dgm:prSet/>
      <dgm:spPr/>
    </dgm:pt>
    <dgm:pt modelId="{253013F3-2FE5-46CC-A830-70B678236B41}">
      <dgm:prSet phldrT="[Text]"/>
      <dgm:spPr/>
      <dgm:t>
        <a:bodyPr/>
        <a:lstStyle/>
        <a:p>
          <a:r>
            <a:rPr lang="en-US" dirty="0"/>
            <a:t>Anticipated impacts of climate change</a:t>
          </a:r>
        </a:p>
      </dgm:t>
    </dgm:pt>
    <dgm:pt modelId="{1D954A1F-9A13-495C-B187-483D491D4F0A}" type="parTrans" cxnId="{E7336C5C-A0B2-40D6-9F8D-5DD907DD9130}">
      <dgm:prSet/>
      <dgm:spPr/>
    </dgm:pt>
    <dgm:pt modelId="{4A60BE34-30E9-43F4-8FDB-67B33927BF78}" type="sibTrans" cxnId="{E7336C5C-A0B2-40D6-9F8D-5DD907DD9130}">
      <dgm:prSet/>
      <dgm:spPr/>
    </dgm:pt>
    <dgm:pt modelId="{6E8BE517-CE0A-471E-B649-FB17640CC06F}" type="pres">
      <dgm:prSet presAssocID="{821BAD9B-7D0A-40DD-B580-22B8F62C29F7}" presName="Name0" presStyleCnt="0">
        <dgm:presLayoutVars>
          <dgm:dir/>
          <dgm:animLvl val="lvl"/>
          <dgm:resizeHandles val="exact"/>
        </dgm:presLayoutVars>
      </dgm:prSet>
      <dgm:spPr/>
    </dgm:pt>
    <dgm:pt modelId="{8EE98593-9C71-4683-AE55-98568865007E}" type="pres">
      <dgm:prSet presAssocID="{256E36BB-AE69-4872-A2D5-6EF8D10CF993}" presName="linNode" presStyleCnt="0"/>
      <dgm:spPr/>
    </dgm:pt>
    <dgm:pt modelId="{089F953C-5464-4C87-B552-86AEA896212C}" type="pres">
      <dgm:prSet presAssocID="{256E36BB-AE69-4872-A2D5-6EF8D10CF993}" presName="parentText" presStyleLbl="node1" presStyleIdx="0" presStyleCnt="2">
        <dgm:presLayoutVars>
          <dgm:chMax val="1"/>
          <dgm:bulletEnabled val="1"/>
        </dgm:presLayoutVars>
      </dgm:prSet>
      <dgm:spPr/>
    </dgm:pt>
    <dgm:pt modelId="{0F07B046-2C52-433F-8640-AFAF220C8C8C}" type="pres">
      <dgm:prSet presAssocID="{256E36BB-AE69-4872-A2D5-6EF8D10CF993}" presName="descendantText" presStyleLbl="alignAccFollowNode1" presStyleIdx="0" presStyleCnt="2">
        <dgm:presLayoutVars>
          <dgm:bulletEnabled val="1"/>
        </dgm:presLayoutVars>
      </dgm:prSet>
      <dgm:spPr/>
    </dgm:pt>
    <dgm:pt modelId="{9A4FDFE8-2FBD-4661-886D-7F2744A27C89}" type="pres">
      <dgm:prSet presAssocID="{3CBE9165-8DAA-486E-B929-D4F95F54B5AA}" presName="sp" presStyleCnt="0"/>
      <dgm:spPr/>
    </dgm:pt>
    <dgm:pt modelId="{8D1E46A0-E1B3-43FD-A773-3FD6A4958BF9}" type="pres">
      <dgm:prSet presAssocID="{F2AF6ECB-AB6B-4ACA-AB85-67335ED183A0}" presName="linNode" presStyleCnt="0"/>
      <dgm:spPr/>
    </dgm:pt>
    <dgm:pt modelId="{8875EC2E-882F-4DA3-A146-4A39449AE7F1}" type="pres">
      <dgm:prSet presAssocID="{F2AF6ECB-AB6B-4ACA-AB85-67335ED183A0}" presName="parentText" presStyleLbl="node1" presStyleIdx="1" presStyleCnt="2">
        <dgm:presLayoutVars>
          <dgm:chMax val="1"/>
          <dgm:bulletEnabled val="1"/>
        </dgm:presLayoutVars>
      </dgm:prSet>
      <dgm:spPr/>
    </dgm:pt>
    <dgm:pt modelId="{2CBB60D1-8E77-48EB-B27D-23E7E21358A5}" type="pres">
      <dgm:prSet presAssocID="{F2AF6ECB-AB6B-4ACA-AB85-67335ED183A0}" presName="descendantText" presStyleLbl="alignAccFollowNode1" presStyleIdx="1" presStyleCnt="2">
        <dgm:presLayoutVars>
          <dgm:bulletEnabled val="1"/>
        </dgm:presLayoutVars>
      </dgm:prSet>
      <dgm:spPr/>
    </dgm:pt>
  </dgm:ptLst>
  <dgm:cxnLst>
    <dgm:cxn modelId="{EE4E490B-8796-485C-A194-5A2BE9F81013}" srcId="{256E36BB-AE69-4872-A2D5-6EF8D10CF993}" destId="{485FC1C8-998B-4B4B-B3E0-453D5978D7B7}" srcOrd="0" destOrd="0" parTransId="{75187106-970B-45E5-9D05-307FA54C2325}" sibTransId="{BDC489B6-C277-4EEE-A9C9-DDBF13EEDC3B}"/>
    <dgm:cxn modelId="{8BF01614-4D18-4EB2-9A27-756FC01A5296}" type="presOf" srcId="{485FC1C8-998B-4B4B-B3E0-453D5978D7B7}" destId="{0F07B046-2C52-433F-8640-AFAF220C8C8C}" srcOrd="0" destOrd="0" presId="urn:microsoft.com/office/officeart/2005/8/layout/vList5"/>
    <dgm:cxn modelId="{AE5F9218-901D-4A61-A466-361B7A231FBA}" type="presOf" srcId="{F2AF6ECB-AB6B-4ACA-AB85-67335ED183A0}" destId="{8875EC2E-882F-4DA3-A146-4A39449AE7F1}" srcOrd="0" destOrd="0" presId="urn:microsoft.com/office/officeart/2005/8/layout/vList5"/>
    <dgm:cxn modelId="{7CF2A924-4613-4A04-BD78-0422E647F180}" type="presOf" srcId="{821BAD9B-7D0A-40DD-B580-22B8F62C29F7}" destId="{6E8BE517-CE0A-471E-B649-FB17640CC06F}" srcOrd="0" destOrd="0" presId="urn:microsoft.com/office/officeart/2005/8/layout/vList5"/>
    <dgm:cxn modelId="{39192030-18AA-4AFB-B34C-5C833CFE515A}" srcId="{F2AF6ECB-AB6B-4ACA-AB85-67335ED183A0}" destId="{8DDE2EF6-0E20-4754-96C1-CF67589A1382}" srcOrd="0" destOrd="0" parTransId="{675A4581-B6C8-49CD-B548-489AB5AA9299}" sibTransId="{41F11F60-74EF-4BF1-AE8C-9E6398A28411}"/>
    <dgm:cxn modelId="{E7336C5C-A0B2-40D6-9F8D-5DD907DD9130}" srcId="{F2AF6ECB-AB6B-4ACA-AB85-67335ED183A0}" destId="{253013F3-2FE5-46CC-A830-70B678236B41}" srcOrd="3" destOrd="0" parTransId="{1D954A1F-9A13-495C-B187-483D491D4F0A}" sibTransId="{4A60BE34-30E9-43F4-8FDB-67B33927BF78}"/>
    <dgm:cxn modelId="{ABE18B47-7B78-408A-A08A-6498BAA667C7}" type="presOf" srcId="{CF085024-7561-44D7-816B-184E93DD12E4}" destId="{0F07B046-2C52-433F-8640-AFAF220C8C8C}" srcOrd="0" destOrd="1" presId="urn:microsoft.com/office/officeart/2005/8/layout/vList5"/>
    <dgm:cxn modelId="{623EAD6E-5805-4FA5-AC60-5DC9CD51D5C0}" srcId="{821BAD9B-7D0A-40DD-B580-22B8F62C29F7}" destId="{F2AF6ECB-AB6B-4ACA-AB85-67335ED183A0}" srcOrd="1" destOrd="0" parTransId="{58618263-9032-427A-A7D8-ACC4F41A83DD}" sibTransId="{63163FF9-B0DA-45B6-9AD2-E75AA7593E0C}"/>
    <dgm:cxn modelId="{076AEF53-3703-4E29-ABAC-3E55FDB5A2F5}" srcId="{256E36BB-AE69-4872-A2D5-6EF8D10CF993}" destId="{CF085024-7561-44D7-816B-184E93DD12E4}" srcOrd="1" destOrd="0" parTransId="{E66653CC-D586-4EDD-97EC-68AD16092B15}" sibTransId="{AFB57693-5996-46BD-860D-E5EED547AD7F}"/>
    <dgm:cxn modelId="{5AC7F973-FF82-475A-A6BB-2BF93F08C2C2}" srcId="{F2AF6ECB-AB6B-4ACA-AB85-67335ED183A0}" destId="{9ED06FD0-1F97-4CAE-BDB9-1CAB13DE05AC}" srcOrd="2" destOrd="0" parTransId="{53E56707-27AD-4352-BF23-C83742FE9557}" sibTransId="{727548E0-260F-433F-9A03-77B9D5FF5779}"/>
    <dgm:cxn modelId="{5972B254-C43B-416E-B85D-3E7A4716F48D}" type="presOf" srcId="{256E36BB-AE69-4872-A2D5-6EF8D10CF993}" destId="{089F953C-5464-4C87-B552-86AEA896212C}" srcOrd="0" destOrd="0" presId="urn:microsoft.com/office/officeart/2005/8/layout/vList5"/>
    <dgm:cxn modelId="{D3AF7A77-29FC-4B47-B450-E3605929F3BD}" srcId="{821BAD9B-7D0A-40DD-B580-22B8F62C29F7}" destId="{256E36BB-AE69-4872-A2D5-6EF8D10CF993}" srcOrd="0" destOrd="0" parTransId="{4AAF5810-DBA8-47F5-8B45-C29066C5BEEF}" sibTransId="{3CBE9165-8DAA-486E-B929-D4F95F54B5AA}"/>
    <dgm:cxn modelId="{7D18398C-A4BB-4ABB-AD8C-6D396BBE34AB}" srcId="{F2AF6ECB-AB6B-4ACA-AB85-67335ED183A0}" destId="{9A0AFC2D-BC18-47DA-AD52-7FAB7BB42FA8}" srcOrd="1" destOrd="0" parTransId="{E782AE5D-ED34-4CFE-AFC7-8D51988399CB}" sibTransId="{ADB4BA5C-C927-418E-A538-97B51541AD61}"/>
    <dgm:cxn modelId="{0549DEBD-8993-465F-A20F-314B419D7141}" type="presOf" srcId="{9A0AFC2D-BC18-47DA-AD52-7FAB7BB42FA8}" destId="{2CBB60D1-8E77-48EB-B27D-23E7E21358A5}" srcOrd="0" destOrd="1" presId="urn:microsoft.com/office/officeart/2005/8/layout/vList5"/>
    <dgm:cxn modelId="{17461FBF-382D-4388-B782-C75815761E60}" type="presOf" srcId="{8DDE2EF6-0E20-4754-96C1-CF67589A1382}" destId="{2CBB60D1-8E77-48EB-B27D-23E7E21358A5}" srcOrd="0" destOrd="0" presId="urn:microsoft.com/office/officeart/2005/8/layout/vList5"/>
    <dgm:cxn modelId="{81980EC6-8064-4F77-8E15-CBB1757B274E}" type="presOf" srcId="{253013F3-2FE5-46CC-A830-70B678236B41}" destId="{2CBB60D1-8E77-48EB-B27D-23E7E21358A5}" srcOrd="0" destOrd="3" presId="urn:microsoft.com/office/officeart/2005/8/layout/vList5"/>
    <dgm:cxn modelId="{17A359FE-5DF7-4FCD-A3A3-C241EB12A2F2}" type="presOf" srcId="{9ED06FD0-1F97-4CAE-BDB9-1CAB13DE05AC}" destId="{2CBB60D1-8E77-48EB-B27D-23E7E21358A5}" srcOrd="0" destOrd="2" presId="urn:microsoft.com/office/officeart/2005/8/layout/vList5"/>
    <dgm:cxn modelId="{A6C9623F-ABF0-4D47-92C6-7F456242238C}" type="presParOf" srcId="{6E8BE517-CE0A-471E-B649-FB17640CC06F}" destId="{8EE98593-9C71-4683-AE55-98568865007E}" srcOrd="0" destOrd="0" presId="urn:microsoft.com/office/officeart/2005/8/layout/vList5"/>
    <dgm:cxn modelId="{19DB7F61-2B02-4B1C-8823-5F018EBEE4B4}" type="presParOf" srcId="{8EE98593-9C71-4683-AE55-98568865007E}" destId="{089F953C-5464-4C87-B552-86AEA896212C}" srcOrd="0" destOrd="0" presId="urn:microsoft.com/office/officeart/2005/8/layout/vList5"/>
    <dgm:cxn modelId="{1A4ABFD6-2708-475C-BA78-A3EAEB8C099C}" type="presParOf" srcId="{8EE98593-9C71-4683-AE55-98568865007E}" destId="{0F07B046-2C52-433F-8640-AFAF220C8C8C}" srcOrd="1" destOrd="0" presId="urn:microsoft.com/office/officeart/2005/8/layout/vList5"/>
    <dgm:cxn modelId="{A08132B5-CED6-425D-A0AB-4CD62228EDCD}" type="presParOf" srcId="{6E8BE517-CE0A-471E-B649-FB17640CC06F}" destId="{9A4FDFE8-2FBD-4661-886D-7F2744A27C89}" srcOrd="1" destOrd="0" presId="urn:microsoft.com/office/officeart/2005/8/layout/vList5"/>
    <dgm:cxn modelId="{19B17C90-0EDE-4ED1-824B-F9204A767D48}" type="presParOf" srcId="{6E8BE517-CE0A-471E-B649-FB17640CC06F}" destId="{8D1E46A0-E1B3-43FD-A773-3FD6A4958BF9}" srcOrd="2" destOrd="0" presId="urn:microsoft.com/office/officeart/2005/8/layout/vList5"/>
    <dgm:cxn modelId="{DA825A93-766D-499F-B698-328A365F679D}" type="presParOf" srcId="{8D1E46A0-E1B3-43FD-A773-3FD6A4958BF9}" destId="{8875EC2E-882F-4DA3-A146-4A39449AE7F1}" srcOrd="0" destOrd="0" presId="urn:microsoft.com/office/officeart/2005/8/layout/vList5"/>
    <dgm:cxn modelId="{AE24C646-B952-4304-B1CB-6595EE0579AA}" type="presParOf" srcId="{8D1E46A0-E1B3-43FD-A773-3FD6A4958BF9}" destId="{2CBB60D1-8E77-48EB-B27D-23E7E21358A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1BAD9B-7D0A-40DD-B580-22B8F62C29F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6E36BB-AE69-4872-A2D5-6EF8D10CF993}">
      <dgm:prSet phldrT="[Text]"/>
      <dgm:spPr/>
      <dgm:t>
        <a:bodyPr/>
        <a:lstStyle/>
        <a:p>
          <a:r>
            <a:rPr lang="en-US" dirty="0"/>
            <a:t>2025 Goals</a:t>
          </a:r>
        </a:p>
      </dgm:t>
    </dgm:pt>
    <dgm:pt modelId="{4AAF5810-DBA8-47F5-8B45-C29066C5BEEF}" type="parTrans" cxnId="{D3AF7A77-29FC-4B47-B450-E3605929F3BD}">
      <dgm:prSet/>
      <dgm:spPr/>
      <dgm:t>
        <a:bodyPr/>
        <a:lstStyle/>
        <a:p>
          <a:endParaRPr lang="en-US"/>
        </a:p>
      </dgm:t>
    </dgm:pt>
    <dgm:pt modelId="{3CBE9165-8DAA-486E-B929-D4F95F54B5AA}" type="sibTrans" cxnId="{D3AF7A77-29FC-4B47-B450-E3605929F3BD}">
      <dgm:prSet/>
      <dgm:spPr/>
      <dgm:t>
        <a:bodyPr/>
        <a:lstStyle/>
        <a:p>
          <a:endParaRPr lang="en-US"/>
        </a:p>
      </dgm:t>
    </dgm:pt>
    <dgm:pt modelId="{485FC1C8-998B-4B4B-B3E0-453D5978D7B7}">
      <dgm:prSet phldrT="[Text]"/>
      <dgm:spPr/>
      <dgm:t>
        <a:bodyPr/>
        <a:lstStyle/>
        <a:p>
          <a:r>
            <a:rPr lang="en-US" dirty="0"/>
            <a:t>Restore structure of &amp; connectivity between all known UDWs on protected lands &amp; 50% private</a:t>
          </a:r>
        </a:p>
      </dgm:t>
    </dgm:pt>
    <dgm:pt modelId="{75187106-970B-45E5-9D05-307FA54C2325}" type="parTrans" cxnId="{EE4E490B-8796-485C-A194-5A2BE9F81013}">
      <dgm:prSet/>
      <dgm:spPr/>
      <dgm:t>
        <a:bodyPr/>
        <a:lstStyle/>
        <a:p>
          <a:endParaRPr lang="en-US"/>
        </a:p>
      </dgm:t>
    </dgm:pt>
    <dgm:pt modelId="{BDC489B6-C277-4EEE-A9C9-DDBF13EEDC3B}" type="sibTrans" cxnId="{EE4E490B-8796-485C-A194-5A2BE9F81013}">
      <dgm:prSet/>
      <dgm:spPr/>
      <dgm:t>
        <a:bodyPr/>
        <a:lstStyle/>
        <a:p>
          <a:endParaRPr lang="en-US"/>
        </a:p>
      </dgm:t>
    </dgm:pt>
    <dgm:pt modelId="{F2AF6ECB-AB6B-4ACA-AB85-67335ED183A0}">
      <dgm:prSet phldrT="[Text]"/>
      <dgm:spPr/>
      <dgm:t>
        <a:bodyPr/>
        <a:lstStyle/>
        <a:p>
          <a:r>
            <a:rPr lang="en-US" dirty="0"/>
            <a:t>Knowledge Gaps</a:t>
          </a:r>
        </a:p>
      </dgm:t>
    </dgm:pt>
    <dgm:pt modelId="{58618263-9032-427A-A7D8-ACC4F41A83DD}" type="parTrans" cxnId="{623EAD6E-5805-4FA5-AC60-5DC9CD51D5C0}">
      <dgm:prSet/>
      <dgm:spPr/>
      <dgm:t>
        <a:bodyPr/>
        <a:lstStyle/>
        <a:p>
          <a:endParaRPr lang="en-US"/>
        </a:p>
      </dgm:t>
    </dgm:pt>
    <dgm:pt modelId="{63163FF9-B0DA-45B6-9AD2-E75AA7593E0C}" type="sibTrans" cxnId="{623EAD6E-5805-4FA5-AC60-5DC9CD51D5C0}">
      <dgm:prSet/>
      <dgm:spPr/>
      <dgm:t>
        <a:bodyPr/>
        <a:lstStyle/>
        <a:p>
          <a:endParaRPr lang="en-US"/>
        </a:p>
      </dgm:t>
    </dgm:pt>
    <dgm:pt modelId="{8DDE2EF6-0E20-4754-96C1-CF67589A1382}">
      <dgm:prSet phldrT="[Text]"/>
      <dgm:spPr/>
      <dgm:t>
        <a:bodyPr/>
        <a:lstStyle/>
        <a:p>
          <a:r>
            <a:rPr lang="en-US" dirty="0"/>
            <a:t>Location, spatial relationship, &amp; condition</a:t>
          </a:r>
        </a:p>
      </dgm:t>
    </dgm:pt>
    <dgm:pt modelId="{675A4581-B6C8-49CD-B548-489AB5AA9299}" type="parTrans" cxnId="{39192030-18AA-4AFB-B34C-5C833CFE515A}">
      <dgm:prSet/>
      <dgm:spPr/>
      <dgm:t>
        <a:bodyPr/>
        <a:lstStyle/>
        <a:p>
          <a:endParaRPr lang="en-US"/>
        </a:p>
      </dgm:t>
    </dgm:pt>
    <dgm:pt modelId="{41F11F60-74EF-4BF1-AE8C-9E6398A28411}" type="sibTrans" cxnId="{39192030-18AA-4AFB-B34C-5C833CFE515A}">
      <dgm:prSet/>
      <dgm:spPr/>
      <dgm:t>
        <a:bodyPr/>
        <a:lstStyle/>
        <a:p>
          <a:endParaRPr lang="en-US"/>
        </a:p>
      </dgm:t>
    </dgm:pt>
    <dgm:pt modelId="{9A0AFC2D-BC18-47DA-AD52-7FAB7BB42FA8}">
      <dgm:prSet phldrT="[Text]"/>
      <dgm:spPr/>
      <dgm:t>
        <a:bodyPr/>
        <a:lstStyle/>
        <a:p>
          <a:r>
            <a:rPr lang="en-US" dirty="0"/>
            <a:t>Connectivity metrics for target species</a:t>
          </a:r>
        </a:p>
      </dgm:t>
    </dgm:pt>
    <dgm:pt modelId="{E782AE5D-ED34-4CFE-AFC7-8D51988399CB}" type="parTrans" cxnId="{7D18398C-A4BB-4ABB-AD8C-6D396BBE34AB}">
      <dgm:prSet/>
      <dgm:spPr/>
      <dgm:t>
        <a:bodyPr/>
        <a:lstStyle/>
        <a:p>
          <a:endParaRPr lang="en-US"/>
        </a:p>
      </dgm:t>
    </dgm:pt>
    <dgm:pt modelId="{ADB4BA5C-C927-418E-A538-97B51541AD61}" type="sibTrans" cxnId="{7D18398C-A4BB-4ABB-AD8C-6D396BBE34AB}">
      <dgm:prSet/>
      <dgm:spPr/>
      <dgm:t>
        <a:bodyPr/>
        <a:lstStyle/>
        <a:p>
          <a:endParaRPr lang="en-US"/>
        </a:p>
      </dgm:t>
    </dgm:pt>
    <dgm:pt modelId="{9ED06FD0-1F97-4CAE-BDB9-1CAB13DE05AC}">
      <dgm:prSet phldrT="[Text]"/>
      <dgm:spPr/>
      <dgm:t>
        <a:bodyPr/>
        <a:lstStyle/>
        <a:p>
          <a:r>
            <a:rPr lang="en-US" dirty="0"/>
            <a:t>Vegetative structure goals &amp; metrics</a:t>
          </a:r>
        </a:p>
      </dgm:t>
    </dgm:pt>
    <dgm:pt modelId="{53E56707-27AD-4352-BF23-C83742FE9557}" type="parTrans" cxnId="{5AC7F973-FF82-475A-A6BB-2BF93F08C2C2}">
      <dgm:prSet/>
      <dgm:spPr/>
      <dgm:t>
        <a:bodyPr/>
        <a:lstStyle/>
        <a:p>
          <a:endParaRPr lang="en-US"/>
        </a:p>
      </dgm:t>
    </dgm:pt>
    <dgm:pt modelId="{727548E0-260F-433F-9A03-77B9D5FF5779}" type="sibTrans" cxnId="{5AC7F973-FF82-475A-A6BB-2BF93F08C2C2}">
      <dgm:prSet/>
      <dgm:spPr/>
      <dgm:t>
        <a:bodyPr/>
        <a:lstStyle/>
        <a:p>
          <a:endParaRPr lang="en-US"/>
        </a:p>
      </dgm:t>
    </dgm:pt>
    <dgm:pt modelId="{6E8BE517-CE0A-471E-B649-FB17640CC06F}" type="pres">
      <dgm:prSet presAssocID="{821BAD9B-7D0A-40DD-B580-22B8F62C29F7}" presName="Name0" presStyleCnt="0">
        <dgm:presLayoutVars>
          <dgm:dir/>
          <dgm:animLvl val="lvl"/>
          <dgm:resizeHandles val="exact"/>
        </dgm:presLayoutVars>
      </dgm:prSet>
      <dgm:spPr/>
    </dgm:pt>
    <dgm:pt modelId="{8EE98593-9C71-4683-AE55-98568865007E}" type="pres">
      <dgm:prSet presAssocID="{256E36BB-AE69-4872-A2D5-6EF8D10CF993}" presName="linNode" presStyleCnt="0"/>
      <dgm:spPr/>
    </dgm:pt>
    <dgm:pt modelId="{089F953C-5464-4C87-B552-86AEA896212C}" type="pres">
      <dgm:prSet presAssocID="{256E36BB-AE69-4872-A2D5-6EF8D10CF993}" presName="parentText" presStyleLbl="node1" presStyleIdx="0" presStyleCnt="2">
        <dgm:presLayoutVars>
          <dgm:chMax val="1"/>
          <dgm:bulletEnabled val="1"/>
        </dgm:presLayoutVars>
      </dgm:prSet>
      <dgm:spPr/>
    </dgm:pt>
    <dgm:pt modelId="{0F07B046-2C52-433F-8640-AFAF220C8C8C}" type="pres">
      <dgm:prSet presAssocID="{256E36BB-AE69-4872-A2D5-6EF8D10CF993}" presName="descendantText" presStyleLbl="alignAccFollowNode1" presStyleIdx="0" presStyleCnt="2">
        <dgm:presLayoutVars>
          <dgm:bulletEnabled val="1"/>
        </dgm:presLayoutVars>
      </dgm:prSet>
      <dgm:spPr/>
    </dgm:pt>
    <dgm:pt modelId="{9A4FDFE8-2FBD-4661-886D-7F2744A27C89}" type="pres">
      <dgm:prSet presAssocID="{3CBE9165-8DAA-486E-B929-D4F95F54B5AA}" presName="sp" presStyleCnt="0"/>
      <dgm:spPr/>
    </dgm:pt>
    <dgm:pt modelId="{8D1E46A0-E1B3-43FD-A773-3FD6A4958BF9}" type="pres">
      <dgm:prSet presAssocID="{F2AF6ECB-AB6B-4ACA-AB85-67335ED183A0}" presName="linNode" presStyleCnt="0"/>
      <dgm:spPr/>
    </dgm:pt>
    <dgm:pt modelId="{8875EC2E-882F-4DA3-A146-4A39449AE7F1}" type="pres">
      <dgm:prSet presAssocID="{F2AF6ECB-AB6B-4ACA-AB85-67335ED183A0}" presName="parentText" presStyleLbl="node1" presStyleIdx="1" presStyleCnt="2">
        <dgm:presLayoutVars>
          <dgm:chMax val="1"/>
          <dgm:bulletEnabled val="1"/>
        </dgm:presLayoutVars>
      </dgm:prSet>
      <dgm:spPr/>
    </dgm:pt>
    <dgm:pt modelId="{2CBB60D1-8E77-48EB-B27D-23E7E21358A5}" type="pres">
      <dgm:prSet presAssocID="{F2AF6ECB-AB6B-4ACA-AB85-67335ED183A0}" presName="descendantText" presStyleLbl="alignAccFollowNode1" presStyleIdx="1" presStyleCnt="2">
        <dgm:presLayoutVars>
          <dgm:bulletEnabled val="1"/>
        </dgm:presLayoutVars>
      </dgm:prSet>
      <dgm:spPr/>
    </dgm:pt>
  </dgm:ptLst>
  <dgm:cxnLst>
    <dgm:cxn modelId="{EE4E490B-8796-485C-A194-5A2BE9F81013}" srcId="{256E36BB-AE69-4872-A2D5-6EF8D10CF993}" destId="{485FC1C8-998B-4B4B-B3E0-453D5978D7B7}" srcOrd="0" destOrd="0" parTransId="{75187106-970B-45E5-9D05-307FA54C2325}" sibTransId="{BDC489B6-C277-4EEE-A9C9-DDBF13EEDC3B}"/>
    <dgm:cxn modelId="{8BF01614-4D18-4EB2-9A27-756FC01A5296}" type="presOf" srcId="{485FC1C8-998B-4B4B-B3E0-453D5978D7B7}" destId="{0F07B046-2C52-433F-8640-AFAF220C8C8C}" srcOrd="0" destOrd="0" presId="urn:microsoft.com/office/officeart/2005/8/layout/vList5"/>
    <dgm:cxn modelId="{AE5F9218-901D-4A61-A466-361B7A231FBA}" type="presOf" srcId="{F2AF6ECB-AB6B-4ACA-AB85-67335ED183A0}" destId="{8875EC2E-882F-4DA3-A146-4A39449AE7F1}" srcOrd="0" destOrd="0" presId="urn:microsoft.com/office/officeart/2005/8/layout/vList5"/>
    <dgm:cxn modelId="{7CF2A924-4613-4A04-BD78-0422E647F180}" type="presOf" srcId="{821BAD9B-7D0A-40DD-B580-22B8F62C29F7}" destId="{6E8BE517-CE0A-471E-B649-FB17640CC06F}" srcOrd="0" destOrd="0" presId="urn:microsoft.com/office/officeart/2005/8/layout/vList5"/>
    <dgm:cxn modelId="{39192030-18AA-4AFB-B34C-5C833CFE515A}" srcId="{F2AF6ECB-AB6B-4ACA-AB85-67335ED183A0}" destId="{8DDE2EF6-0E20-4754-96C1-CF67589A1382}" srcOrd="0" destOrd="0" parTransId="{675A4581-B6C8-49CD-B548-489AB5AA9299}" sibTransId="{41F11F60-74EF-4BF1-AE8C-9E6398A28411}"/>
    <dgm:cxn modelId="{623EAD6E-5805-4FA5-AC60-5DC9CD51D5C0}" srcId="{821BAD9B-7D0A-40DD-B580-22B8F62C29F7}" destId="{F2AF6ECB-AB6B-4ACA-AB85-67335ED183A0}" srcOrd="1" destOrd="0" parTransId="{58618263-9032-427A-A7D8-ACC4F41A83DD}" sibTransId="{63163FF9-B0DA-45B6-9AD2-E75AA7593E0C}"/>
    <dgm:cxn modelId="{5AC7F973-FF82-475A-A6BB-2BF93F08C2C2}" srcId="{F2AF6ECB-AB6B-4ACA-AB85-67335ED183A0}" destId="{9ED06FD0-1F97-4CAE-BDB9-1CAB13DE05AC}" srcOrd="2" destOrd="0" parTransId="{53E56707-27AD-4352-BF23-C83742FE9557}" sibTransId="{727548E0-260F-433F-9A03-77B9D5FF5779}"/>
    <dgm:cxn modelId="{5972B254-C43B-416E-B85D-3E7A4716F48D}" type="presOf" srcId="{256E36BB-AE69-4872-A2D5-6EF8D10CF993}" destId="{089F953C-5464-4C87-B552-86AEA896212C}" srcOrd="0" destOrd="0" presId="urn:microsoft.com/office/officeart/2005/8/layout/vList5"/>
    <dgm:cxn modelId="{D3AF7A77-29FC-4B47-B450-E3605929F3BD}" srcId="{821BAD9B-7D0A-40DD-B580-22B8F62C29F7}" destId="{256E36BB-AE69-4872-A2D5-6EF8D10CF993}" srcOrd="0" destOrd="0" parTransId="{4AAF5810-DBA8-47F5-8B45-C29066C5BEEF}" sibTransId="{3CBE9165-8DAA-486E-B929-D4F95F54B5AA}"/>
    <dgm:cxn modelId="{7D18398C-A4BB-4ABB-AD8C-6D396BBE34AB}" srcId="{F2AF6ECB-AB6B-4ACA-AB85-67335ED183A0}" destId="{9A0AFC2D-BC18-47DA-AD52-7FAB7BB42FA8}" srcOrd="1" destOrd="0" parTransId="{E782AE5D-ED34-4CFE-AFC7-8D51988399CB}" sibTransId="{ADB4BA5C-C927-418E-A538-97B51541AD61}"/>
    <dgm:cxn modelId="{0549DEBD-8993-465F-A20F-314B419D7141}" type="presOf" srcId="{9A0AFC2D-BC18-47DA-AD52-7FAB7BB42FA8}" destId="{2CBB60D1-8E77-48EB-B27D-23E7E21358A5}" srcOrd="0" destOrd="1" presId="urn:microsoft.com/office/officeart/2005/8/layout/vList5"/>
    <dgm:cxn modelId="{17461FBF-382D-4388-B782-C75815761E60}" type="presOf" srcId="{8DDE2EF6-0E20-4754-96C1-CF67589A1382}" destId="{2CBB60D1-8E77-48EB-B27D-23E7E21358A5}" srcOrd="0" destOrd="0" presId="urn:microsoft.com/office/officeart/2005/8/layout/vList5"/>
    <dgm:cxn modelId="{17A359FE-5DF7-4FCD-A3A3-C241EB12A2F2}" type="presOf" srcId="{9ED06FD0-1F97-4CAE-BDB9-1CAB13DE05AC}" destId="{2CBB60D1-8E77-48EB-B27D-23E7E21358A5}" srcOrd="0" destOrd="2" presId="urn:microsoft.com/office/officeart/2005/8/layout/vList5"/>
    <dgm:cxn modelId="{A6C9623F-ABF0-4D47-92C6-7F456242238C}" type="presParOf" srcId="{6E8BE517-CE0A-471E-B649-FB17640CC06F}" destId="{8EE98593-9C71-4683-AE55-98568865007E}" srcOrd="0" destOrd="0" presId="urn:microsoft.com/office/officeart/2005/8/layout/vList5"/>
    <dgm:cxn modelId="{19DB7F61-2B02-4B1C-8823-5F018EBEE4B4}" type="presParOf" srcId="{8EE98593-9C71-4683-AE55-98568865007E}" destId="{089F953C-5464-4C87-B552-86AEA896212C}" srcOrd="0" destOrd="0" presId="urn:microsoft.com/office/officeart/2005/8/layout/vList5"/>
    <dgm:cxn modelId="{1A4ABFD6-2708-475C-BA78-A3EAEB8C099C}" type="presParOf" srcId="{8EE98593-9C71-4683-AE55-98568865007E}" destId="{0F07B046-2C52-433F-8640-AFAF220C8C8C}" srcOrd="1" destOrd="0" presId="urn:microsoft.com/office/officeart/2005/8/layout/vList5"/>
    <dgm:cxn modelId="{A08132B5-CED6-425D-A0AB-4CD62228EDCD}" type="presParOf" srcId="{6E8BE517-CE0A-471E-B649-FB17640CC06F}" destId="{9A4FDFE8-2FBD-4661-886D-7F2744A27C89}" srcOrd="1" destOrd="0" presId="urn:microsoft.com/office/officeart/2005/8/layout/vList5"/>
    <dgm:cxn modelId="{19B17C90-0EDE-4ED1-824B-F9204A767D48}" type="presParOf" srcId="{6E8BE517-CE0A-471E-B649-FB17640CC06F}" destId="{8D1E46A0-E1B3-43FD-A773-3FD6A4958BF9}" srcOrd="2" destOrd="0" presId="urn:microsoft.com/office/officeart/2005/8/layout/vList5"/>
    <dgm:cxn modelId="{DA825A93-766D-499F-B698-328A365F679D}" type="presParOf" srcId="{8D1E46A0-E1B3-43FD-A773-3FD6A4958BF9}" destId="{8875EC2E-882F-4DA3-A146-4A39449AE7F1}" srcOrd="0" destOrd="0" presId="urn:microsoft.com/office/officeart/2005/8/layout/vList5"/>
    <dgm:cxn modelId="{AE24C646-B952-4304-B1CB-6595EE0579AA}" type="presParOf" srcId="{8D1E46A0-E1B3-43FD-A773-3FD6A4958BF9}" destId="{2CBB60D1-8E77-48EB-B27D-23E7E21358A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1BAD9B-7D0A-40DD-B580-22B8F62C29F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6E36BB-AE69-4872-A2D5-6EF8D10CF993}">
      <dgm:prSet phldrT="[Text]"/>
      <dgm:spPr/>
      <dgm:t>
        <a:bodyPr/>
        <a:lstStyle/>
        <a:p>
          <a:r>
            <a:rPr lang="en-US" dirty="0"/>
            <a:t>2020 Goals</a:t>
          </a:r>
        </a:p>
      </dgm:t>
    </dgm:pt>
    <dgm:pt modelId="{4AAF5810-DBA8-47F5-8B45-C29066C5BEEF}" type="parTrans" cxnId="{D3AF7A77-29FC-4B47-B450-E3605929F3BD}">
      <dgm:prSet/>
      <dgm:spPr/>
      <dgm:t>
        <a:bodyPr/>
        <a:lstStyle/>
        <a:p>
          <a:endParaRPr lang="en-US"/>
        </a:p>
      </dgm:t>
    </dgm:pt>
    <dgm:pt modelId="{3CBE9165-8DAA-486E-B929-D4F95F54B5AA}" type="sibTrans" cxnId="{D3AF7A77-29FC-4B47-B450-E3605929F3BD}">
      <dgm:prSet/>
      <dgm:spPr/>
      <dgm:t>
        <a:bodyPr/>
        <a:lstStyle/>
        <a:p>
          <a:endParaRPr lang="en-US"/>
        </a:p>
      </dgm:t>
    </dgm:pt>
    <dgm:pt modelId="{485FC1C8-998B-4B4B-B3E0-453D5978D7B7}">
      <dgm:prSet phldrT="[Text]"/>
      <dgm:spPr/>
      <dgm:t>
        <a:bodyPr/>
        <a:lstStyle/>
        <a:p>
          <a:r>
            <a:rPr lang="en-US" dirty="0"/>
            <a:t>Priority streams support forest communities &amp; meet requirements for supporting nested target species</a:t>
          </a:r>
        </a:p>
      </dgm:t>
    </dgm:pt>
    <dgm:pt modelId="{75187106-970B-45E5-9D05-307FA54C2325}" type="parTrans" cxnId="{EE4E490B-8796-485C-A194-5A2BE9F81013}">
      <dgm:prSet/>
      <dgm:spPr/>
      <dgm:t>
        <a:bodyPr/>
        <a:lstStyle/>
        <a:p>
          <a:endParaRPr lang="en-US"/>
        </a:p>
      </dgm:t>
    </dgm:pt>
    <dgm:pt modelId="{BDC489B6-C277-4EEE-A9C9-DDBF13EEDC3B}" type="sibTrans" cxnId="{EE4E490B-8796-485C-A194-5A2BE9F81013}">
      <dgm:prSet/>
      <dgm:spPr/>
      <dgm:t>
        <a:bodyPr/>
        <a:lstStyle/>
        <a:p>
          <a:endParaRPr lang="en-US"/>
        </a:p>
      </dgm:t>
    </dgm:pt>
    <dgm:pt modelId="{F2AF6ECB-AB6B-4ACA-AB85-67335ED183A0}">
      <dgm:prSet phldrT="[Text]"/>
      <dgm:spPr/>
      <dgm:t>
        <a:bodyPr/>
        <a:lstStyle/>
        <a:p>
          <a:r>
            <a:rPr lang="en-US" dirty="0"/>
            <a:t>Knowledge Gaps</a:t>
          </a:r>
        </a:p>
      </dgm:t>
    </dgm:pt>
    <dgm:pt modelId="{58618263-9032-427A-A7D8-ACC4F41A83DD}" type="parTrans" cxnId="{623EAD6E-5805-4FA5-AC60-5DC9CD51D5C0}">
      <dgm:prSet/>
      <dgm:spPr/>
      <dgm:t>
        <a:bodyPr/>
        <a:lstStyle/>
        <a:p>
          <a:endParaRPr lang="en-US"/>
        </a:p>
      </dgm:t>
    </dgm:pt>
    <dgm:pt modelId="{63163FF9-B0DA-45B6-9AD2-E75AA7593E0C}" type="sibTrans" cxnId="{623EAD6E-5805-4FA5-AC60-5DC9CD51D5C0}">
      <dgm:prSet/>
      <dgm:spPr/>
      <dgm:t>
        <a:bodyPr/>
        <a:lstStyle/>
        <a:p>
          <a:endParaRPr lang="en-US"/>
        </a:p>
      </dgm:t>
    </dgm:pt>
    <dgm:pt modelId="{8DDE2EF6-0E20-4754-96C1-CF67589A1382}">
      <dgm:prSet phldrT="[Text]"/>
      <dgm:spPr/>
      <dgm:t>
        <a:bodyPr/>
        <a:lstStyle/>
        <a:p>
          <a:r>
            <a:rPr lang="en-US" dirty="0"/>
            <a:t>Priority streams</a:t>
          </a:r>
        </a:p>
      </dgm:t>
    </dgm:pt>
    <dgm:pt modelId="{675A4581-B6C8-49CD-B548-489AB5AA9299}" type="parTrans" cxnId="{39192030-18AA-4AFB-B34C-5C833CFE515A}">
      <dgm:prSet/>
      <dgm:spPr/>
      <dgm:t>
        <a:bodyPr/>
        <a:lstStyle/>
        <a:p>
          <a:endParaRPr lang="en-US"/>
        </a:p>
      </dgm:t>
    </dgm:pt>
    <dgm:pt modelId="{41F11F60-74EF-4BF1-AE8C-9E6398A28411}" type="sibTrans" cxnId="{39192030-18AA-4AFB-B34C-5C833CFE515A}">
      <dgm:prSet/>
      <dgm:spPr/>
      <dgm:t>
        <a:bodyPr/>
        <a:lstStyle/>
        <a:p>
          <a:endParaRPr lang="en-US"/>
        </a:p>
      </dgm:t>
    </dgm:pt>
    <dgm:pt modelId="{9A0AFC2D-BC18-47DA-AD52-7FAB7BB42FA8}">
      <dgm:prSet phldrT="[Text]"/>
      <dgm:spPr/>
      <dgm:t>
        <a:bodyPr/>
        <a:lstStyle/>
        <a:p>
          <a:r>
            <a:rPr lang="en-US" dirty="0"/>
            <a:t>Aquatic &amp; forest community habitat requirements</a:t>
          </a:r>
        </a:p>
      </dgm:t>
    </dgm:pt>
    <dgm:pt modelId="{E782AE5D-ED34-4CFE-AFC7-8D51988399CB}" type="parTrans" cxnId="{7D18398C-A4BB-4ABB-AD8C-6D396BBE34AB}">
      <dgm:prSet/>
      <dgm:spPr/>
      <dgm:t>
        <a:bodyPr/>
        <a:lstStyle/>
        <a:p>
          <a:endParaRPr lang="en-US"/>
        </a:p>
      </dgm:t>
    </dgm:pt>
    <dgm:pt modelId="{ADB4BA5C-C927-418E-A538-97B51541AD61}" type="sibTrans" cxnId="{7D18398C-A4BB-4ABB-AD8C-6D396BBE34AB}">
      <dgm:prSet/>
      <dgm:spPr/>
      <dgm:t>
        <a:bodyPr/>
        <a:lstStyle/>
        <a:p>
          <a:endParaRPr lang="en-US"/>
        </a:p>
      </dgm:t>
    </dgm:pt>
    <dgm:pt modelId="{9ED06FD0-1F97-4CAE-BDB9-1CAB13DE05AC}">
      <dgm:prSet phldrT="[Text]"/>
      <dgm:spPr/>
      <dgm:t>
        <a:bodyPr/>
        <a:lstStyle/>
        <a:p>
          <a:r>
            <a:rPr lang="en-US" dirty="0"/>
            <a:t>Dam locations and release dates</a:t>
          </a:r>
        </a:p>
      </dgm:t>
    </dgm:pt>
    <dgm:pt modelId="{53E56707-27AD-4352-BF23-C83742FE9557}" type="parTrans" cxnId="{5AC7F973-FF82-475A-A6BB-2BF93F08C2C2}">
      <dgm:prSet/>
      <dgm:spPr/>
      <dgm:t>
        <a:bodyPr/>
        <a:lstStyle/>
        <a:p>
          <a:endParaRPr lang="en-US"/>
        </a:p>
      </dgm:t>
    </dgm:pt>
    <dgm:pt modelId="{727548E0-260F-433F-9A03-77B9D5FF5779}" type="sibTrans" cxnId="{5AC7F973-FF82-475A-A6BB-2BF93F08C2C2}">
      <dgm:prSet/>
      <dgm:spPr/>
      <dgm:t>
        <a:bodyPr/>
        <a:lstStyle/>
        <a:p>
          <a:endParaRPr lang="en-US"/>
        </a:p>
      </dgm:t>
    </dgm:pt>
    <dgm:pt modelId="{D8786B93-CEB8-4A8E-9CC4-5D2D92C951DC}">
      <dgm:prSet phldrT="[Text]"/>
      <dgm:spPr/>
      <dgm:t>
        <a:bodyPr/>
        <a:lstStyle/>
        <a:p>
          <a:r>
            <a:rPr lang="en-US" dirty="0"/>
            <a:t>Water quality in priority streams meet or exceed good rating</a:t>
          </a:r>
        </a:p>
      </dgm:t>
    </dgm:pt>
    <dgm:pt modelId="{7889F3BC-69FE-4B1A-939B-C4C8C47B420C}" type="parTrans" cxnId="{4EDC69F6-F65C-45CB-932B-95A6C6055ED6}">
      <dgm:prSet/>
      <dgm:spPr/>
    </dgm:pt>
    <dgm:pt modelId="{B83C23A1-0901-4ED2-A0F6-C2DCDC778B8B}" type="sibTrans" cxnId="{4EDC69F6-F65C-45CB-932B-95A6C6055ED6}">
      <dgm:prSet/>
      <dgm:spPr/>
    </dgm:pt>
    <dgm:pt modelId="{A40706BF-BFE2-4383-8B1B-272C5BBA0507}">
      <dgm:prSet phldrT="[Text]"/>
      <dgm:spPr/>
      <dgm:t>
        <a:bodyPr/>
        <a:lstStyle/>
        <a:p>
          <a:r>
            <a:rPr lang="en-US" dirty="0"/>
            <a:t>Spatial occurrence of community targets</a:t>
          </a:r>
        </a:p>
      </dgm:t>
    </dgm:pt>
    <dgm:pt modelId="{75814454-8354-4838-8D16-12AD50EEC41E}" type="parTrans" cxnId="{EBE384E7-0743-4DAE-81A7-E9417C4025E5}">
      <dgm:prSet/>
      <dgm:spPr/>
    </dgm:pt>
    <dgm:pt modelId="{0C8AD137-51EC-4532-91B3-5A25C87372EC}" type="sibTrans" cxnId="{EBE384E7-0743-4DAE-81A7-E9417C4025E5}">
      <dgm:prSet/>
      <dgm:spPr/>
    </dgm:pt>
    <dgm:pt modelId="{209E26ED-EAC8-4F65-8E43-F89D6EC3F0D3}">
      <dgm:prSet phldrT="[Text]"/>
      <dgm:spPr/>
      <dgm:t>
        <a:bodyPr/>
        <a:lstStyle/>
        <a:p>
          <a:r>
            <a:rPr lang="en-US" dirty="0"/>
            <a:t>Monitoring sites, water quality metrics, and point source locations</a:t>
          </a:r>
        </a:p>
      </dgm:t>
    </dgm:pt>
    <dgm:pt modelId="{FCA3E3CB-14AE-43C3-B39F-3485D2048F42}" type="parTrans" cxnId="{8A788262-4ABA-424E-9BA1-924E57BB6FC6}">
      <dgm:prSet/>
      <dgm:spPr/>
    </dgm:pt>
    <dgm:pt modelId="{29CD8C94-C67B-498E-AFC9-78577B378EA1}" type="sibTrans" cxnId="{8A788262-4ABA-424E-9BA1-924E57BB6FC6}">
      <dgm:prSet/>
      <dgm:spPr/>
    </dgm:pt>
    <dgm:pt modelId="{6E8BE517-CE0A-471E-B649-FB17640CC06F}" type="pres">
      <dgm:prSet presAssocID="{821BAD9B-7D0A-40DD-B580-22B8F62C29F7}" presName="Name0" presStyleCnt="0">
        <dgm:presLayoutVars>
          <dgm:dir/>
          <dgm:animLvl val="lvl"/>
          <dgm:resizeHandles val="exact"/>
        </dgm:presLayoutVars>
      </dgm:prSet>
      <dgm:spPr/>
    </dgm:pt>
    <dgm:pt modelId="{8EE98593-9C71-4683-AE55-98568865007E}" type="pres">
      <dgm:prSet presAssocID="{256E36BB-AE69-4872-A2D5-6EF8D10CF993}" presName="linNode" presStyleCnt="0"/>
      <dgm:spPr/>
    </dgm:pt>
    <dgm:pt modelId="{089F953C-5464-4C87-B552-86AEA896212C}" type="pres">
      <dgm:prSet presAssocID="{256E36BB-AE69-4872-A2D5-6EF8D10CF993}" presName="parentText" presStyleLbl="node1" presStyleIdx="0" presStyleCnt="2">
        <dgm:presLayoutVars>
          <dgm:chMax val="1"/>
          <dgm:bulletEnabled val="1"/>
        </dgm:presLayoutVars>
      </dgm:prSet>
      <dgm:spPr/>
    </dgm:pt>
    <dgm:pt modelId="{0F07B046-2C52-433F-8640-AFAF220C8C8C}" type="pres">
      <dgm:prSet presAssocID="{256E36BB-AE69-4872-A2D5-6EF8D10CF993}" presName="descendantText" presStyleLbl="alignAccFollowNode1" presStyleIdx="0" presStyleCnt="2">
        <dgm:presLayoutVars>
          <dgm:bulletEnabled val="1"/>
        </dgm:presLayoutVars>
      </dgm:prSet>
      <dgm:spPr/>
    </dgm:pt>
    <dgm:pt modelId="{9A4FDFE8-2FBD-4661-886D-7F2744A27C89}" type="pres">
      <dgm:prSet presAssocID="{3CBE9165-8DAA-486E-B929-D4F95F54B5AA}" presName="sp" presStyleCnt="0"/>
      <dgm:spPr/>
    </dgm:pt>
    <dgm:pt modelId="{8D1E46A0-E1B3-43FD-A773-3FD6A4958BF9}" type="pres">
      <dgm:prSet presAssocID="{F2AF6ECB-AB6B-4ACA-AB85-67335ED183A0}" presName="linNode" presStyleCnt="0"/>
      <dgm:spPr/>
    </dgm:pt>
    <dgm:pt modelId="{8875EC2E-882F-4DA3-A146-4A39449AE7F1}" type="pres">
      <dgm:prSet presAssocID="{F2AF6ECB-AB6B-4ACA-AB85-67335ED183A0}" presName="parentText" presStyleLbl="node1" presStyleIdx="1" presStyleCnt="2">
        <dgm:presLayoutVars>
          <dgm:chMax val="1"/>
          <dgm:bulletEnabled val="1"/>
        </dgm:presLayoutVars>
      </dgm:prSet>
      <dgm:spPr/>
    </dgm:pt>
    <dgm:pt modelId="{2CBB60D1-8E77-48EB-B27D-23E7E21358A5}" type="pres">
      <dgm:prSet presAssocID="{F2AF6ECB-AB6B-4ACA-AB85-67335ED183A0}" presName="descendantText" presStyleLbl="alignAccFollowNode1" presStyleIdx="1" presStyleCnt="2">
        <dgm:presLayoutVars>
          <dgm:bulletEnabled val="1"/>
        </dgm:presLayoutVars>
      </dgm:prSet>
      <dgm:spPr/>
    </dgm:pt>
  </dgm:ptLst>
  <dgm:cxnLst>
    <dgm:cxn modelId="{5F3D3604-B4EE-4B3D-9C62-01E6AA4FD4CA}" type="presOf" srcId="{D8786B93-CEB8-4A8E-9CC4-5D2D92C951DC}" destId="{0F07B046-2C52-433F-8640-AFAF220C8C8C}" srcOrd="0" destOrd="1" presId="urn:microsoft.com/office/officeart/2005/8/layout/vList5"/>
    <dgm:cxn modelId="{EE4E490B-8796-485C-A194-5A2BE9F81013}" srcId="{256E36BB-AE69-4872-A2D5-6EF8D10CF993}" destId="{485FC1C8-998B-4B4B-B3E0-453D5978D7B7}" srcOrd="0" destOrd="0" parTransId="{75187106-970B-45E5-9D05-307FA54C2325}" sibTransId="{BDC489B6-C277-4EEE-A9C9-DDBF13EEDC3B}"/>
    <dgm:cxn modelId="{8BF01614-4D18-4EB2-9A27-756FC01A5296}" type="presOf" srcId="{485FC1C8-998B-4B4B-B3E0-453D5978D7B7}" destId="{0F07B046-2C52-433F-8640-AFAF220C8C8C}" srcOrd="0" destOrd="0" presId="urn:microsoft.com/office/officeart/2005/8/layout/vList5"/>
    <dgm:cxn modelId="{AE5F9218-901D-4A61-A466-361B7A231FBA}" type="presOf" srcId="{F2AF6ECB-AB6B-4ACA-AB85-67335ED183A0}" destId="{8875EC2E-882F-4DA3-A146-4A39449AE7F1}" srcOrd="0" destOrd="0" presId="urn:microsoft.com/office/officeart/2005/8/layout/vList5"/>
    <dgm:cxn modelId="{7CF2A924-4613-4A04-BD78-0422E647F180}" type="presOf" srcId="{821BAD9B-7D0A-40DD-B580-22B8F62C29F7}" destId="{6E8BE517-CE0A-471E-B649-FB17640CC06F}" srcOrd="0" destOrd="0" presId="urn:microsoft.com/office/officeart/2005/8/layout/vList5"/>
    <dgm:cxn modelId="{39192030-18AA-4AFB-B34C-5C833CFE515A}" srcId="{F2AF6ECB-AB6B-4ACA-AB85-67335ED183A0}" destId="{8DDE2EF6-0E20-4754-96C1-CF67589A1382}" srcOrd="0" destOrd="0" parTransId="{675A4581-B6C8-49CD-B548-489AB5AA9299}" sibTransId="{41F11F60-74EF-4BF1-AE8C-9E6398A28411}"/>
    <dgm:cxn modelId="{8A788262-4ABA-424E-9BA1-924E57BB6FC6}" srcId="{F2AF6ECB-AB6B-4ACA-AB85-67335ED183A0}" destId="{209E26ED-EAC8-4F65-8E43-F89D6EC3F0D3}" srcOrd="4" destOrd="0" parTransId="{FCA3E3CB-14AE-43C3-B39F-3485D2048F42}" sibTransId="{29CD8C94-C67B-498E-AFC9-78577B378EA1}"/>
    <dgm:cxn modelId="{07FBE043-350C-412E-A2E1-E2F40B1C4192}" type="presOf" srcId="{209E26ED-EAC8-4F65-8E43-F89D6EC3F0D3}" destId="{2CBB60D1-8E77-48EB-B27D-23E7E21358A5}" srcOrd="0" destOrd="4" presId="urn:microsoft.com/office/officeart/2005/8/layout/vList5"/>
    <dgm:cxn modelId="{623EAD6E-5805-4FA5-AC60-5DC9CD51D5C0}" srcId="{821BAD9B-7D0A-40DD-B580-22B8F62C29F7}" destId="{F2AF6ECB-AB6B-4ACA-AB85-67335ED183A0}" srcOrd="1" destOrd="0" parTransId="{58618263-9032-427A-A7D8-ACC4F41A83DD}" sibTransId="{63163FF9-B0DA-45B6-9AD2-E75AA7593E0C}"/>
    <dgm:cxn modelId="{5AC7F973-FF82-475A-A6BB-2BF93F08C2C2}" srcId="{F2AF6ECB-AB6B-4ACA-AB85-67335ED183A0}" destId="{9ED06FD0-1F97-4CAE-BDB9-1CAB13DE05AC}" srcOrd="3" destOrd="0" parTransId="{53E56707-27AD-4352-BF23-C83742FE9557}" sibTransId="{727548E0-260F-433F-9A03-77B9D5FF5779}"/>
    <dgm:cxn modelId="{5972B254-C43B-416E-B85D-3E7A4716F48D}" type="presOf" srcId="{256E36BB-AE69-4872-A2D5-6EF8D10CF993}" destId="{089F953C-5464-4C87-B552-86AEA896212C}" srcOrd="0" destOrd="0" presId="urn:microsoft.com/office/officeart/2005/8/layout/vList5"/>
    <dgm:cxn modelId="{D3AF7A77-29FC-4B47-B450-E3605929F3BD}" srcId="{821BAD9B-7D0A-40DD-B580-22B8F62C29F7}" destId="{256E36BB-AE69-4872-A2D5-6EF8D10CF993}" srcOrd="0" destOrd="0" parTransId="{4AAF5810-DBA8-47F5-8B45-C29066C5BEEF}" sibTransId="{3CBE9165-8DAA-486E-B929-D4F95F54B5AA}"/>
    <dgm:cxn modelId="{7D18398C-A4BB-4ABB-AD8C-6D396BBE34AB}" srcId="{F2AF6ECB-AB6B-4ACA-AB85-67335ED183A0}" destId="{9A0AFC2D-BC18-47DA-AD52-7FAB7BB42FA8}" srcOrd="2" destOrd="0" parTransId="{E782AE5D-ED34-4CFE-AFC7-8D51988399CB}" sibTransId="{ADB4BA5C-C927-418E-A538-97B51541AD61}"/>
    <dgm:cxn modelId="{227C81A5-711E-4673-BF97-78273137F668}" type="presOf" srcId="{A40706BF-BFE2-4383-8B1B-272C5BBA0507}" destId="{2CBB60D1-8E77-48EB-B27D-23E7E21358A5}" srcOrd="0" destOrd="1" presId="urn:microsoft.com/office/officeart/2005/8/layout/vList5"/>
    <dgm:cxn modelId="{0549DEBD-8993-465F-A20F-314B419D7141}" type="presOf" srcId="{9A0AFC2D-BC18-47DA-AD52-7FAB7BB42FA8}" destId="{2CBB60D1-8E77-48EB-B27D-23E7E21358A5}" srcOrd="0" destOrd="2" presId="urn:microsoft.com/office/officeart/2005/8/layout/vList5"/>
    <dgm:cxn modelId="{17461FBF-382D-4388-B782-C75815761E60}" type="presOf" srcId="{8DDE2EF6-0E20-4754-96C1-CF67589A1382}" destId="{2CBB60D1-8E77-48EB-B27D-23E7E21358A5}" srcOrd="0" destOrd="0" presId="urn:microsoft.com/office/officeart/2005/8/layout/vList5"/>
    <dgm:cxn modelId="{EBE384E7-0743-4DAE-81A7-E9417C4025E5}" srcId="{F2AF6ECB-AB6B-4ACA-AB85-67335ED183A0}" destId="{A40706BF-BFE2-4383-8B1B-272C5BBA0507}" srcOrd="1" destOrd="0" parTransId="{75814454-8354-4838-8D16-12AD50EEC41E}" sibTransId="{0C8AD137-51EC-4532-91B3-5A25C87372EC}"/>
    <dgm:cxn modelId="{4EDC69F6-F65C-45CB-932B-95A6C6055ED6}" srcId="{256E36BB-AE69-4872-A2D5-6EF8D10CF993}" destId="{D8786B93-CEB8-4A8E-9CC4-5D2D92C951DC}" srcOrd="1" destOrd="0" parTransId="{7889F3BC-69FE-4B1A-939B-C4C8C47B420C}" sibTransId="{B83C23A1-0901-4ED2-A0F6-C2DCDC778B8B}"/>
    <dgm:cxn modelId="{17A359FE-5DF7-4FCD-A3A3-C241EB12A2F2}" type="presOf" srcId="{9ED06FD0-1F97-4CAE-BDB9-1CAB13DE05AC}" destId="{2CBB60D1-8E77-48EB-B27D-23E7E21358A5}" srcOrd="0" destOrd="3" presId="urn:microsoft.com/office/officeart/2005/8/layout/vList5"/>
    <dgm:cxn modelId="{A6C9623F-ABF0-4D47-92C6-7F456242238C}" type="presParOf" srcId="{6E8BE517-CE0A-471E-B649-FB17640CC06F}" destId="{8EE98593-9C71-4683-AE55-98568865007E}" srcOrd="0" destOrd="0" presId="urn:microsoft.com/office/officeart/2005/8/layout/vList5"/>
    <dgm:cxn modelId="{19DB7F61-2B02-4B1C-8823-5F018EBEE4B4}" type="presParOf" srcId="{8EE98593-9C71-4683-AE55-98568865007E}" destId="{089F953C-5464-4C87-B552-86AEA896212C}" srcOrd="0" destOrd="0" presId="urn:microsoft.com/office/officeart/2005/8/layout/vList5"/>
    <dgm:cxn modelId="{1A4ABFD6-2708-475C-BA78-A3EAEB8C099C}" type="presParOf" srcId="{8EE98593-9C71-4683-AE55-98568865007E}" destId="{0F07B046-2C52-433F-8640-AFAF220C8C8C}" srcOrd="1" destOrd="0" presId="urn:microsoft.com/office/officeart/2005/8/layout/vList5"/>
    <dgm:cxn modelId="{A08132B5-CED6-425D-A0AB-4CD62228EDCD}" type="presParOf" srcId="{6E8BE517-CE0A-471E-B649-FB17640CC06F}" destId="{9A4FDFE8-2FBD-4661-886D-7F2744A27C89}" srcOrd="1" destOrd="0" presId="urn:microsoft.com/office/officeart/2005/8/layout/vList5"/>
    <dgm:cxn modelId="{19B17C90-0EDE-4ED1-824B-F9204A767D48}" type="presParOf" srcId="{6E8BE517-CE0A-471E-B649-FB17640CC06F}" destId="{8D1E46A0-E1B3-43FD-A773-3FD6A4958BF9}" srcOrd="2" destOrd="0" presId="urn:microsoft.com/office/officeart/2005/8/layout/vList5"/>
    <dgm:cxn modelId="{DA825A93-766D-499F-B698-328A365F679D}" type="presParOf" srcId="{8D1E46A0-E1B3-43FD-A773-3FD6A4958BF9}" destId="{8875EC2E-882F-4DA3-A146-4A39449AE7F1}" srcOrd="0" destOrd="0" presId="urn:microsoft.com/office/officeart/2005/8/layout/vList5"/>
    <dgm:cxn modelId="{AE24C646-B952-4304-B1CB-6595EE0579AA}" type="presParOf" srcId="{8D1E46A0-E1B3-43FD-A773-3FD6A4958BF9}" destId="{2CBB60D1-8E77-48EB-B27D-23E7E21358A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1BAD9B-7D0A-40DD-B580-22B8F62C29F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6E36BB-AE69-4872-A2D5-6EF8D10CF993}">
      <dgm:prSet phldrT="[Text]"/>
      <dgm:spPr/>
      <dgm:t>
        <a:bodyPr/>
        <a:lstStyle/>
        <a:p>
          <a:r>
            <a:rPr lang="en-US" dirty="0"/>
            <a:t>2020 Goals</a:t>
          </a:r>
        </a:p>
      </dgm:t>
    </dgm:pt>
    <dgm:pt modelId="{4AAF5810-DBA8-47F5-8B45-C29066C5BEEF}" type="parTrans" cxnId="{D3AF7A77-29FC-4B47-B450-E3605929F3BD}">
      <dgm:prSet/>
      <dgm:spPr/>
      <dgm:t>
        <a:bodyPr/>
        <a:lstStyle/>
        <a:p>
          <a:endParaRPr lang="en-US"/>
        </a:p>
      </dgm:t>
    </dgm:pt>
    <dgm:pt modelId="{3CBE9165-8DAA-486E-B929-D4F95F54B5AA}" type="sibTrans" cxnId="{D3AF7A77-29FC-4B47-B450-E3605929F3BD}">
      <dgm:prSet/>
      <dgm:spPr/>
      <dgm:t>
        <a:bodyPr/>
        <a:lstStyle/>
        <a:p>
          <a:endParaRPr lang="en-US"/>
        </a:p>
      </dgm:t>
    </dgm:pt>
    <dgm:pt modelId="{485FC1C8-998B-4B4B-B3E0-453D5978D7B7}">
      <dgm:prSet phldrT="[Text]" custT="1"/>
      <dgm:spPr/>
      <dgm:t>
        <a:bodyPr/>
        <a:lstStyle/>
        <a:p>
          <a:r>
            <a:rPr lang="en-US" sz="1900" dirty="0"/>
            <a:t>All known SPS on protected lands &amp; 75% of seeps &amp; 25% of </a:t>
          </a:r>
          <a:r>
            <a:rPr lang="en-US" sz="1900" dirty="0" err="1"/>
            <a:t>pocosins</a:t>
          </a:r>
          <a:r>
            <a:rPr lang="en-US" sz="1900" dirty="0"/>
            <a:t> in connectors &amp; buffers on private lands support target communities</a:t>
          </a:r>
        </a:p>
      </dgm:t>
    </dgm:pt>
    <dgm:pt modelId="{75187106-970B-45E5-9D05-307FA54C2325}" type="parTrans" cxnId="{EE4E490B-8796-485C-A194-5A2BE9F81013}">
      <dgm:prSet/>
      <dgm:spPr/>
      <dgm:t>
        <a:bodyPr/>
        <a:lstStyle/>
        <a:p>
          <a:endParaRPr lang="en-US"/>
        </a:p>
      </dgm:t>
    </dgm:pt>
    <dgm:pt modelId="{BDC489B6-C277-4EEE-A9C9-DDBF13EEDC3B}" type="sibTrans" cxnId="{EE4E490B-8796-485C-A194-5A2BE9F81013}">
      <dgm:prSet/>
      <dgm:spPr/>
      <dgm:t>
        <a:bodyPr/>
        <a:lstStyle/>
        <a:p>
          <a:endParaRPr lang="en-US"/>
        </a:p>
      </dgm:t>
    </dgm:pt>
    <dgm:pt modelId="{F2AF6ECB-AB6B-4ACA-AB85-67335ED183A0}">
      <dgm:prSet phldrT="[Text]"/>
      <dgm:spPr/>
      <dgm:t>
        <a:bodyPr/>
        <a:lstStyle/>
        <a:p>
          <a:r>
            <a:rPr lang="en-US" dirty="0"/>
            <a:t>Knowledge Gaps</a:t>
          </a:r>
        </a:p>
      </dgm:t>
    </dgm:pt>
    <dgm:pt modelId="{58618263-9032-427A-A7D8-ACC4F41A83DD}" type="parTrans" cxnId="{623EAD6E-5805-4FA5-AC60-5DC9CD51D5C0}">
      <dgm:prSet/>
      <dgm:spPr/>
      <dgm:t>
        <a:bodyPr/>
        <a:lstStyle/>
        <a:p>
          <a:endParaRPr lang="en-US"/>
        </a:p>
      </dgm:t>
    </dgm:pt>
    <dgm:pt modelId="{63163FF9-B0DA-45B6-9AD2-E75AA7593E0C}" type="sibTrans" cxnId="{623EAD6E-5805-4FA5-AC60-5DC9CD51D5C0}">
      <dgm:prSet/>
      <dgm:spPr/>
      <dgm:t>
        <a:bodyPr/>
        <a:lstStyle/>
        <a:p>
          <a:endParaRPr lang="en-US"/>
        </a:p>
      </dgm:t>
    </dgm:pt>
    <dgm:pt modelId="{8DDE2EF6-0E20-4754-96C1-CF67589A1382}">
      <dgm:prSet phldrT="[Text]" custT="1"/>
      <dgm:spPr/>
      <dgm:t>
        <a:bodyPr/>
        <a:lstStyle/>
        <a:p>
          <a:r>
            <a:rPr lang="en-US" sz="1900" dirty="0"/>
            <a:t>Location/condition of all SPS</a:t>
          </a:r>
        </a:p>
      </dgm:t>
    </dgm:pt>
    <dgm:pt modelId="{41F11F60-74EF-4BF1-AE8C-9E6398A28411}" type="sibTrans" cxnId="{39192030-18AA-4AFB-B34C-5C833CFE515A}">
      <dgm:prSet/>
      <dgm:spPr/>
      <dgm:t>
        <a:bodyPr/>
        <a:lstStyle/>
        <a:p>
          <a:endParaRPr lang="en-US"/>
        </a:p>
      </dgm:t>
    </dgm:pt>
    <dgm:pt modelId="{675A4581-B6C8-49CD-B548-489AB5AA9299}" type="parTrans" cxnId="{39192030-18AA-4AFB-B34C-5C833CFE515A}">
      <dgm:prSet/>
      <dgm:spPr/>
      <dgm:t>
        <a:bodyPr/>
        <a:lstStyle/>
        <a:p>
          <a:endParaRPr lang="en-US"/>
        </a:p>
      </dgm:t>
    </dgm:pt>
    <dgm:pt modelId="{F70D4312-9CFA-423B-AB70-7ED01E9138FE}">
      <dgm:prSet phldrT="[Text]" custT="1"/>
      <dgm:spPr/>
      <dgm:t>
        <a:bodyPr/>
        <a:lstStyle/>
        <a:p>
          <a:r>
            <a:rPr lang="en-US" sz="1900" dirty="0"/>
            <a:t>Indicator </a:t>
          </a:r>
          <a:r>
            <a:rPr lang="en-US" sz="1900" dirty="0" err="1"/>
            <a:t>spp</a:t>
          </a:r>
          <a:r>
            <a:rPr lang="en-US" sz="1900" dirty="0"/>
            <a:t> for monitoring</a:t>
          </a:r>
        </a:p>
      </dgm:t>
    </dgm:pt>
    <dgm:pt modelId="{E9C36146-FD38-479A-91DB-877E86E6E710}" type="parTrans" cxnId="{7C7473D5-6B4A-4FD5-84AB-6C07D85C0358}">
      <dgm:prSet/>
      <dgm:spPr/>
      <dgm:t>
        <a:bodyPr/>
        <a:lstStyle/>
        <a:p>
          <a:endParaRPr lang="en-US"/>
        </a:p>
      </dgm:t>
    </dgm:pt>
    <dgm:pt modelId="{A5EFBFC1-935B-489E-8193-E9752851292F}" type="sibTrans" cxnId="{7C7473D5-6B4A-4FD5-84AB-6C07D85C0358}">
      <dgm:prSet/>
      <dgm:spPr/>
      <dgm:t>
        <a:bodyPr/>
        <a:lstStyle/>
        <a:p>
          <a:endParaRPr lang="en-US"/>
        </a:p>
      </dgm:t>
    </dgm:pt>
    <dgm:pt modelId="{9E2A64B5-E8CC-4EF9-AF98-55F446862D34}">
      <dgm:prSet phldrT="[Text]" custT="1"/>
      <dgm:spPr/>
      <dgm:t>
        <a:bodyPr/>
        <a:lstStyle/>
        <a:p>
          <a:r>
            <a:rPr lang="en-US" sz="1900" dirty="0"/>
            <a:t>Desired veg structure</a:t>
          </a:r>
        </a:p>
      </dgm:t>
    </dgm:pt>
    <dgm:pt modelId="{271F2BB7-39B3-4A37-8671-5387C25E5F8B}" type="parTrans" cxnId="{A448AE74-A5CF-4219-A8FC-D1C73C708886}">
      <dgm:prSet/>
      <dgm:spPr/>
      <dgm:t>
        <a:bodyPr/>
        <a:lstStyle/>
        <a:p>
          <a:endParaRPr lang="en-US"/>
        </a:p>
      </dgm:t>
    </dgm:pt>
    <dgm:pt modelId="{987C3FC7-EB61-4D68-B835-7CA0A7FE90E5}" type="sibTrans" cxnId="{A448AE74-A5CF-4219-A8FC-D1C73C708886}">
      <dgm:prSet/>
      <dgm:spPr/>
      <dgm:t>
        <a:bodyPr/>
        <a:lstStyle/>
        <a:p>
          <a:endParaRPr lang="en-US"/>
        </a:p>
      </dgm:t>
    </dgm:pt>
    <dgm:pt modelId="{B2B697AA-42E7-4915-A8F5-7E455B33C8C2}">
      <dgm:prSet phldrT="[Text]" custT="1"/>
      <dgm:spPr/>
      <dgm:t>
        <a:bodyPr/>
        <a:lstStyle/>
        <a:p>
          <a:r>
            <a:rPr lang="en-US" sz="1900" dirty="0"/>
            <a:t>Connectivity metrics</a:t>
          </a:r>
        </a:p>
      </dgm:t>
    </dgm:pt>
    <dgm:pt modelId="{E264D28A-D50D-4514-BD5A-D52222AA4D9C}" type="parTrans" cxnId="{F20DBFFA-F81F-454F-ABDF-C58077EB40B7}">
      <dgm:prSet/>
      <dgm:spPr/>
      <dgm:t>
        <a:bodyPr/>
        <a:lstStyle/>
        <a:p>
          <a:endParaRPr lang="en-US"/>
        </a:p>
      </dgm:t>
    </dgm:pt>
    <dgm:pt modelId="{8EACA30C-F74A-458C-882E-A8305450C3CB}" type="sibTrans" cxnId="{F20DBFFA-F81F-454F-ABDF-C58077EB40B7}">
      <dgm:prSet/>
      <dgm:spPr/>
      <dgm:t>
        <a:bodyPr/>
        <a:lstStyle/>
        <a:p>
          <a:endParaRPr lang="en-US"/>
        </a:p>
      </dgm:t>
    </dgm:pt>
    <dgm:pt modelId="{6E8BE517-CE0A-471E-B649-FB17640CC06F}" type="pres">
      <dgm:prSet presAssocID="{821BAD9B-7D0A-40DD-B580-22B8F62C29F7}" presName="Name0" presStyleCnt="0">
        <dgm:presLayoutVars>
          <dgm:dir/>
          <dgm:animLvl val="lvl"/>
          <dgm:resizeHandles val="exact"/>
        </dgm:presLayoutVars>
      </dgm:prSet>
      <dgm:spPr/>
    </dgm:pt>
    <dgm:pt modelId="{8EE98593-9C71-4683-AE55-98568865007E}" type="pres">
      <dgm:prSet presAssocID="{256E36BB-AE69-4872-A2D5-6EF8D10CF993}" presName="linNode" presStyleCnt="0"/>
      <dgm:spPr/>
    </dgm:pt>
    <dgm:pt modelId="{089F953C-5464-4C87-B552-86AEA896212C}" type="pres">
      <dgm:prSet presAssocID="{256E36BB-AE69-4872-A2D5-6EF8D10CF993}" presName="parentText" presStyleLbl="node1" presStyleIdx="0" presStyleCnt="2">
        <dgm:presLayoutVars>
          <dgm:chMax val="1"/>
          <dgm:bulletEnabled val="1"/>
        </dgm:presLayoutVars>
      </dgm:prSet>
      <dgm:spPr/>
    </dgm:pt>
    <dgm:pt modelId="{0F07B046-2C52-433F-8640-AFAF220C8C8C}" type="pres">
      <dgm:prSet presAssocID="{256E36BB-AE69-4872-A2D5-6EF8D10CF993}" presName="descendantText" presStyleLbl="alignAccFollowNode1" presStyleIdx="0" presStyleCnt="2">
        <dgm:presLayoutVars>
          <dgm:bulletEnabled val="1"/>
        </dgm:presLayoutVars>
      </dgm:prSet>
      <dgm:spPr/>
    </dgm:pt>
    <dgm:pt modelId="{9A4FDFE8-2FBD-4661-886D-7F2744A27C89}" type="pres">
      <dgm:prSet presAssocID="{3CBE9165-8DAA-486E-B929-D4F95F54B5AA}" presName="sp" presStyleCnt="0"/>
      <dgm:spPr/>
    </dgm:pt>
    <dgm:pt modelId="{8D1E46A0-E1B3-43FD-A773-3FD6A4958BF9}" type="pres">
      <dgm:prSet presAssocID="{F2AF6ECB-AB6B-4ACA-AB85-67335ED183A0}" presName="linNode" presStyleCnt="0"/>
      <dgm:spPr/>
    </dgm:pt>
    <dgm:pt modelId="{8875EC2E-882F-4DA3-A146-4A39449AE7F1}" type="pres">
      <dgm:prSet presAssocID="{F2AF6ECB-AB6B-4ACA-AB85-67335ED183A0}" presName="parentText" presStyleLbl="node1" presStyleIdx="1" presStyleCnt="2">
        <dgm:presLayoutVars>
          <dgm:chMax val="1"/>
          <dgm:bulletEnabled val="1"/>
        </dgm:presLayoutVars>
      </dgm:prSet>
      <dgm:spPr/>
    </dgm:pt>
    <dgm:pt modelId="{2CBB60D1-8E77-48EB-B27D-23E7E21358A5}" type="pres">
      <dgm:prSet presAssocID="{F2AF6ECB-AB6B-4ACA-AB85-67335ED183A0}" presName="descendantText" presStyleLbl="alignAccFollowNode1" presStyleIdx="1" presStyleCnt="2">
        <dgm:presLayoutVars>
          <dgm:bulletEnabled val="1"/>
        </dgm:presLayoutVars>
      </dgm:prSet>
      <dgm:spPr/>
    </dgm:pt>
  </dgm:ptLst>
  <dgm:cxnLst>
    <dgm:cxn modelId="{EE4E490B-8796-485C-A194-5A2BE9F81013}" srcId="{256E36BB-AE69-4872-A2D5-6EF8D10CF993}" destId="{485FC1C8-998B-4B4B-B3E0-453D5978D7B7}" srcOrd="0" destOrd="0" parTransId="{75187106-970B-45E5-9D05-307FA54C2325}" sibTransId="{BDC489B6-C277-4EEE-A9C9-DDBF13EEDC3B}"/>
    <dgm:cxn modelId="{8BF01614-4D18-4EB2-9A27-756FC01A5296}" type="presOf" srcId="{485FC1C8-998B-4B4B-B3E0-453D5978D7B7}" destId="{0F07B046-2C52-433F-8640-AFAF220C8C8C}" srcOrd="0" destOrd="0" presId="urn:microsoft.com/office/officeart/2005/8/layout/vList5"/>
    <dgm:cxn modelId="{AE5F9218-901D-4A61-A466-361B7A231FBA}" type="presOf" srcId="{F2AF6ECB-AB6B-4ACA-AB85-67335ED183A0}" destId="{8875EC2E-882F-4DA3-A146-4A39449AE7F1}" srcOrd="0" destOrd="0" presId="urn:microsoft.com/office/officeart/2005/8/layout/vList5"/>
    <dgm:cxn modelId="{7CF2A924-4613-4A04-BD78-0422E647F180}" type="presOf" srcId="{821BAD9B-7D0A-40DD-B580-22B8F62C29F7}" destId="{6E8BE517-CE0A-471E-B649-FB17640CC06F}" srcOrd="0" destOrd="0" presId="urn:microsoft.com/office/officeart/2005/8/layout/vList5"/>
    <dgm:cxn modelId="{39192030-18AA-4AFB-B34C-5C833CFE515A}" srcId="{F2AF6ECB-AB6B-4ACA-AB85-67335ED183A0}" destId="{8DDE2EF6-0E20-4754-96C1-CF67589A1382}" srcOrd="0" destOrd="0" parTransId="{675A4581-B6C8-49CD-B548-489AB5AA9299}" sibTransId="{41F11F60-74EF-4BF1-AE8C-9E6398A28411}"/>
    <dgm:cxn modelId="{623EAD6E-5805-4FA5-AC60-5DC9CD51D5C0}" srcId="{821BAD9B-7D0A-40DD-B580-22B8F62C29F7}" destId="{F2AF6ECB-AB6B-4ACA-AB85-67335ED183A0}" srcOrd="1" destOrd="0" parTransId="{58618263-9032-427A-A7D8-ACC4F41A83DD}" sibTransId="{63163FF9-B0DA-45B6-9AD2-E75AA7593E0C}"/>
    <dgm:cxn modelId="{A448AE74-A5CF-4219-A8FC-D1C73C708886}" srcId="{F2AF6ECB-AB6B-4ACA-AB85-67335ED183A0}" destId="{9E2A64B5-E8CC-4EF9-AF98-55F446862D34}" srcOrd="2" destOrd="0" parTransId="{271F2BB7-39B3-4A37-8671-5387C25E5F8B}" sibTransId="{987C3FC7-EB61-4D68-B835-7CA0A7FE90E5}"/>
    <dgm:cxn modelId="{5972B254-C43B-416E-B85D-3E7A4716F48D}" type="presOf" srcId="{256E36BB-AE69-4872-A2D5-6EF8D10CF993}" destId="{089F953C-5464-4C87-B552-86AEA896212C}" srcOrd="0" destOrd="0" presId="urn:microsoft.com/office/officeart/2005/8/layout/vList5"/>
    <dgm:cxn modelId="{6D351257-4DE7-457B-A834-5B7A664DF7BF}" type="presOf" srcId="{9E2A64B5-E8CC-4EF9-AF98-55F446862D34}" destId="{2CBB60D1-8E77-48EB-B27D-23E7E21358A5}" srcOrd="0" destOrd="2" presId="urn:microsoft.com/office/officeart/2005/8/layout/vList5"/>
    <dgm:cxn modelId="{D3AF7A77-29FC-4B47-B450-E3605929F3BD}" srcId="{821BAD9B-7D0A-40DD-B580-22B8F62C29F7}" destId="{256E36BB-AE69-4872-A2D5-6EF8D10CF993}" srcOrd="0" destOrd="0" parTransId="{4AAF5810-DBA8-47F5-8B45-C29066C5BEEF}" sibTransId="{3CBE9165-8DAA-486E-B929-D4F95F54B5AA}"/>
    <dgm:cxn modelId="{F25BD2B4-F5C3-4C92-8CAE-EAADB9F731D1}" type="presOf" srcId="{F70D4312-9CFA-423B-AB70-7ED01E9138FE}" destId="{2CBB60D1-8E77-48EB-B27D-23E7E21358A5}" srcOrd="0" destOrd="1" presId="urn:microsoft.com/office/officeart/2005/8/layout/vList5"/>
    <dgm:cxn modelId="{17461FBF-382D-4388-B782-C75815761E60}" type="presOf" srcId="{8DDE2EF6-0E20-4754-96C1-CF67589A1382}" destId="{2CBB60D1-8E77-48EB-B27D-23E7E21358A5}" srcOrd="0" destOrd="0" presId="urn:microsoft.com/office/officeart/2005/8/layout/vList5"/>
    <dgm:cxn modelId="{7C7473D5-6B4A-4FD5-84AB-6C07D85C0358}" srcId="{F2AF6ECB-AB6B-4ACA-AB85-67335ED183A0}" destId="{F70D4312-9CFA-423B-AB70-7ED01E9138FE}" srcOrd="1" destOrd="0" parTransId="{E9C36146-FD38-479A-91DB-877E86E6E710}" sibTransId="{A5EFBFC1-935B-489E-8193-E9752851292F}"/>
    <dgm:cxn modelId="{572FFCDE-F3C9-496C-821C-8B64AA0B05EA}" type="presOf" srcId="{B2B697AA-42E7-4915-A8F5-7E455B33C8C2}" destId="{2CBB60D1-8E77-48EB-B27D-23E7E21358A5}" srcOrd="0" destOrd="3" presId="urn:microsoft.com/office/officeart/2005/8/layout/vList5"/>
    <dgm:cxn modelId="{F20DBFFA-F81F-454F-ABDF-C58077EB40B7}" srcId="{F2AF6ECB-AB6B-4ACA-AB85-67335ED183A0}" destId="{B2B697AA-42E7-4915-A8F5-7E455B33C8C2}" srcOrd="3" destOrd="0" parTransId="{E264D28A-D50D-4514-BD5A-D52222AA4D9C}" sibTransId="{8EACA30C-F74A-458C-882E-A8305450C3CB}"/>
    <dgm:cxn modelId="{A6C9623F-ABF0-4D47-92C6-7F456242238C}" type="presParOf" srcId="{6E8BE517-CE0A-471E-B649-FB17640CC06F}" destId="{8EE98593-9C71-4683-AE55-98568865007E}" srcOrd="0" destOrd="0" presId="urn:microsoft.com/office/officeart/2005/8/layout/vList5"/>
    <dgm:cxn modelId="{19DB7F61-2B02-4B1C-8823-5F018EBEE4B4}" type="presParOf" srcId="{8EE98593-9C71-4683-AE55-98568865007E}" destId="{089F953C-5464-4C87-B552-86AEA896212C}" srcOrd="0" destOrd="0" presId="urn:microsoft.com/office/officeart/2005/8/layout/vList5"/>
    <dgm:cxn modelId="{1A4ABFD6-2708-475C-BA78-A3EAEB8C099C}" type="presParOf" srcId="{8EE98593-9C71-4683-AE55-98568865007E}" destId="{0F07B046-2C52-433F-8640-AFAF220C8C8C}" srcOrd="1" destOrd="0" presId="urn:microsoft.com/office/officeart/2005/8/layout/vList5"/>
    <dgm:cxn modelId="{A08132B5-CED6-425D-A0AB-4CD62228EDCD}" type="presParOf" srcId="{6E8BE517-CE0A-471E-B649-FB17640CC06F}" destId="{9A4FDFE8-2FBD-4661-886D-7F2744A27C89}" srcOrd="1" destOrd="0" presId="urn:microsoft.com/office/officeart/2005/8/layout/vList5"/>
    <dgm:cxn modelId="{19B17C90-0EDE-4ED1-824B-F9204A767D48}" type="presParOf" srcId="{6E8BE517-CE0A-471E-B649-FB17640CC06F}" destId="{8D1E46A0-E1B3-43FD-A773-3FD6A4958BF9}" srcOrd="2" destOrd="0" presId="urn:microsoft.com/office/officeart/2005/8/layout/vList5"/>
    <dgm:cxn modelId="{DA825A93-766D-499F-B698-328A365F679D}" type="presParOf" srcId="{8D1E46A0-E1B3-43FD-A773-3FD6A4958BF9}" destId="{8875EC2E-882F-4DA3-A146-4A39449AE7F1}" srcOrd="0" destOrd="0" presId="urn:microsoft.com/office/officeart/2005/8/layout/vList5"/>
    <dgm:cxn modelId="{AE24C646-B952-4304-B1CB-6595EE0579AA}" type="presParOf" srcId="{8D1E46A0-E1B3-43FD-A773-3FD6A4958BF9}" destId="{2CBB60D1-8E77-48EB-B27D-23E7E21358A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B6A835-090E-47F7-A3C8-4B2D33A6A892}"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07731B67-0763-4013-B756-2256B96FF7BC}">
      <dgm:prSet phldrT="[Text]"/>
      <dgm:spPr/>
      <dgm:t>
        <a:bodyPr/>
        <a:lstStyle/>
        <a:p>
          <a:r>
            <a:rPr lang="en-US" dirty="0"/>
            <a:t>Prioritize strategies</a:t>
          </a:r>
        </a:p>
      </dgm:t>
    </dgm:pt>
    <dgm:pt modelId="{3D065D74-DFC7-412D-993A-C82AAF4F64D5}" type="parTrans" cxnId="{417A80BF-F310-4B4D-87E8-671D42C3DFCA}">
      <dgm:prSet/>
      <dgm:spPr/>
      <dgm:t>
        <a:bodyPr/>
        <a:lstStyle/>
        <a:p>
          <a:endParaRPr lang="en-US"/>
        </a:p>
      </dgm:t>
    </dgm:pt>
    <dgm:pt modelId="{940C1BBD-DB5D-40AC-AB76-EB8807E51610}" type="sibTrans" cxnId="{417A80BF-F310-4B4D-87E8-671D42C3DFCA}">
      <dgm:prSet/>
      <dgm:spPr/>
      <dgm:t>
        <a:bodyPr/>
        <a:lstStyle/>
        <a:p>
          <a:endParaRPr lang="en-US"/>
        </a:p>
      </dgm:t>
    </dgm:pt>
    <dgm:pt modelId="{7E2624D5-B379-4BB9-8D7D-ECD3E25C417D}">
      <dgm:prSet phldrT="[Text]"/>
      <dgm:spPr/>
      <dgm:t>
        <a:bodyPr/>
        <a:lstStyle/>
        <a:p>
          <a:r>
            <a:rPr lang="en-US" dirty="0"/>
            <a:t>Implement activities</a:t>
          </a:r>
        </a:p>
      </dgm:t>
    </dgm:pt>
    <dgm:pt modelId="{C4676DF3-EA12-45DA-AFED-79E0C90A6F21}" type="parTrans" cxnId="{00827DAE-BF2A-4792-9CB9-0D9DF86E65EF}">
      <dgm:prSet/>
      <dgm:spPr/>
      <dgm:t>
        <a:bodyPr/>
        <a:lstStyle/>
        <a:p>
          <a:endParaRPr lang="en-US"/>
        </a:p>
      </dgm:t>
    </dgm:pt>
    <dgm:pt modelId="{4E8F88AF-B52D-410D-8272-F66AF7563E48}" type="sibTrans" cxnId="{00827DAE-BF2A-4792-9CB9-0D9DF86E65EF}">
      <dgm:prSet/>
      <dgm:spPr/>
      <dgm:t>
        <a:bodyPr/>
        <a:lstStyle/>
        <a:p>
          <a:endParaRPr lang="en-US"/>
        </a:p>
      </dgm:t>
    </dgm:pt>
    <dgm:pt modelId="{6B8FEF68-F508-403F-BB49-7BA5DC4EA68C}">
      <dgm:prSet phldrT="[Text]"/>
      <dgm:spPr/>
      <dgm:t>
        <a:bodyPr/>
        <a:lstStyle/>
        <a:p>
          <a:r>
            <a:rPr lang="en-US" dirty="0"/>
            <a:t>Document progress</a:t>
          </a:r>
        </a:p>
      </dgm:t>
    </dgm:pt>
    <dgm:pt modelId="{87073092-E828-4B29-AEC2-EB2CDD8C55D3}" type="parTrans" cxnId="{47D9C948-7517-4A76-887C-9B4B81C98D8F}">
      <dgm:prSet/>
      <dgm:spPr/>
      <dgm:t>
        <a:bodyPr/>
        <a:lstStyle/>
        <a:p>
          <a:endParaRPr lang="en-US"/>
        </a:p>
      </dgm:t>
    </dgm:pt>
    <dgm:pt modelId="{A5EE6D80-3E6A-49A2-B4F6-AB057D8A4901}" type="sibTrans" cxnId="{47D9C948-7517-4A76-887C-9B4B81C98D8F}">
      <dgm:prSet/>
      <dgm:spPr/>
      <dgm:t>
        <a:bodyPr/>
        <a:lstStyle/>
        <a:p>
          <a:endParaRPr lang="en-US"/>
        </a:p>
      </dgm:t>
    </dgm:pt>
    <dgm:pt modelId="{2CBE2D37-ECE0-4228-A64A-B8A04CBBDA60}">
      <dgm:prSet phldrT="[Text]"/>
      <dgm:spPr/>
      <dgm:t>
        <a:bodyPr/>
        <a:lstStyle/>
        <a:p>
          <a:r>
            <a:rPr lang="en-US" dirty="0"/>
            <a:t>Annual status report</a:t>
          </a:r>
        </a:p>
      </dgm:t>
    </dgm:pt>
    <dgm:pt modelId="{E89BE115-06FB-4436-ADB9-E573516125FE}" type="parTrans" cxnId="{0A017611-61D1-440A-8806-6B90A90341F0}">
      <dgm:prSet/>
      <dgm:spPr/>
      <dgm:t>
        <a:bodyPr/>
        <a:lstStyle/>
        <a:p>
          <a:endParaRPr lang="en-US"/>
        </a:p>
      </dgm:t>
    </dgm:pt>
    <dgm:pt modelId="{FB365256-98DD-4DAC-B57D-D4FD3017C3EC}" type="sibTrans" cxnId="{0A017611-61D1-440A-8806-6B90A90341F0}">
      <dgm:prSet/>
      <dgm:spPr/>
      <dgm:t>
        <a:bodyPr/>
        <a:lstStyle/>
        <a:p>
          <a:endParaRPr lang="en-US"/>
        </a:p>
      </dgm:t>
    </dgm:pt>
    <dgm:pt modelId="{3AE5F04C-34F8-4766-B8DA-005EE0C528B6}">
      <dgm:prSet phldrT="[Text]"/>
      <dgm:spPr/>
      <dgm:t>
        <a:bodyPr/>
        <a:lstStyle/>
        <a:p>
          <a:r>
            <a:rPr lang="en-US" dirty="0"/>
            <a:t>Review &amp; update plan</a:t>
          </a:r>
        </a:p>
      </dgm:t>
    </dgm:pt>
    <dgm:pt modelId="{FCDE3CF1-FA6B-48D6-B0C7-4EABACF439C2}" type="parTrans" cxnId="{FAF36ADD-6A13-4967-B53A-5640893B90CD}">
      <dgm:prSet/>
      <dgm:spPr/>
      <dgm:t>
        <a:bodyPr/>
        <a:lstStyle/>
        <a:p>
          <a:endParaRPr lang="en-US"/>
        </a:p>
      </dgm:t>
    </dgm:pt>
    <dgm:pt modelId="{6EA16F58-FEB8-4407-87BF-1AB8532716B2}" type="sibTrans" cxnId="{FAF36ADD-6A13-4967-B53A-5640893B90CD}">
      <dgm:prSet/>
      <dgm:spPr/>
      <dgm:t>
        <a:bodyPr/>
        <a:lstStyle/>
        <a:p>
          <a:endParaRPr lang="en-US"/>
        </a:p>
      </dgm:t>
    </dgm:pt>
    <dgm:pt modelId="{53893AC7-C990-42DE-91F9-E9076A895B43}">
      <dgm:prSet phldrT="[Text]"/>
      <dgm:spPr/>
      <dgm:t>
        <a:bodyPr/>
        <a:lstStyle/>
        <a:p>
          <a:r>
            <a:rPr lang="en-US" dirty="0"/>
            <a:t>Assess additional target needs</a:t>
          </a:r>
        </a:p>
      </dgm:t>
    </dgm:pt>
    <dgm:pt modelId="{2EE11EB7-578E-4E27-BC22-D0B5EBDFD3F4}" type="parTrans" cxnId="{321E9E64-8FE2-45B5-B399-E66A9AB1347B}">
      <dgm:prSet/>
      <dgm:spPr/>
      <dgm:t>
        <a:bodyPr/>
        <a:lstStyle/>
        <a:p>
          <a:endParaRPr lang="en-US"/>
        </a:p>
      </dgm:t>
    </dgm:pt>
    <dgm:pt modelId="{6853233B-D21F-4740-9F46-3BD24F860B85}" type="sibTrans" cxnId="{321E9E64-8FE2-45B5-B399-E66A9AB1347B}">
      <dgm:prSet/>
      <dgm:spPr/>
      <dgm:t>
        <a:bodyPr/>
        <a:lstStyle/>
        <a:p>
          <a:endParaRPr lang="en-US"/>
        </a:p>
      </dgm:t>
    </dgm:pt>
    <dgm:pt modelId="{B072209D-DFD4-4904-A526-D7D62B3A35A9}">
      <dgm:prSet phldrT="[Text]"/>
      <dgm:spPr/>
      <dgm:t>
        <a:bodyPr/>
        <a:lstStyle/>
        <a:p>
          <a:r>
            <a:rPr lang="en-US" dirty="0"/>
            <a:t>Build capacity (funding)</a:t>
          </a:r>
        </a:p>
      </dgm:t>
    </dgm:pt>
    <dgm:pt modelId="{95ED0AC6-ABAF-4B44-806A-B2B0FB64DF42}" type="parTrans" cxnId="{59265ABA-E5CF-4527-8D46-9AABC51F21FA}">
      <dgm:prSet/>
      <dgm:spPr/>
      <dgm:t>
        <a:bodyPr/>
        <a:lstStyle/>
        <a:p>
          <a:endParaRPr lang="en-US"/>
        </a:p>
      </dgm:t>
    </dgm:pt>
    <dgm:pt modelId="{09551123-55F3-41B7-9F28-9DE353A8D279}" type="sibTrans" cxnId="{59265ABA-E5CF-4527-8D46-9AABC51F21FA}">
      <dgm:prSet/>
      <dgm:spPr/>
      <dgm:t>
        <a:bodyPr/>
        <a:lstStyle/>
        <a:p>
          <a:endParaRPr lang="en-US"/>
        </a:p>
      </dgm:t>
    </dgm:pt>
    <dgm:pt modelId="{F9733D9F-1A78-4663-AAB0-64A915B835B4}" type="pres">
      <dgm:prSet presAssocID="{91B6A835-090E-47F7-A3C8-4B2D33A6A892}" presName="Name0" presStyleCnt="0">
        <dgm:presLayoutVars>
          <dgm:dir/>
          <dgm:resizeHandles val="exact"/>
        </dgm:presLayoutVars>
      </dgm:prSet>
      <dgm:spPr/>
    </dgm:pt>
    <dgm:pt modelId="{26D25260-BEB5-4FDF-B917-3231C4810363}" type="pres">
      <dgm:prSet presAssocID="{91B6A835-090E-47F7-A3C8-4B2D33A6A892}" presName="cycle" presStyleCnt="0"/>
      <dgm:spPr/>
    </dgm:pt>
    <dgm:pt modelId="{BBCA3FA0-945C-46DA-84FD-7FA5256A8B24}" type="pres">
      <dgm:prSet presAssocID="{07731B67-0763-4013-B756-2256B96FF7BC}" presName="nodeFirstNode" presStyleLbl="node1" presStyleIdx="0" presStyleCnt="7">
        <dgm:presLayoutVars>
          <dgm:bulletEnabled val="1"/>
        </dgm:presLayoutVars>
      </dgm:prSet>
      <dgm:spPr/>
    </dgm:pt>
    <dgm:pt modelId="{206127A3-6ADB-4B2C-BCA6-8D3DB9052FCF}" type="pres">
      <dgm:prSet presAssocID="{940C1BBD-DB5D-40AC-AB76-EB8807E51610}" presName="sibTransFirstNode" presStyleLbl="bgShp" presStyleIdx="0" presStyleCnt="1"/>
      <dgm:spPr/>
    </dgm:pt>
    <dgm:pt modelId="{5C6502ED-F4FC-4739-8389-B43635677F96}" type="pres">
      <dgm:prSet presAssocID="{7E2624D5-B379-4BB9-8D7D-ECD3E25C417D}" presName="nodeFollowingNodes" presStyleLbl="node1" presStyleIdx="1" presStyleCnt="7">
        <dgm:presLayoutVars>
          <dgm:bulletEnabled val="1"/>
        </dgm:presLayoutVars>
      </dgm:prSet>
      <dgm:spPr/>
    </dgm:pt>
    <dgm:pt modelId="{8401A730-0C40-4FA7-9BB4-E11868FD05B8}" type="pres">
      <dgm:prSet presAssocID="{6B8FEF68-F508-403F-BB49-7BA5DC4EA68C}" presName="nodeFollowingNodes" presStyleLbl="node1" presStyleIdx="2" presStyleCnt="7">
        <dgm:presLayoutVars>
          <dgm:bulletEnabled val="1"/>
        </dgm:presLayoutVars>
      </dgm:prSet>
      <dgm:spPr/>
    </dgm:pt>
    <dgm:pt modelId="{A4DB750D-EB91-47D5-92EA-98D7408A8374}" type="pres">
      <dgm:prSet presAssocID="{2CBE2D37-ECE0-4228-A64A-B8A04CBBDA60}" presName="nodeFollowingNodes" presStyleLbl="node1" presStyleIdx="3" presStyleCnt="7">
        <dgm:presLayoutVars>
          <dgm:bulletEnabled val="1"/>
        </dgm:presLayoutVars>
      </dgm:prSet>
      <dgm:spPr/>
    </dgm:pt>
    <dgm:pt modelId="{49FE1A89-F32F-4E8A-B5ED-50A9BD9176B4}" type="pres">
      <dgm:prSet presAssocID="{53893AC7-C990-42DE-91F9-E9076A895B43}" presName="nodeFollowingNodes" presStyleLbl="node1" presStyleIdx="4" presStyleCnt="7">
        <dgm:presLayoutVars>
          <dgm:bulletEnabled val="1"/>
        </dgm:presLayoutVars>
      </dgm:prSet>
      <dgm:spPr/>
    </dgm:pt>
    <dgm:pt modelId="{1EA195FF-C6A8-403B-80CA-08013282E57A}" type="pres">
      <dgm:prSet presAssocID="{3AE5F04C-34F8-4766-B8DA-005EE0C528B6}" presName="nodeFollowingNodes" presStyleLbl="node1" presStyleIdx="5" presStyleCnt="7">
        <dgm:presLayoutVars>
          <dgm:bulletEnabled val="1"/>
        </dgm:presLayoutVars>
      </dgm:prSet>
      <dgm:spPr/>
    </dgm:pt>
    <dgm:pt modelId="{C62C8940-1F7C-4411-974D-27764401556B}" type="pres">
      <dgm:prSet presAssocID="{B072209D-DFD4-4904-A526-D7D62B3A35A9}" presName="nodeFollowingNodes" presStyleLbl="node1" presStyleIdx="6" presStyleCnt="7">
        <dgm:presLayoutVars>
          <dgm:bulletEnabled val="1"/>
        </dgm:presLayoutVars>
      </dgm:prSet>
      <dgm:spPr/>
    </dgm:pt>
  </dgm:ptLst>
  <dgm:cxnLst>
    <dgm:cxn modelId="{2085F506-C4A3-46BF-9FBD-BE461035BFB8}" type="presOf" srcId="{07731B67-0763-4013-B756-2256B96FF7BC}" destId="{BBCA3FA0-945C-46DA-84FD-7FA5256A8B24}" srcOrd="0" destOrd="0" presId="urn:microsoft.com/office/officeart/2005/8/layout/cycle3"/>
    <dgm:cxn modelId="{0A017611-61D1-440A-8806-6B90A90341F0}" srcId="{91B6A835-090E-47F7-A3C8-4B2D33A6A892}" destId="{2CBE2D37-ECE0-4228-A64A-B8A04CBBDA60}" srcOrd="3" destOrd="0" parTransId="{E89BE115-06FB-4436-ADB9-E573516125FE}" sibTransId="{FB365256-98DD-4DAC-B57D-D4FD3017C3EC}"/>
    <dgm:cxn modelId="{B3951C1A-8408-4E4A-9CC0-5A51426D2EEA}" type="presOf" srcId="{7E2624D5-B379-4BB9-8D7D-ECD3E25C417D}" destId="{5C6502ED-F4FC-4739-8389-B43635677F96}" srcOrd="0" destOrd="0" presId="urn:microsoft.com/office/officeart/2005/8/layout/cycle3"/>
    <dgm:cxn modelId="{AB30361E-317A-47AA-BA55-641B75CE259D}" type="presOf" srcId="{91B6A835-090E-47F7-A3C8-4B2D33A6A892}" destId="{F9733D9F-1A78-4663-AAB0-64A915B835B4}" srcOrd="0" destOrd="0" presId="urn:microsoft.com/office/officeart/2005/8/layout/cycle3"/>
    <dgm:cxn modelId="{606CE12D-98E9-4150-82A7-32A2952A93A4}" type="presOf" srcId="{2CBE2D37-ECE0-4228-A64A-B8A04CBBDA60}" destId="{A4DB750D-EB91-47D5-92EA-98D7408A8374}" srcOrd="0" destOrd="0" presId="urn:microsoft.com/office/officeart/2005/8/layout/cycle3"/>
    <dgm:cxn modelId="{321E9E64-8FE2-45B5-B399-E66A9AB1347B}" srcId="{91B6A835-090E-47F7-A3C8-4B2D33A6A892}" destId="{53893AC7-C990-42DE-91F9-E9076A895B43}" srcOrd="4" destOrd="0" parTransId="{2EE11EB7-578E-4E27-BC22-D0B5EBDFD3F4}" sibTransId="{6853233B-D21F-4740-9F46-3BD24F860B85}"/>
    <dgm:cxn modelId="{7398FD66-7BBF-4B6C-90B1-E7D93069AF59}" type="presOf" srcId="{53893AC7-C990-42DE-91F9-E9076A895B43}" destId="{49FE1A89-F32F-4E8A-B5ED-50A9BD9176B4}" srcOrd="0" destOrd="0" presId="urn:microsoft.com/office/officeart/2005/8/layout/cycle3"/>
    <dgm:cxn modelId="{973E8D48-3100-4544-AF9C-409191ABA025}" type="presOf" srcId="{B072209D-DFD4-4904-A526-D7D62B3A35A9}" destId="{C62C8940-1F7C-4411-974D-27764401556B}" srcOrd="0" destOrd="0" presId="urn:microsoft.com/office/officeart/2005/8/layout/cycle3"/>
    <dgm:cxn modelId="{47D9C948-7517-4A76-887C-9B4B81C98D8F}" srcId="{91B6A835-090E-47F7-A3C8-4B2D33A6A892}" destId="{6B8FEF68-F508-403F-BB49-7BA5DC4EA68C}" srcOrd="2" destOrd="0" parTransId="{87073092-E828-4B29-AEC2-EB2CDD8C55D3}" sibTransId="{A5EE6D80-3E6A-49A2-B4F6-AB057D8A4901}"/>
    <dgm:cxn modelId="{DC7BAF6B-3457-4E9B-AAC2-18CDA99C78C5}" type="presOf" srcId="{940C1BBD-DB5D-40AC-AB76-EB8807E51610}" destId="{206127A3-6ADB-4B2C-BCA6-8D3DB9052FCF}" srcOrd="0" destOrd="0" presId="urn:microsoft.com/office/officeart/2005/8/layout/cycle3"/>
    <dgm:cxn modelId="{732FE69C-F048-4808-9CDD-6F3DA6BCEEED}" type="presOf" srcId="{3AE5F04C-34F8-4766-B8DA-005EE0C528B6}" destId="{1EA195FF-C6A8-403B-80CA-08013282E57A}" srcOrd="0" destOrd="0" presId="urn:microsoft.com/office/officeart/2005/8/layout/cycle3"/>
    <dgm:cxn modelId="{00827DAE-BF2A-4792-9CB9-0D9DF86E65EF}" srcId="{91B6A835-090E-47F7-A3C8-4B2D33A6A892}" destId="{7E2624D5-B379-4BB9-8D7D-ECD3E25C417D}" srcOrd="1" destOrd="0" parTransId="{C4676DF3-EA12-45DA-AFED-79E0C90A6F21}" sibTransId="{4E8F88AF-B52D-410D-8272-F66AF7563E48}"/>
    <dgm:cxn modelId="{59265ABA-E5CF-4527-8D46-9AABC51F21FA}" srcId="{91B6A835-090E-47F7-A3C8-4B2D33A6A892}" destId="{B072209D-DFD4-4904-A526-D7D62B3A35A9}" srcOrd="6" destOrd="0" parTransId="{95ED0AC6-ABAF-4B44-806A-B2B0FB64DF42}" sibTransId="{09551123-55F3-41B7-9F28-9DE353A8D279}"/>
    <dgm:cxn modelId="{5DD4FEBA-D85B-444B-8340-6037B8921C17}" type="presOf" srcId="{6B8FEF68-F508-403F-BB49-7BA5DC4EA68C}" destId="{8401A730-0C40-4FA7-9BB4-E11868FD05B8}" srcOrd="0" destOrd="0" presId="urn:microsoft.com/office/officeart/2005/8/layout/cycle3"/>
    <dgm:cxn modelId="{417A80BF-F310-4B4D-87E8-671D42C3DFCA}" srcId="{91B6A835-090E-47F7-A3C8-4B2D33A6A892}" destId="{07731B67-0763-4013-B756-2256B96FF7BC}" srcOrd="0" destOrd="0" parTransId="{3D065D74-DFC7-412D-993A-C82AAF4F64D5}" sibTransId="{940C1BBD-DB5D-40AC-AB76-EB8807E51610}"/>
    <dgm:cxn modelId="{FAF36ADD-6A13-4967-B53A-5640893B90CD}" srcId="{91B6A835-090E-47F7-A3C8-4B2D33A6A892}" destId="{3AE5F04C-34F8-4766-B8DA-005EE0C528B6}" srcOrd="5" destOrd="0" parTransId="{FCDE3CF1-FA6B-48D6-B0C7-4EABACF439C2}" sibTransId="{6EA16F58-FEB8-4407-87BF-1AB8532716B2}"/>
    <dgm:cxn modelId="{97DAD19E-7F5F-458C-BA33-090CAF5B4CC8}" type="presParOf" srcId="{F9733D9F-1A78-4663-AAB0-64A915B835B4}" destId="{26D25260-BEB5-4FDF-B917-3231C4810363}" srcOrd="0" destOrd="0" presId="urn:microsoft.com/office/officeart/2005/8/layout/cycle3"/>
    <dgm:cxn modelId="{D8663EB4-0C70-4729-B35A-33902D5D5734}" type="presParOf" srcId="{26D25260-BEB5-4FDF-B917-3231C4810363}" destId="{BBCA3FA0-945C-46DA-84FD-7FA5256A8B24}" srcOrd="0" destOrd="0" presId="urn:microsoft.com/office/officeart/2005/8/layout/cycle3"/>
    <dgm:cxn modelId="{EA1A18D3-52C7-4D03-BA3E-2D8E1C8477B7}" type="presParOf" srcId="{26D25260-BEB5-4FDF-B917-3231C4810363}" destId="{206127A3-6ADB-4B2C-BCA6-8D3DB9052FCF}" srcOrd="1" destOrd="0" presId="urn:microsoft.com/office/officeart/2005/8/layout/cycle3"/>
    <dgm:cxn modelId="{F2E74910-49EC-4259-8574-ED9E367C913A}" type="presParOf" srcId="{26D25260-BEB5-4FDF-B917-3231C4810363}" destId="{5C6502ED-F4FC-4739-8389-B43635677F96}" srcOrd="2" destOrd="0" presId="urn:microsoft.com/office/officeart/2005/8/layout/cycle3"/>
    <dgm:cxn modelId="{49CE3364-986E-465F-8137-58DACDE4DB73}" type="presParOf" srcId="{26D25260-BEB5-4FDF-B917-3231C4810363}" destId="{8401A730-0C40-4FA7-9BB4-E11868FD05B8}" srcOrd="3" destOrd="0" presId="urn:microsoft.com/office/officeart/2005/8/layout/cycle3"/>
    <dgm:cxn modelId="{8D997DD9-4E37-4916-A6CF-A5AD84BFB752}" type="presParOf" srcId="{26D25260-BEB5-4FDF-B917-3231C4810363}" destId="{A4DB750D-EB91-47D5-92EA-98D7408A8374}" srcOrd="4" destOrd="0" presId="urn:microsoft.com/office/officeart/2005/8/layout/cycle3"/>
    <dgm:cxn modelId="{911D4A3D-93DF-49A8-8003-92789E66BF0C}" type="presParOf" srcId="{26D25260-BEB5-4FDF-B917-3231C4810363}" destId="{49FE1A89-F32F-4E8A-B5ED-50A9BD9176B4}" srcOrd="5" destOrd="0" presId="urn:microsoft.com/office/officeart/2005/8/layout/cycle3"/>
    <dgm:cxn modelId="{7734FB6E-BA9B-4477-8163-23BF47B72E22}" type="presParOf" srcId="{26D25260-BEB5-4FDF-B917-3231C4810363}" destId="{1EA195FF-C6A8-403B-80CA-08013282E57A}" srcOrd="6" destOrd="0" presId="urn:microsoft.com/office/officeart/2005/8/layout/cycle3"/>
    <dgm:cxn modelId="{8EC70C89-A16D-483C-B030-F396DC3503A2}" type="presParOf" srcId="{26D25260-BEB5-4FDF-B917-3231C4810363}" destId="{C62C8940-1F7C-4411-974D-27764401556B}"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03525D-06AF-47CE-8A1E-91FB065DFFB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B114346-EBC9-4C1A-9144-93BA39496414}">
      <dgm:prSet phldrT="[Text]"/>
      <dgm:spPr/>
      <dgm:t>
        <a:bodyPr/>
        <a:lstStyle/>
        <a:p>
          <a:r>
            <a:rPr lang="en-US" dirty="0"/>
            <a:t>Increased protection, management &amp; restoration of longleaf in buffers &amp; corridors</a:t>
          </a:r>
        </a:p>
      </dgm:t>
    </dgm:pt>
    <dgm:pt modelId="{0C6D1C88-93DC-4DBE-BDEB-8D000ED5876B}" type="parTrans" cxnId="{ABD4C1A1-3772-40FF-9F1F-269ABAA5700C}">
      <dgm:prSet/>
      <dgm:spPr/>
      <dgm:t>
        <a:bodyPr/>
        <a:lstStyle/>
        <a:p>
          <a:endParaRPr lang="en-US"/>
        </a:p>
      </dgm:t>
    </dgm:pt>
    <dgm:pt modelId="{DBC304BB-AEBA-4A64-AE26-DD4ED8DF58F6}" type="sibTrans" cxnId="{ABD4C1A1-3772-40FF-9F1F-269ABAA5700C}">
      <dgm:prSet/>
      <dgm:spPr/>
      <dgm:t>
        <a:bodyPr/>
        <a:lstStyle/>
        <a:p>
          <a:endParaRPr lang="en-US"/>
        </a:p>
      </dgm:t>
    </dgm:pt>
    <dgm:pt modelId="{80752489-4EA2-4FF7-AE70-4A2AE63D5BF3}">
      <dgm:prSet phldrT="[Text]"/>
      <dgm:spPr/>
      <dgm:t>
        <a:bodyPr/>
        <a:lstStyle/>
        <a:p>
          <a:r>
            <a:rPr lang="en-US" dirty="0"/>
            <a:t>Establishment and continued success of Sandhills PBA</a:t>
          </a:r>
        </a:p>
      </dgm:t>
    </dgm:pt>
    <dgm:pt modelId="{61B7DF12-AE50-4AF0-B3C4-192B93C76F2A}" type="parTrans" cxnId="{DF003A6B-BA26-4158-9F08-C0A9DA667311}">
      <dgm:prSet/>
      <dgm:spPr/>
      <dgm:t>
        <a:bodyPr/>
        <a:lstStyle/>
        <a:p>
          <a:endParaRPr lang="en-US"/>
        </a:p>
      </dgm:t>
    </dgm:pt>
    <dgm:pt modelId="{C41F1305-1E04-4128-A7D7-DB0FEED673BE}" type="sibTrans" cxnId="{DF003A6B-BA26-4158-9F08-C0A9DA667311}">
      <dgm:prSet/>
      <dgm:spPr/>
      <dgm:t>
        <a:bodyPr/>
        <a:lstStyle/>
        <a:p>
          <a:endParaRPr lang="en-US"/>
        </a:p>
      </dgm:t>
    </dgm:pt>
    <dgm:pt modelId="{03BD4113-638A-4E6A-BC2F-195A1D86D5D1}">
      <dgm:prSet phldrT="[Text]"/>
      <dgm:spPr/>
      <dgm:t>
        <a:bodyPr/>
        <a:lstStyle/>
        <a:p>
          <a:r>
            <a:rPr lang="en-US" dirty="0"/>
            <a:t>Standardized method for assessing longleaf quality, with range-wide assessment of longleaf quality completed</a:t>
          </a:r>
        </a:p>
      </dgm:t>
    </dgm:pt>
    <dgm:pt modelId="{6C0E6ACB-4512-4447-96F9-E05F7B2BDE42}" type="parTrans" cxnId="{B11BD02E-BFFA-46E9-A3D9-85FDF1090A7D}">
      <dgm:prSet/>
      <dgm:spPr/>
      <dgm:t>
        <a:bodyPr/>
        <a:lstStyle/>
        <a:p>
          <a:endParaRPr lang="en-US"/>
        </a:p>
      </dgm:t>
    </dgm:pt>
    <dgm:pt modelId="{F869EF13-4B84-46BA-B786-42D3908D7535}" type="sibTrans" cxnId="{B11BD02E-BFFA-46E9-A3D9-85FDF1090A7D}">
      <dgm:prSet/>
      <dgm:spPr/>
      <dgm:t>
        <a:bodyPr/>
        <a:lstStyle/>
        <a:p>
          <a:endParaRPr lang="en-US"/>
        </a:p>
      </dgm:t>
    </dgm:pt>
    <dgm:pt modelId="{DB372039-2DE3-4B93-9302-3CA88B3E59BA}">
      <dgm:prSet phldrT="[Text]"/>
      <dgm:spPr/>
      <dgm:t>
        <a:bodyPr/>
        <a:lstStyle/>
        <a:p>
          <a:r>
            <a:rPr lang="en-US" dirty="0"/>
            <a:t>Demographic connectivity of Sandhills E &amp; W RCW populations &amp; population recovery goal achieved well ahead of target date</a:t>
          </a:r>
        </a:p>
      </dgm:t>
    </dgm:pt>
    <dgm:pt modelId="{80E52C90-F5A4-4B33-B2D1-DE7C4FF229F6}" type="parTrans" cxnId="{6F79901A-8F39-4A31-A1C3-47B9D52FF822}">
      <dgm:prSet/>
      <dgm:spPr/>
      <dgm:t>
        <a:bodyPr/>
        <a:lstStyle/>
        <a:p>
          <a:endParaRPr lang="en-US"/>
        </a:p>
      </dgm:t>
    </dgm:pt>
    <dgm:pt modelId="{911D8B55-321D-45A2-96BA-4FA7A9DF6628}" type="sibTrans" cxnId="{6F79901A-8F39-4A31-A1C3-47B9D52FF822}">
      <dgm:prSet/>
      <dgm:spPr/>
      <dgm:t>
        <a:bodyPr/>
        <a:lstStyle/>
        <a:p>
          <a:endParaRPr lang="en-US"/>
        </a:p>
      </dgm:t>
    </dgm:pt>
    <dgm:pt modelId="{00B5BD8A-C2EC-4214-8BA0-D9BA358020D4}">
      <dgm:prSet phldrT="[Text]"/>
      <dgm:spPr/>
      <dgm:t>
        <a:bodyPr/>
        <a:lstStyle/>
        <a:p>
          <a:r>
            <a:rPr lang="en-US" dirty="0"/>
            <a:t>Landscape-wide assessment of Bachman’s sparrow distribution and abundance</a:t>
          </a:r>
        </a:p>
      </dgm:t>
    </dgm:pt>
    <dgm:pt modelId="{50386379-87B7-4C11-826D-60E1819F2775}" type="parTrans" cxnId="{E796D3B1-D1FE-4F86-904F-CB94B7E63576}">
      <dgm:prSet/>
      <dgm:spPr/>
      <dgm:t>
        <a:bodyPr/>
        <a:lstStyle/>
        <a:p>
          <a:endParaRPr lang="en-US"/>
        </a:p>
      </dgm:t>
    </dgm:pt>
    <dgm:pt modelId="{82A47822-BE7C-4BC9-AB5D-1EFA2C438350}" type="sibTrans" cxnId="{E796D3B1-D1FE-4F86-904F-CB94B7E63576}">
      <dgm:prSet/>
      <dgm:spPr/>
      <dgm:t>
        <a:bodyPr/>
        <a:lstStyle/>
        <a:p>
          <a:endParaRPr lang="en-US"/>
        </a:p>
      </dgm:t>
    </dgm:pt>
    <dgm:pt modelId="{62667EE3-2AF0-49BC-9011-74273E40EFEC}" type="pres">
      <dgm:prSet presAssocID="{B403525D-06AF-47CE-8A1E-91FB065DFFB0}" presName="Name0" presStyleCnt="0">
        <dgm:presLayoutVars>
          <dgm:chMax val="7"/>
          <dgm:chPref val="7"/>
          <dgm:dir/>
        </dgm:presLayoutVars>
      </dgm:prSet>
      <dgm:spPr/>
    </dgm:pt>
    <dgm:pt modelId="{7BB05D89-049E-4B2A-B46F-F477D085FB7F}" type="pres">
      <dgm:prSet presAssocID="{B403525D-06AF-47CE-8A1E-91FB065DFFB0}" presName="Name1" presStyleCnt="0"/>
      <dgm:spPr/>
    </dgm:pt>
    <dgm:pt modelId="{DD3A24AC-5AE7-4AE9-8007-7FB1E502F536}" type="pres">
      <dgm:prSet presAssocID="{B403525D-06AF-47CE-8A1E-91FB065DFFB0}" presName="cycle" presStyleCnt="0"/>
      <dgm:spPr/>
    </dgm:pt>
    <dgm:pt modelId="{0ADA15F6-2F8A-45EC-BABA-BEADA5C9C194}" type="pres">
      <dgm:prSet presAssocID="{B403525D-06AF-47CE-8A1E-91FB065DFFB0}" presName="srcNode" presStyleLbl="node1" presStyleIdx="0" presStyleCnt="5"/>
      <dgm:spPr/>
    </dgm:pt>
    <dgm:pt modelId="{227D20B1-7360-426E-95D2-D35CA4E34794}" type="pres">
      <dgm:prSet presAssocID="{B403525D-06AF-47CE-8A1E-91FB065DFFB0}" presName="conn" presStyleLbl="parChTrans1D2" presStyleIdx="0" presStyleCnt="1"/>
      <dgm:spPr/>
    </dgm:pt>
    <dgm:pt modelId="{2645A65C-5EAD-4CB6-A0F1-2C9441FA9985}" type="pres">
      <dgm:prSet presAssocID="{B403525D-06AF-47CE-8A1E-91FB065DFFB0}" presName="extraNode" presStyleLbl="node1" presStyleIdx="0" presStyleCnt="5"/>
      <dgm:spPr/>
    </dgm:pt>
    <dgm:pt modelId="{F1DB5003-0FF7-4C9A-ABD4-4526CE9A531E}" type="pres">
      <dgm:prSet presAssocID="{B403525D-06AF-47CE-8A1E-91FB065DFFB0}" presName="dstNode" presStyleLbl="node1" presStyleIdx="0" presStyleCnt="5"/>
      <dgm:spPr/>
    </dgm:pt>
    <dgm:pt modelId="{1D3BF2F7-E410-43E3-BBC4-D322EC5B115A}" type="pres">
      <dgm:prSet presAssocID="{4B114346-EBC9-4C1A-9144-93BA39496414}" presName="text_1" presStyleLbl="node1" presStyleIdx="0" presStyleCnt="5">
        <dgm:presLayoutVars>
          <dgm:bulletEnabled val="1"/>
        </dgm:presLayoutVars>
      </dgm:prSet>
      <dgm:spPr/>
    </dgm:pt>
    <dgm:pt modelId="{F49B0F0E-815C-4EBF-B869-7BE3149A6B62}" type="pres">
      <dgm:prSet presAssocID="{4B114346-EBC9-4C1A-9144-93BA39496414}" presName="accent_1" presStyleCnt="0"/>
      <dgm:spPr/>
    </dgm:pt>
    <dgm:pt modelId="{4427FBCA-9ABD-42DC-8BC0-AB045229E242}" type="pres">
      <dgm:prSet presAssocID="{4B114346-EBC9-4C1A-9144-93BA39496414}" presName="accentRepeatNode" presStyleLbl="solidFgAcc1" presStyleIdx="0" presStyleCnt="5"/>
      <dgm:spPr/>
    </dgm:pt>
    <dgm:pt modelId="{00925BD3-005B-4B01-9F6D-97814AB3CCFD}" type="pres">
      <dgm:prSet presAssocID="{DB372039-2DE3-4B93-9302-3CA88B3E59BA}" presName="text_2" presStyleLbl="node1" presStyleIdx="1" presStyleCnt="5">
        <dgm:presLayoutVars>
          <dgm:bulletEnabled val="1"/>
        </dgm:presLayoutVars>
      </dgm:prSet>
      <dgm:spPr/>
    </dgm:pt>
    <dgm:pt modelId="{47A60DBB-4AD9-47B2-9084-CDB6EAD6EEA0}" type="pres">
      <dgm:prSet presAssocID="{DB372039-2DE3-4B93-9302-3CA88B3E59BA}" presName="accent_2" presStyleCnt="0"/>
      <dgm:spPr/>
    </dgm:pt>
    <dgm:pt modelId="{0B24BD81-F8F4-4DE1-9AA9-23E4954DEB6B}" type="pres">
      <dgm:prSet presAssocID="{DB372039-2DE3-4B93-9302-3CA88B3E59BA}" presName="accentRepeatNode" presStyleLbl="solidFgAcc1" presStyleIdx="1" presStyleCnt="5"/>
      <dgm:spPr/>
    </dgm:pt>
    <dgm:pt modelId="{E230D3C4-EDA1-4848-BF7D-B1F9BA974899}" type="pres">
      <dgm:prSet presAssocID="{80752489-4EA2-4FF7-AE70-4A2AE63D5BF3}" presName="text_3" presStyleLbl="node1" presStyleIdx="2" presStyleCnt="5">
        <dgm:presLayoutVars>
          <dgm:bulletEnabled val="1"/>
        </dgm:presLayoutVars>
      </dgm:prSet>
      <dgm:spPr/>
    </dgm:pt>
    <dgm:pt modelId="{2F9970C5-188A-44CC-8EAE-9EDE4BE7602A}" type="pres">
      <dgm:prSet presAssocID="{80752489-4EA2-4FF7-AE70-4A2AE63D5BF3}" presName="accent_3" presStyleCnt="0"/>
      <dgm:spPr/>
    </dgm:pt>
    <dgm:pt modelId="{CC508AD5-E082-48B5-926A-D502300763F6}" type="pres">
      <dgm:prSet presAssocID="{80752489-4EA2-4FF7-AE70-4A2AE63D5BF3}" presName="accentRepeatNode" presStyleLbl="solidFgAcc1" presStyleIdx="2" presStyleCnt="5"/>
      <dgm:spPr/>
    </dgm:pt>
    <dgm:pt modelId="{1C021BF6-E47B-4086-A194-06E2CB7740FA}" type="pres">
      <dgm:prSet presAssocID="{00B5BD8A-C2EC-4214-8BA0-D9BA358020D4}" presName="text_4" presStyleLbl="node1" presStyleIdx="3" presStyleCnt="5">
        <dgm:presLayoutVars>
          <dgm:bulletEnabled val="1"/>
        </dgm:presLayoutVars>
      </dgm:prSet>
      <dgm:spPr/>
    </dgm:pt>
    <dgm:pt modelId="{E72C783B-9AEB-4BDF-A4AB-C79A09CDBE1C}" type="pres">
      <dgm:prSet presAssocID="{00B5BD8A-C2EC-4214-8BA0-D9BA358020D4}" presName="accent_4" presStyleCnt="0"/>
      <dgm:spPr/>
    </dgm:pt>
    <dgm:pt modelId="{3DFFAF97-914A-4A21-8416-B7A9649656E1}" type="pres">
      <dgm:prSet presAssocID="{00B5BD8A-C2EC-4214-8BA0-D9BA358020D4}" presName="accentRepeatNode" presStyleLbl="solidFgAcc1" presStyleIdx="3" presStyleCnt="5"/>
      <dgm:spPr/>
    </dgm:pt>
    <dgm:pt modelId="{2C93F32B-5331-4E5E-AB30-7D48FCDC5902}" type="pres">
      <dgm:prSet presAssocID="{03BD4113-638A-4E6A-BC2F-195A1D86D5D1}" presName="text_5" presStyleLbl="node1" presStyleIdx="4" presStyleCnt="5">
        <dgm:presLayoutVars>
          <dgm:bulletEnabled val="1"/>
        </dgm:presLayoutVars>
      </dgm:prSet>
      <dgm:spPr/>
    </dgm:pt>
    <dgm:pt modelId="{1E7795A5-7179-4B1F-9412-FEFF3DAF4539}" type="pres">
      <dgm:prSet presAssocID="{03BD4113-638A-4E6A-BC2F-195A1D86D5D1}" presName="accent_5" presStyleCnt="0"/>
      <dgm:spPr/>
    </dgm:pt>
    <dgm:pt modelId="{2456A79D-D8B8-4573-9FBD-A8AFEBBAC92C}" type="pres">
      <dgm:prSet presAssocID="{03BD4113-638A-4E6A-BC2F-195A1D86D5D1}" presName="accentRepeatNode" presStyleLbl="solidFgAcc1" presStyleIdx="4" presStyleCnt="5"/>
      <dgm:spPr/>
    </dgm:pt>
  </dgm:ptLst>
  <dgm:cxnLst>
    <dgm:cxn modelId="{6F79901A-8F39-4A31-A1C3-47B9D52FF822}" srcId="{B403525D-06AF-47CE-8A1E-91FB065DFFB0}" destId="{DB372039-2DE3-4B93-9302-3CA88B3E59BA}" srcOrd="1" destOrd="0" parTransId="{80E52C90-F5A4-4B33-B2D1-DE7C4FF229F6}" sibTransId="{911D8B55-321D-45A2-96BA-4FA7A9DF6628}"/>
    <dgm:cxn modelId="{BEB4D323-82BC-458C-80A5-07EC457E43AF}" type="presOf" srcId="{DBC304BB-AEBA-4A64-AE26-DD4ED8DF58F6}" destId="{227D20B1-7360-426E-95D2-D35CA4E34794}" srcOrd="0" destOrd="0" presId="urn:microsoft.com/office/officeart/2008/layout/VerticalCurvedList"/>
    <dgm:cxn modelId="{B11BD02E-BFFA-46E9-A3D9-85FDF1090A7D}" srcId="{B403525D-06AF-47CE-8A1E-91FB065DFFB0}" destId="{03BD4113-638A-4E6A-BC2F-195A1D86D5D1}" srcOrd="4" destOrd="0" parTransId="{6C0E6ACB-4512-4447-96F9-E05F7B2BDE42}" sibTransId="{F869EF13-4B84-46BA-B786-42D3908D7535}"/>
    <dgm:cxn modelId="{C8AE2530-74E6-44AA-9847-3654E79BBF98}" type="presOf" srcId="{00B5BD8A-C2EC-4214-8BA0-D9BA358020D4}" destId="{1C021BF6-E47B-4086-A194-06E2CB7740FA}" srcOrd="0" destOrd="0" presId="urn:microsoft.com/office/officeart/2008/layout/VerticalCurvedList"/>
    <dgm:cxn modelId="{DF003A6B-BA26-4158-9F08-C0A9DA667311}" srcId="{B403525D-06AF-47CE-8A1E-91FB065DFFB0}" destId="{80752489-4EA2-4FF7-AE70-4A2AE63D5BF3}" srcOrd="2" destOrd="0" parTransId="{61B7DF12-AE50-4AF0-B3C4-192B93C76F2A}" sibTransId="{C41F1305-1E04-4128-A7D7-DB0FEED673BE}"/>
    <dgm:cxn modelId="{8B4D256D-E4DD-40CC-A620-78688B1DBFDD}" type="presOf" srcId="{03BD4113-638A-4E6A-BC2F-195A1D86D5D1}" destId="{2C93F32B-5331-4E5E-AB30-7D48FCDC5902}" srcOrd="0" destOrd="0" presId="urn:microsoft.com/office/officeart/2008/layout/VerticalCurvedList"/>
    <dgm:cxn modelId="{EB17EE74-9019-4218-BDF4-33D1273EFB32}" type="presOf" srcId="{DB372039-2DE3-4B93-9302-3CA88B3E59BA}" destId="{00925BD3-005B-4B01-9F6D-97814AB3CCFD}" srcOrd="0" destOrd="0" presId="urn:microsoft.com/office/officeart/2008/layout/VerticalCurvedList"/>
    <dgm:cxn modelId="{ABD4C1A1-3772-40FF-9F1F-269ABAA5700C}" srcId="{B403525D-06AF-47CE-8A1E-91FB065DFFB0}" destId="{4B114346-EBC9-4C1A-9144-93BA39496414}" srcOrd="0" destOrd="0" parTransId="{0C6D1C88-93DC-4DBE-BDEB-8D000ED5876B}" sibTransId="{DBC304BB-AEBA-4A64-AE26-DD4ED8DF58F6}"/>
    <dgm:cxn modelId="{D12DBAA8-835E-4BAE-B978-0AB5F1C1E43F}" type="presOf" srcId="{4B114346-EBC9-4C1A-9144-93BA39496414}" destId="{1D3BF2F7-E410-43E3-BBC4-D322EC5B115A}" srcOrd="0" destOrd="0" presId="urn:microsoft.com/office/officeart/2008/layout/VerticalCurvedList"/>
    <dgm:cxn modelId="{AB4EF7AF-EB36-474D-9BB1-A61B6739A4DA}" type="presOf" srcId="{80752489-4EA2-4FF7-AE70-4A2AE63D5BF3}" destId="{E230D3C4-EDA1-4848-BF7D-B1F9BA974899}" srcOrd="0" destOrd="0" presId="urn:microsoft.com/office/officeart/2008/layout/VerticalCurvedList"/>
    <dgm:cxn modelId="{E796D3B1-D1FE-4F86-904F-CB94B7E63576}" srcId="{B403525D-06AF-47CE-8A1E-91FB065DFFB0}" destId="{00B5BD8A-C2EC-4214-8BA0-D9BA358020D4}" srcOrd="3" destOrd="0" parTransId="{50386379-87B7-4C11-826D-60E1819F2775}" sibTransId="{82A47822-BE7C-4BC9-AB5D-1EFA2C438350}"/>
    <dgm:cxn modelId="{982998F6-255C-4C1D-9875-738BA923B1F3}" type="presOf" srcId="{B403525D-06AF-47CE-8A1E-91FB065DFFB0}" destId="{62667EE3-2AF0-49BC-9011-74273E40EFEC}" srcOrd="0" destOrd="0" presId="urn:microsoft.com/office/officeart/2008/layout/VerticalCurvedList"/>
    <dgm:cxn modelId="{2080CCE4-3E38-461C-88A8-0B1252A24054}" type="presParOf" srcId="{62667EE3-2AF0-49BC-9011-74273E40EFEC}" destId="{7BB05D89-049E-4B2A-B46F-F477D085FB7F}" srcOrd="0" destOrd="0" presId="urn:microsoft.com/office/officeart/2008/layout/VerticalCurvedList"/>
    <dgm:cxn modelId="{777FEF56-59F5-485E-986C-8577ADD025EC}" type="presParOf" srcId="{7BB05D89-049E-4B2A-B46F-F477D085FB7F}" destId="{DD3A24AC-5AE7-4AE9-8007-7FB1E502F536}" srcOrd="0" destOrd="0" presId="urn:microsoft.com/office/officeart/2008/layout/VerticalCurvedList"/>
    <dgm:cxn modelId="{E03CC23C-0C39-4190-B45A-F314E67EB34A}" type="presParOf" srcId="{DD3A24AC-5AE7-4AE9-8007-7FB1E502F536}" destId="{0ADA15F6-2F8A-45EC-BABA-BEADA5C9C194}" srcOrd="0" destOrd="0" presId="urn:microsoft.com/office/officeart/2008/layout/VerticalCurvedList"/>
    <dgm:cxn modelId="{8D4A66BC-0F23-4185-878C-7B7A4201F6D8}" type="presParOf" srcId="{DD3A24AC-5AE7-4AE9-8007-7FB1E502F536}" destId="{227D20B1-7360-426E-95D2-D35CA4E34794}" srcOrd="1" destOrd="0" presId="urn:microsoft.com/office/officeart/2008/layout/VerticalCurvedList"/>
    <dgm:cxn modelId="{EAA9373A-2C46-43EC-9B15-5BE993A4CBCD}" type="presParOf" srcId="{DD3A24AC-5AE7-4AE9-8007-7FB1E502F536}" destId="{2645A65C-5EAD-4CB6-A0F1-2C9441FA9985}" srcOrd="2" destOrd="0" presId="urn:microsoft.com/office/officeart/2008/layout/VerticalCurvedList"/>
    <dgm:cxn modelId="{E90A3A4E-DCAF-4AD9-B68C-34EECC5C54E3}" type="presParOf" srcId="{DD3A24AC-5AE7-4AE9-8007-7FB1E502F536}" destId="{F1DB5003-0FF7-4C9A-ABD4-4526CE9A531E}" srcOrd="3" destOrd="0" presId="urn:microsoft.com/office/officeart/2008/layout/VerticalCurvedList"/>
    <dgm:cxn modelId="{20E39CB3-F953-4F00-B310-ABA1438B346E}" type="presParOf" srcId="{7BB05D89-049E-4B2A-B46F-F477D085FB7F}" destId="{1D3BF2F7-E410-43E3-BBC4-D322EC5B115A}" srcOrd="1" destOrd="0" presId="urn:microsoft.com/office/officeart/2008/layout/VerticalCurvedList"/>
    <dgm:cxn modelId="{8CF3954C-A9D8-46D0-93AC-E5E357F0A63E}" type="presParOf" srcId="{7BB05D89-049E-4B2A-B46F-F477D085FB7F}" destId="{F49B0F0E-815C-4EBF-B869-7BE3149A6B62}" srcOrd="2" destOrd="0" presId="urn:microsoft.com/office/officeart/2008/layout/VerticalCurvedList"/>
    <dgm:cxn modelId="{9BF9079D-F86E-461A-AF9D-25BE4D92C7D8}" type="presParOf" srcId="{F49B0F0E-815C-4EBF-B869-7BE3149A6B62}" destId="{4427FBCA-9ABD-42DC-8BC0-AB045229E242}" srcOrd="0" destOrd="0" presId="urn:microsoft.com/office/officeart/2008/layout/VerticalCurvedList"/>
    <dgm:cxn modelId="{04F96832-3A10-48BD-9A64-90C4036E1B37}" type="presParOf" srcId="{7BB05D89-049E-4B2A-B46F-F477D085FB7F}" destId="{00925BD3-005B-4B01-9F6D-97814AB3CCFD}" srcOrd="3" destOrd="0" presId="urn:microsoft.com/office/officeart/2008/layout/VerticalCurvedList"/>
    <dgm:cxn modelId="{7A6A1CA7-BC04-4C59-AFBB-24EB46766C7A}" type="presParOf" srcId="{7BB05D89-049E-4B2A-B46F-F477D085FB7F}" destId="{47A60DBB-4AD9-47B2-9084-CDB6EAD6EEA0}" srcOrd="4" destOrd="0" presId="urn:microsoft.com/office/officeart/2008/layout/VerticalCurvedList"/>
    <dgm:cxn modelId="{67521780-1AF7-4FA3-8E47-24F2B39E6BA4}" type="presParOf" srcId="{47A60DBB-4AD9-47B2-9084-CDB6EAD6EEA0}" destId="{0B24BD81-F8F4-4DE1-9AA9-23E4954DEB6B}" srcOrd="0" destOrd="0" presId="urn:microsoft.com/office/officeart/2008/layout/VerticalCurvedList"/>
    <dgm:cxn modelId="{EC1EBBF4-39BE-44CB-879A-0320A7BEA953}" type="presParOf" srcId="{7BB05D89-049E-4B2A-B46F-F477D085FB7F}" destId="{E230D3C4-EDA1-4848-BF7D-B1F9BA974899}" srcOrd="5" destOrd="0" presId="urn:microsoft.com/office/officeart/2008/layout/VerticalCurvedList"/>
    <dgm:cxn modelId="{494AE642-C1DA-4780-A113-8AC7591E3D32}" type="presParOf" srcId="{7BB05D89-049E-4B2A-B46F-F477D085FB7F}" destId="{2F9970C5-188A-44CC-8EAE-9EDE4BE7602A}" srcOrd="6" destOrd="0" presId="urn:microsoft.com/office/officeart/2008/layout/VerticalCurvedList"/>
    <dgm:cxn modelId="{FE2646ED-FA49-49FC-8B28-03FB1BC066C2}" type="presParOf" srcId="{2F9970C5-188A-44CC-8EAE-9EDE4BE7602A}" destId="{CC508AD5-E082-48B5-926A-D502300763F6}" srcOrd="0" destOrd="0" presId="urn:microsoft.com/office/officeart/2008/layout/VerticalCurvedList"/>
    <dgm:cxn modelId="{B5AEC075-8B06-49E9-A9B9-17FD9E08FB1C}" type="presParOf" srcId="{7BB05D89-049E-4B2A-B46F-F477D085FB7F}" destId="{1C021BF6-E47B-4086-A194-06E2CB7740FA}" srcOrd="7" destOrd="0" presId="urn:microsoft.com/office/officeart/2008/layout/VerticalCurvedList"/>
    <dgm:cxn modelId="{BBC5FE06-B194-4F73-8C44-C9115D283A11}" type="presParOf" srcId="{7BB05D89-049E-4B2A-B46F-F477D085FB7F}" destId="{E72C783B-9AEB-4BDF-A4AB-C79A09CDBE1C}" srcOrd="8" destOrd="0" presId="urn:microsoft.com/office/officeart/2008/layout/VerticalCurvedList"/>
    <dgm:cxn modelId="{EF8A83E8-AC48-436D-A55E-4558351DFB3E}" type="presParOf" srcId="{E72C783B-9AEB-4BDF-A4AB-C79A09CDBE1C}" destId="{3DFFAF97-914A-4A21-8416-B7A9649656E1}" srcOrd="0" destOrd="0" presId="urn:microsoft.com/office/officeart/2008/layout/VerticalCurvedList"/>
    <dgm:cxn modelId="{0C6DFD17-F724-47B9-AC83-08D2B43A79F1}" type="presParOf" srcId="{7BB05D89-049E-4B2A-B46F-F477D085FB7F}" destId="{2C93F32B-5331-4E5E-AB30-7D48FCDC5902}" srcOrd="9" destOrd="0" presId="urn:microsoft.com/office/officeart/2008/layout/VerticalCurvedList"/>
    <dgm:cxn modelId="{DD4D7A8B-E19F-446D-A047-9D041189EB29}" type="presParOf" srcId="{7BB05D89-049E-4B2A-B46F-F477D085FB7F}" destId="{1E7795A5-7179-4B1F-9412-FEFF3DAF4539}" srcOrd="10" destOrd="0" presId="urn:microsoft.com/office/officeart/2008/layout/VerticalCurvedList"/>
    <dgm:cxn modelId="{A0A9E9B8-D6E0-49B1-862E-B41C4A203FE9}" type="presParOf" srcId="{1E7795A5-7179-4B1F-9412-FEFF3DAF4539}" destId="{2456A79D-D8B8-4573-9FBD-A8AFEBBAC92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1BAD9B-7D0A-40DD-B580-22B8F62C29F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6E36BB-AE69-4872-A2D5-6EF8D10CF993}">
      <dgm:prSet phldrT="[Text]"/>
      <dgm:spPr/>
      <dgm:t>
        <a:bodyPr/>
        <a:lstStyle/>
        <a:p>
          <a:r>
            <a:rPr lang="en-US" dirty="0"/>
            <a:t>2025 Goals</a:t>
          </a:r>
        </a:p>
      </dgm:t>
    </dgm:pt>
    <dgm:pt modelId="{4AAF5810-DBA8-47F5-8B45-C29066C5BEEF}" type="parTrans" cxnId="{D3AF7A77-29FC-4B47-B450-E3605929F3BD}">
      <dgm:prSet/>
      <dgm:spPr/>
      <dgm:t>
        <a:bodyPr/>
        <a:lstStyle/>
        <a:p>
          <a:endParaRPr lang="en-US"/>
        </a:p>
      </dgm:t>
    </dgm:pt>
    <dgm:pt modelId="{3CBE9165-8DAA-486E-B929-D4F95F54B5AA}" type="sibTrans" cxnId="{D3AF7A77-29FC-4B47-B450-E3605929F3BD}">
      <dgm:prSet/>
      <dgm:spPr/>
      <dgm:t>
        <a:bodyPr/>
        <a:lstStyle/>
        <a:p>
          <a:endParaRPr lang="en-US"/>
        </a:p>
      </dgm:t>
    </dgm:pt>
    <dgm:pt modelId="{485FC1C8-998B-4B4B-B3E0-453D5978D7B7}">
      <dgm:prSet phldrT="[Text]"/>
      <dgm:spPr/>
      <dgm:t>
        <a:bodyPr/>
        <a:lstStyle/>
        <a:p>
          <a:r>
            <a:rPr lang="en-US" dirty="0">
              <a:highlight>
                <a:srgbClr val="FFFF00"/>
              </a:highlight>
            </a:rPr>
            <a:t>LLP communities restored in core areas, buffers &amp; connectors</a:t>
          </a:r>
        </a:p>
      </dgm:t>
    </dgm:pt>
    <dgm:pt modelId="{75187106-970B-45E5-9D05-307FA54C2325}" type="parTrans" cxnId="{EE4E490B-8796-485C-A194-5A2BE9F81013}">
      <dgm:prSet/>
      <dgm:spPr/>
      <dgm:t>
        <a:bodyPr/>
        <a:lstStyle/>
        <a:p>
          <a:endParaRPr lang="en-US"/>
        </a:p>
      </dgm:t>
    </dgm:pt>
    <dgm:pt modelId="{BDC489B6-C277-4EEE-A9C9-DDBF13EEDC3B}" type="sibTrans" cxnId="{EE4E490B-8796-485C-A194-5A2BE9F81013}">
      <dgm:prSet/>
      <dgm:spPr/>
      <dgm:t>
        <a:bodyPr/>
        <a:lstStyle/>
        <a:p>
          <a:endParaRPr lang="en-US"/>
        </a:p>
      </dgm:t>
    </dgm:pt>
    <dgm:pt modelId="{F2AF6ECB-AB6B-4ACA-AB85-67335ED183A0}">
      <dgm:prSet phldrT="[Text]"/>
      <dgm:spPr/>
      <dgm:t>
        <a:bodyPr/>
        <a:lstStyle/>
        <a:p>
          <a:r>
            <a:rPr lang="en-US" dirty="0"/>
            <a:t>Knowledge Gaps</a:t>
          </a:r>
        </a:p>
      </dgm:t>
    </dgm:pt>
    <dgm:pt modelId="{58618263-9032-427A-A7D8-ACC4F41A83DD}" type="parTrans" cxnId="{623EAD6E-5805-4FA5-AC60-5DC9CD51D5C0}">
      <dgm:prSet/>
      <dgm:spPr/>
      <dgm:t>
        <a:bodyPr/>
        <a:lstStyle/>
        <a:p>
          <a:endParaRPr lang="en-US"/>
        </a:p>
      </dgm:t>
    </dgm:pt>
    <dgm:pt modelId="{63163FF9-B0DA-45B6-9AD2-E75AA7593E0C}" type="sibTrans" cxnId="{623EAD6E-5805-4FA5-AC60-5DC9CD51D5C0}">
      <dgm:prSet/>
      <dgm:spPr/>
      <dgm:t>
        <a:bodyPr/>
        <a:lstStyle/>
        <a:p>
          <a:endParaRPr lang="en-US"/>
        </a:p>
      </dgm:t>
    </dgm:pt>
    <dgm:pt modelId="{8DDE2EF6-0E20-4754-96C1-CF67589A1382}">
      <dgm:prSet phldrT="[Text]"/>
      <dgm:spPr/>
      <dgm:t>
        <a:bodyPr/>
        <a:lstStyle/>
        <a:p>
          <a:pPr marL="228600" lvl="1" indent="0" algn="l" defTabSz="933450">
            <a:lnSpc>
              <a:spcPct val="90000"/>
            </a:lnSpc>
            <a:spcBef>
              <a:spcPct val="0"/>
            </a:spcBef>
            <a:spcAft>
              <a:spcPct val="15000"/>
            </a:spcAft>
          </a:pPr>
          <a:r>
            <a:rPr lang="en-US" sz="2100" kern="1200" dirty="0">
              <a:highlight>
                <a:srgbClr val="00FF00"/>
              </a:highlight>
            </a:rPr>
            <a:t>Indicator species for monitoring</a:t>
          </a:r>
        </a:p>
      </dgm:t>
    </dgm:pt>
    <dgm:pt modelId="{675A4581-B6C8-49CD-B548-489AB5AA9299}" type="parTrans" cxnId="{39192030-18AA-4AFB-B34C-5C833CFE515A}">
      <dgm:prSet/>
      <dgm:spPr/>
      <dgm:t>
        <a:bodyPr/>
        <a:lstStyle/>
        <a:p>
          <a:endParaRPr lang="en-US"/>
        </a:p>
      </dgm:t>
    </dgm:pt>
    <dgm:pt modelId="{41F11F60-74EF-4BF1-AE8C-9E6398A28411}" type="sibTrans" cxnId="{39192030-18AA-4AFB-B34C-5C833CFE515A}">
      <dgm:prSet/>
      <dgm:spPr/>
      <dgm:t>
        <a:bodyPr/>
        <a:lstStyle/>
        <a:p>
          <a:endParaRPr lang="en-US"/>
        </a:p>
      </dgm:t>
    </dgm:pt>
    <dgm:pt modelId="{9A0AFC2D-BC18-47DA-AD52-7FAB7BB42FA8}">
      <dgm:prSet phldrT="[Text]"/>
      <dgm:spPr/>
      <dgm:t>
        <a:bodyPr/>
        <a:lstStyle/>
        <a:p>
          <a:pPr marL="228600" lvl="1" indent="0" algn="l" defTabSz="933450">
            <a:lnSpc>
              <a:spcPct val="90000"/>
            </a:lnSpc>
            <a:spcBef>
              <a:spcPct val="0"/>
            </a:spcBef>
            <a:spcAft>
              <a:spcPct val="15000"/>
            </a:spcAft>
          </a:pPr>
          <a:r>
            <a:rPr lang="en-US" sz="2100" kern="1200" dirty="0">
              <a:highlight>
                <a:srgbClr val="FFFF00"/>
              </a:highlight>
            </a:rPr>
            <a:t>Methods for monitoring extent &amp; condition</a:t>
          </a:r>
        </a:p>
      </dgm:t>
    </dgm:pt>
    <dgm:pt modelId="{E782AE5D-ED34-4CFE-AFC7-8D51988399CB}" type="parTrans" cxnId="{7D18398C-A4BB-4ABB-AD8C-6D396BBE34AB}">
      <dgm:prSet/>
      <dgm:spPr/>
      <dgm:t>
        <a:bodyPr/>
        <a:lstStyle/>
        <a:p>
          <a:endParaRPr lang="en-US"/>
        </a:p>
      </dgm:t>
    </dgm:pt>
    <dgm:pt modelId="{ADB4BA5C-C927-418E-A538-97B51541AD61}" type="sibTrans" cxnId="{7D18398C-A4BB-4ABB-AD8C-6D396BBE34AB}">
      <dgm:prSet/>
      <dgm:spPr/>
      <dgm:t>
        <a:bodyPr/>
        <a:lstStyle/>
        <a:p>
          <a:endParaRPr lang="en-US"/>
        </a:p>
      </dgm:t>
    </dgm:pt>
    <dgm:pt modelId="{9ED06FD0-1F97-4CAE-BDB9-1CAB13DE05AC}">
      <dgm:prSet phldrT="[Text]" custT="1"/>
      <dgm:spPr/>
      <dgm:t>
        <a:bodyPr/>
        <a:lstStyle/>
        <a:p>
          <a:pPr marL="228600" lvl="1" indent="-228600" algn="l" defTabSz="933450">
            <a:lnSpc>
              <a:spcPct val="90000"/>
            </a:lnSpc>
            <a:spcBef>
              <a:spcPct val="0"/>
            </a:spcBef>
            <a:spcAft>
              <a:spcPct val="15000"/>
            </a:spcAft>
            <a:buChar char="•"/>
          </a:pPr>
          <a:r>
            <a:rPr lang="en-US" sz="2100" kern="1200" dirty="0">
              <a:solidFill>
                <a:srgbClr val="000000">
                  <a:hueOff val="0"/>
                  <a:satOff val="0"/>
                  <a:lumOff val="0"/>
                  <a:alphaOff val="0"/>
                </a:srgbClr>
              </a:solidFill>
              <a:highlight>
                <a:srgbClr val="FFFF00"/>
              </a:highlight>
              <a:latin typeface="Calibri" panose="020F0502020204030204"/>
              <a:ea typeface="+mn-ea"/>
              <a:cs typeface="+mn-cs"/>
            </a:rPr>
            <a:t>Condition &amp; fire info for private lands</a:t>
          </a:r>
        </a:p>
      </dgm:t>
    </dgm:pt>
    <dgm:pt modelId="{53E56707-27AD-4352-BF23-C83742FE9557}" type="parTrans" cxnId="{5AC7F973-FF82-475A-A6BB-2BF93F08C2C2}">
      <dgm:prSet/>
      <dgm:spPr/>
      <dgm:t>
        <a:bodyPr/>
        <a:lstStyle/>
        <a:p>
          <a:endParaRPr lang="en-US"/>
        </a:p>
      </dgm:t>
    </dgm:pt>
    <dgm:pt modelId="{727548E0-260F-433F-9A03-77B9D5FF5779}" type="sibTrans" cxnId="{5AC7F973-FF82-475A-A6BB-2BF93F08C2C2}">
      <dgm:prSet/>
      <dgm:spPr/>
      <dgm:t>
        <a:bodyPr/>
        <a:lstStyle/>
        <a:p>
          <a:endParaRPr lang="en-US"/>
        </a:p>
      </dgm:t>
    </dgm:pt>
    <dgm:pt modelId="{CF085024-7561-44D7-816B-184E93DD12E4}">
      <dgm:prSet phldrT="[Text]"/>
      <dgm:spPr/>
      <dgm:t>
        <a:bodyPr/>
        <a:lstStyle/>
        <a:p>
          <a:r>
            <a:rPr lang="en-US" dirty="0">
              <a:highlight>
                <a:srgbClr val="00FF00"/>
              </a:highlight>
            </a:rPr>
            <a:t>E &amp; W RCW populations have demographic connectivity &amp; min 500 PBGs</a:t>
          </a:r>
        </a:p>
      </dgm:t>
    </dgm:pt>
    <dgm:pt modelId="{E66653CC-D586-4EDD-97EC-68AD16092B15}" type="parTrans" cxnId="{076AEF53-3703-4E29-ABAC-3E55FDB5A2F5}">
      <dgm:prSet/>
      <dgm:spPr/>
      <dgm:t>
        <a:bodyPr/>
        <a:lstStyle/>
        <a:p>
          <a:endParaRPr lang="en-US"/>
        </a:p>
      </dgm:t>
    </dgm:pt>
    <dgm:pt modelId="{AFB57693-5996-46BD-860D-E5EED547AD7F}" type="sibTrans" cxnId="{076AEF53-3703-4E29-ABAC-3E55FDB5A2F5}">
      <dgm:prSet/>
      <dgm:spPr/>
      <dgm:t>
        <a:bodyPr/>
        <a:lstStyle/>
        <a:p>
          <a:endParaRPr lang="en-US"/>
        </a:p>
      </dgm:t>
    </dgm:pt>
    <dgm:pt modelId="{253013F3-2FE5-46CC-A830-70B678236B41}">
      <dgm:prSet phldrT="[Text]"/>
      <dgm:spPr/>
      <dgm:t>
        <a:bodyPr/>
        <a:lstStyle/>
        <a:p>
          <a:pPr marL="228600" lvl="1" indent="0" algn="l" defTabSz="933450">
            <a:lnSpc>
              <a:spcPct val="90000"/>
            </a:lnSpc>
            <a:spcBef>
              <a:spcPct val="0"/>
            </a:spcBef>
            <a:spcAft>
              <a:spcPct val="15000"/>
            </a:spcAft>
          </a:pPr>
          <a:r>
            <a:rPr lang="en-US" sz="2100" kern="1200" dirty="0">
              <a:highlight>
                <a:srgbClr val="FFFF00"/>
              </a:highlight>
            </a:rPr>
            <a:t>Anticipated impacts of climate change</a:t>
          </a:r>
        </a:p>
      </dgm:t>
    </dgm:pt>
    <dgm:pt modelId="{1D954A1F-9A13-495C-B187-483D491D4F0A}" type="parTrans" cxnId="{E7336C5C-A0B2-40D6-9F8D-5DD907DD9130}">
      <dgm:prSet/>
      <dgm:spPr/>
      <dgm:t>
        <a:bodyPr/>
        <a:lstStyle/>
        <a:p>
          <a:endParaRPr lang="en-US"/>
        </a:p>
      </dgm:t>
    </dgm:pt>
    <dgm:pt modelId="{4A60BE34-30E9-43F4-8FDB-67B33927BF78}" type="sibTrans" cxnId="{E7336C5C-A0B2-40D6-9F8D-5DD907DD9130}">
      <dgm:prSet/>
      <dgm:spPr/>
      <dgm:t>
        <a:bodyPr/>
        <a:lstStyle/>
        <a:p>
          <a:endParaRPr lang="en-US"/>
        </a:p>
      </dgm:t>
    </dgm:pt>
    <dgm:pt modelId="{6E8BE517-CE0A-471E-B649-FB17640CC06F}" type="pres">
      <dgm:prSet presAssocID="{821BAD9B-7D0A-40DD-B580-22B8F62C29F7}" presName="Name0" presStyleCnt="0">
        <dgm:presLayoutVars>
          <dgm:dir/>
          <dgm:animLvl val="lvl"/>
          <dgm:resizeHandles val="exact"/>
        </dgm:presLayoutVars>
      </dgm:prSet>
      <dgm:spPr/>
    </dgm:pt>
    <dgm:pt modelId="{8EE98593-9C71-4683-AE55-98568865007E}" type="pres">
      <dgm:prSet presAssocID="{256E36BB-AE69-4872-A2D5-6EF8D10CF993}" presName="linNode" presStyleCnt="0"/>
      <dgm:spPr/>
    </dgm:pt>
    <dgm:pt modelId="{089F953C-5464-4C87-B552-86AEA896212C}" type="pres">
      <dgm:prSet presAssocID="{256E36BB-AE69-4872-A2D5-6EF8D10CF993}" presName="parentText" presStyleLbl="node1" presStyleIdx="0" presStyleCnt="2">
        <dgm:presLayoutVars>
          <dgm:chMax val="1"/>
          <dgm:bulletEnabled val="1"/>
        </dgm:presLayoutVars>
      </dgm:prSet>
      <dgm:spPr/>
    </dgm:pt>
    <dgm:pt modelId="{0F07B046-2C52-433F-8640-AFAF220C8C8C}" type="pres">
      <dgm:prSet presAssocID="{256E36BB-AE69-4872-A2D5-6EF8D10CF993}" presName="descendantText" presStyleLbl="alignAccFollowNode1" presStyleIdx="0" presStyleCnt="2">
        <dgm:presLayoutVars>
          <dgm:bulletEnabled val="1"/>
        </dgm:presLayoutVars>
      </dgm:prSet>
      <dgm:spPr/>
    </dgm:pt>
    <dgm:pt modelId="{9A4FDFE8-2FBD-4661-886D-7F2744A27C89}" type="pres">
      <dgm:prSet presAssocID="{3CBE9165-8DAA-486E-B929-D4F95F54B5AA}" presName="sp" presStyleCnt="0"/>
      <dgm:spPr/>
    </dgm:pt>
    <dgm:pt modelId="{8D1E46A0-E1B3-43FD-A773-3FD6A4958BF9}" type="pres">
      <dgm:prSet presAssocID="{F2AF6ECB-AB6B-4ACA-AB85-67335ED183A0}" presName="linNode" presStyleCnt="0"/>
      <dgm:spPr/>
    </dgm:pt>
    <dgm:pt modelId="{8875EC2E-882F-4DA3-A146-4A39449AE7F1}" type="pres">
      <dgm:prSet presAssocID="{F2AF6ECB-AB6B-4ACA-AB85-67335ED183A0}" presName="parentText" presStyleLbl="node1" presStyleIdx="1" presStyleCnt="2">
        <dgm:presLayoutVars>
          <dgm:chMax val="1"/>
          <dgm:bulletEnabled val="1"/>
        </dgm:presLayoutVars>
      </dgm:prSet>
      <dgm:spPr/>
    </dgm:pt>
    <dgm:pt modelId="{2CBB60D1-8E77-48EB-B27D-23E7E21358A5}" type="pres">
      <dgm:prSet presAssocID="{F2AF6ECB-AB6B-4ACA-AB85-67335ED183A0}" presName="descendantText" presStyleLbl="alignAccFollowNode1" presStyleIdx="1" presStyleCnt="2">
        <dgm:presLayoutVars>
          <dgm:bulletEnabled val="1"/>
        </dgm:presLayoutVars>
      </dgm:prSet>
      <dgm:spPr/>
    </dgm:pt>
  </dgm:ptLst>
  <dgm:cxnLst>
    <dgm:cxn modelId="{EE4E490B-8796-485C-A194-5A2BE9F81013}" srcId="{256E36BB-AE69-4872-A2D5-6EF8D10CF993}" destId="{485FC1C8-998B-4B4B-B3E0-453D5978D7B7}" srcOrd="0" destOrd="0" parTransId="{75187106-970B-45E5-9D05-307FA54C2325}" sibTransId="{BDC489B6-C277-4EEE-A9C9-DDBF13EEDC3B}"/>
    <dgm:cxn modelId="{8BF01614-4D18-4EB2-9A27-756FC01A5296}" type="presOf" srcId="{485FC1C8-998B-4B4B-B3E0-453D5978D7B7}" destId="{0F07B046-2C52-433F-8640-AFAF220C8C8C}" srcOrd="0" destOrd="0" presId="urn:microsoft.com/office/officeart/2005/8/layout/vList5"/>
    <dgm:cxn modelId="{AE5F9218-901D-4A61-A466-361B7A231FBA}" type="presOf" srcId="{F2AF6ECB-AB6B-4ACA-AB85-67335ED183A0}" destId="{8875EC2E-882F-4DA3-A146-4A39449AE7F1}" srcOrd="0" destOrd="0" presId="urn:microsoft.com/office/officeart/2005/8/layout/vList5"/>
    <dgm:cxn modelId="{7CF2A924-4613-4A04-BD78-0422E647F180}" type="presOf" srcId="{821BAD9B-7D0A-40DD-B580-22B8F62C29F7}" destId="{6E8BE517-CE0A-471E-B649-FB17640CC06F}" srcOrd="0" destOrd="0" presId="urn:microsoft.com/office/officeart/2005/8/layout/vList5"/>
    <dgm:cxn modelId="{39192030-18AA-4AFB-B34C-5C833CFE515A}" srcId="{F2AF6ECB-AB6B-4ACA-AB85-67335ED183A0}" destId="{8DDE2EF6-0E20-4754-96C1-CF67589A1382}" srcOrd="0" destOrd="0" parTransId="{675A4581-B6C8-49CD-B548-489AB5AA9299}" sibTransId="{41F11F60-74EF-4BF1-AE8C-9E6398A28411}"/>
    <dgm:cxn modelId="{E7336C5C-A0B2-40D6-9F8D-5DD907DD9130}" srcId="{F2AF6ECB-AB6B-4ACA-AB85-67335ED183A0}" destId="{253013F3-2FE5-46CC-A830-70B678236B41}" srcOrd="3" destOrd="0" parTransId="{1D954A1F-9A13-495C-B187-483D491D4F0A}" sibTransId="{4A60BE34-30E9-43F4-8FDB-67B33927BF78}"/>
    <dgm:cxn modelId="{ABE18B47-7B78-408A-A08A-6498BAA667C7}" type="presOf" srcId="{CF085024-7561-44D7-816B-184E93DD12E4}" destId="{0F07B046-2C52-433F-8640-AFAF220C8C8C}" srcOrd="0" destOrd="1" presId="urn:microsoft.com/office/officeart/2005/8/layout/vList5"/>
    <dgm:cxn modelId="{623EAD6E-5805-4FA5-AC60-5DC9CD51D5C0}" srcId="{821BAD9B-7D0A-40DD-B580-22B8F62C29F7}" destId="{F2AF6ECB-AB6B-4ACA-AB85-67335ED183A0}" srcOrd="1" destOrd="0" parTransId="{58618263-9032-427A-A7D8-ACC4F41A83DD}" sibTransId="{63163FF9-B0DA-45B6-9AD2-E75AA7593E0C}"/>
    <dgm:cxn modelId="{076AEF53-3703-4E29-ABAC-3E55FDB5A2F5}" srcId="{256E36BB-AE69-4872-A2D5-6EF8D10CF993}" destId="{CF085024-7561-44D7-816B-184E93DD12E4}" srcOrd="1" destOrd="0" parTransId="{E66653CC-D586-4EDD-97EC-68AD16092B15}" sibTransId="{AFB57693-5996-46BD-860D-E5EED547AD7F}"/>
    <dgm:cxn modelId="{5AC7F973-FF82-475A-A6BB-2BF93F08C2C2}" srcId="{F2AF6ECB-AB6B-4ACA-AB85-67335ED183A0}" destId="{9ED06FD0-1F97-4CAE-BDB9-1CAB13DE05AC}" srcOrd="2" destOrd="0" parTransId="{53E56707-27AD-4352-BF23-C83742FE9557}" sibTransId="{727548E0-260F-433F-9A03-77B9D5FF5779}"/>
    <dgm:cxn modelId="{5972B254-C43B-416E-B85D-3E7A4716F48D}" type="presOf" srcId="{256E36BB-AE69-4872-A2D5-6EF8D10CF993}" destId="{089F953C-5464-4C87-B552-86AEA896212C}" srcOrd="0" destOrd="0" presId="urn:microsoft.com/office/officeart/2005/8/layout/vList5"/>
    <dgm:cxn modelId="{D3AF7A77-29FC-4B47-B450-E3605929F3BD}" srcId="{821BAD9B-7D0A-40DD-B580-22B8F62C29F7}" destId="{256E36BB-AE69-4872-A2D5-6EF8D10CF993}" srcOrd="0" destOrd="0" parTransId="{4AAF5810-DBA8-47F5-8B45-C29066C5BEEF}" sibTransId="{3CBE9165-8DAA-486E-B929-D4F95F54B5AA}"/>
    <dgm:cxn modelId="{7D18398C-A4BB-4ABB-AD8C-6D396BBE34AB}" srcId="{F2AF6ECB-AB6B-4ACA-AB85-67335ED183A0}" destId="{9A0AFC2D-BC18-47DA-AD52-7FAB7BB42FA8}" srcOrd="1" destOrd="0" parTransId="{E782AE5D-ED34-4CFE-AFC7-8D51988399CB}" sibTransId="{ADB4BA5C-C927-418E-A538-97B51541AD61}"/>
    <dgm:cxn modelId="{0549DEBD-8993-465F-A20F-314B419D7141}" type="presOf" srcId="{9A0AFC2D-BC18-47DA-AD52-7FAB7BB42FA8}" destId="{2CBB60D1-8E77-48EB-B27D-23E7E21358A5}" srcOrd="0" destOrd="1" presId="urn:microsoft.com/office/officeart/2005/8/layout/vList5"/>
    <dgm:cxn modelId="{17461FBF-382D-4388-B782-C75815761E60}" type="presOf" srcId="{8DDE2EF6-0E20-4754-96C1-CF67589A1382}" destId="{2CBB60D1-8E77-48EB-B27D-23E7E21358A5}" srcOrd="0" destOrd="0" presId="urn:microsoft.com/office/officeart/2005/8/layout/vList5"/>
    <dgm:cxn modelId="{81980EC6-8064-4F77-8E15-CBB1757B274E}" type="presOf" srcId="{253013F3-2FE5-46CC-A830-70B678236B41}" destId="{2CBB60D1-8E77-48EB-B27D-23E7E21358A5}" srcOrd="0" destOrd="3" presId="urn:microsoft.com/office/officeart/2005/8/layout/vList5"/>
    <dgm:cxn modelId="{17A359FE-5DF7-4FCD-A3A3-C241EB12A2F2}" type="presOf" srcId="{9ED06FD0-1F97-4CAE-BDB9-1CAB13DE05AC}" destId="{2CBB60D1-8E77-48EB-B27D-23E7E21358A5}" srcOrd="0" destOrd="2" presId="urn:microsoft.com/office/officeart/2005/8/layout/vList5"/>
    <dgm:cxn modelId="{A6C9623F-ABF0-4D47-92C6-7F456242238C}" type="presParOf" srcId="{6E8BE517-CE0A-471E-B649-FB17640CC06F}" destId="{8EE98593-9C71-4683-AE55-98568865007E}" srcOrd="0" destOrd="0" presId="urn:microsoft.com/office/officeart/2005/8/layout/vList5"/>
    <dgm:cxn modelId="{19DB7F61-2B02-4B1C-8823-5F018EBEE4B4}" type="presParOf" srcId="{8EE98593-9C71-4683-AE55-98568865007E}" destId="{089F953C-5464-4C87-B552-86AEA896212C}" srcOrd="0" destOrd="0" presId="urn:microsoft.com/office/officeart/2005/8/layout/vList5"/>
    <dgm:cxn modelId="{1A4ABFD6-2708-475C-BA78-A3EAEB8C099C}" type="presParOf" srcId="{8EE98593-9C71-4683-AE55-98568865007E}" destId="{0F07B046-2C52-433F-8640-AFAF220C8C8C}" srcOrd="1" destOrd="0" presId="urn:microsoft.com/office/officeart/2005/8/layout/vList5"/>
    <dgm:cxn modelId="{A08132B5-CED6-425D-A0AB-4CD62228EDCD}" type="presParOf" srcId="{6E8BE517-CE0A-471E-B649-FB17640CC06F}" destId="{9A4FDFE8-2FBD-4661-886D-7F2744A27C89}" srcOrd="1" destOrd="0" presId="urn:microsoft.com/office/officeart/2005/8/layout/vList5"/>
    <dgm:cxn modelId="{19B17C90-0EDE-4ED1-824B-F9204A767D48}" type="presParOf" srcId="{6E8BE517-CE0A-471E-B649-FB17640CC06F}" destId="{8D1E46A0-E1B3-43FD-A773-3FD6A4958BF9}" srcOrd="2" destOrd="0" presId="urn:microsoft.com/office/officeart/2005/8/layout/vList5"/>
    <dgm:cxn modelId="{DA825A93-766D-499F-B698-328A365F679D}" type="presParOf" srcId="{8D1E46A0-E1B3-43FD-A773-3FD6A4958BF9}" destId="{8875EC2E-882F-4DA3-A146-4A39449AE7F1}" srcOrd="0" destOrd="0" presId="urn:microsoft.com/office/officeart/2005/8/layout/vList5"/>
    <dgm:cxn modelId="{AE24C646-B952-4304-B1CB-6595EE0579AA}" type="presParOf" srcId="{8D1E46A0-E1B3-43FD-A773-3FD6A4958BF9}" destId="{2CBB60D1-8E77-48EB-B27D-23E7E21358A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B979F-BCB7-4FE6-9571-10949095F76F}">
      <dsp:nvSpPr>
        <dsp:cNvPr id="0" name=""/>
        <dsp:cNvSpPr/>
      </dsp:nvSpPr>
      <dsp:spPr>
        <a:xfrm rot="5400000">
          <a:off x="3968017" y="-1516580"/>
          <a:ext cx="893412" cy="415503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Partnership formed</a:t>
          </a:r>
        </a:p>
        <a:p>
          <a:pPr marL="171450" lvl="1" indent="-171450" algn="l" defTabSz="711200">
            <a:lnSpc>
              <a:spcPct val="90000"/>
            </a:lnSpc>
            <a:spcBef>
              <a:spcPct val="0"/>
            </a:spcBef>
            <a:spcAft>
              <a:spcPct val="15000"/>
            </a:spcAft>
            <a:buChar char="•"/>
          </a:pPr>
          <a:r>
            <a:rPr lang="en-US" sz="1600" kern="1200" dirty="0"/>
            <a:t>Working groups formed</a:t>
          </a:r>
        </a:p>
      </dsp:txBody>
      <dsp:txXfrm rot="-5400000">
        <a:off x="2337207" y="157843"/>
        <a:ext cx="4111420" cy="806186"/>
      </dsp:txXfrm>
    </dsp:sp>
    <dsp:sp modelId="{63BA666B-F5B5-443F-9EB7-69E6009864D4}">
      <dsp:nvSpPr>
        <dsp:cNvPr id="0" name=""/>
        <dsp:cNvSpPr/>
      </dsp:nvSpPr>
      <dsp:spPr>
        <a:xfrm>
          <a:off x="0" y="2554"/>
          <a:ext cx="2337206" cy="11167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US" sz="5600" kern="1200" dirty="0"/>
            <a:t>2000</a:t>
          </a:r>
        </a:p>
      </dsp:txBody>
      <dsp:txXfrm>
        <a:off x="54516" y="57070"/>
        <a:ext cx="2228174" cy="1007733"/>
      </dsp:txXfrm>
    </dsp:sp>
    <dsp:sp modelId="{C0EDBBA1-A439-4A70-978F-B22336F7B77C}">
      <dsp:nvSpPr>
        <dsp:cNvPr id="0" name=""/>
        <dsp:cNvSpPr/>
      </dsp:nvSpPr>
      <dsp:spPr>
        <a:xfrm rot="5400000">
          <a:off x="3968017" y="-343976"/>
          <a:ext cx="893412" cy="415503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10-year review conducted</a:t>
          </a:r>
        </a:p>
        <a:p>
          <a:pPr marL="171450" lvl="1" indent="-171450" algn="l" defTabSz="711200">
            <a:lnSpc>
              <a:spcPct val="90000"/>
            </a:lnSpc>
            <a:spcBef>
              <a:spcPct val="0"/>
            </a:spcBef>
            <a:spcAft>
              <a:spcPct val="15000"/>
            </a:spcAft>
            <a:buChar char="•"/>
          </a:pPr>
          <a:r>
            <a:rPr lang="en-US" sz="1600" kern="1200" dirty="0"/>
            <a:t>Approval for new Conservation Plan</a:t>
          </a:r>
        </a:p>
      </dsp:txBody>
      <dsp:txXfrm rot="-5400000">
        <a:off x="2337207" y="1330447"/>
        <a:ext cx="4111420" cy="806186"/>
      </dsp:txXfrm>
    </dsp:sp>
    <dsp:sp modelId="{2E700AD3-6D41-4D22-B65B-73D2C55B8A7B}">
      <dsp:nvSpPr>
        <dsp:cNvPr id="0" name=""/>
        <dsp:cNvSpPr/>
      </dsp:nvSpPr>
      <dsp:spPr>
        <a:xfrm>
          <a:off x="0" y="1175157"/>
          <a:ext cx="2337206" cy="11167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US" sz="5600" kern="1200" dirty="0"/>
            <a:t>2010</a:t>
          </a:r>
        </a:p>
      </dsp:txBody>
      <dsp:txXfrm>
        <a:off x="54516" y="1229673"/>
        <a:ext cx="2228174" cy="1007733"/>
      </dsp:txXfrm>
    </dsp:sp>
    <dsp:sp modelId="{9EBCA7DC-C50A-43EC-B98B-C21AB3B61695}">
      <dsp:nvSpPr>
        <dsp:cNvPr id="0" name=""/>
        <dsp:cNvSpPr/>
      </dsp:nvSpPr>
      <dsp:spPr>
        <a:xfrm rot="5400000">
          <a:off x="3968017" y="828626"/>
          <a:ext cx="893412" cy="415503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Conservation Plan drafted</a:t>
          </a:r>
        </a:p>
        <a:p>
          <a:pPr marL="171450" lvl="1" indent="-171450" algn="l" defTabSz="711200">
            <a:lnSpc>
              <a:spcPct val="90000"/>
            </a:lnSpc>
            <a:spcBef>
              <a:spcPct val="0"/>
            </a:spcBef>
            <a:spcAft>
              <a:spcPct val="15000"/>
            </a:spcAft>
            <a:buChar char="•"/>
          </a:pPr>
          <a:r>
            <a:rPr lang="en-US" sz="1600" kern="1200" dirty="0"/>
            <a:t>Monitoring Plan drafted</a:t>
          </a:r>
        </a:p>
        <a:p>
          <a:pPr marL="171450" lvl="1" indent="-171450" algn="l" defTabSz="711200">
            <a:lnSpc>
              <a:spcPct val="90000"/>
            </a:lnSpc>
            <a:spcBef>
              <a:spcPct val="0"/>
            </a:spcBef>
            <a:spcAft>
              <a:spcPct val="15000"/>
            </a:spcAft>
            <a:buChar char="•"/>
          </a:pPr>
          <a:r>
            <a:rPr lang="en-US" sz="1600" kern="1200" dirty="0"/>
            <a:t>New partnership coordinator</a:t>
          </a:r>
        </a:p>
      </dsp:txBody>
      <dsp:txXfrm rot="-5400000">
        <a:off x="2337207" y="2503050"/>
        <a:ext cx="4111420" cy="806186"/>
      </dsp:txXfrm>
    </dsp:sp>
    <dsp:sp modelId="{ABFDABF9-8339-4CF8-8266-40873720D2A4}">
      <dsp:nvSpPr>
        <dsp:cNvPr id="0" name=""/>
        <dsp:cNvSpPr/>
      </dsp:nvSpPr>
      <dsp:spPr>
        <a:xfrm>
          <a:off x="0" y="2347760"/>
          <a:ext cx="2337206" cy="11167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US" sz="5600" kern="1200" dirty="0"/>
            <a:t>2013</a:t>
          </a:r>
        </a:p>
      </dsp:txBody>
      <dsp:txXfrm>
        <a:off x="54516" y="2402276"/>
        <a:ext cx="2228174" cy="1007733"/>
      </dsp:txXfrm>
    </dsp:sp>
    <dsp:sp modelId="{7AC1081E-CA43-4E71-B3AD-8EB48C0CC1D7}">
      <dsp:nvSpPr>
        <dsp:cNvPr id="0" name=""/>
        <dsp:cNvSpPr/>
      </dsp:nvSpPr>
      <dsp:spPr>
        <a:xfrm rot="5400000">
          <a:off x="3968017" y="2001230"/>
          <a:ext cx="893412" cy="415503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Questionnaires sent to partners </a:t>
          </a:r>
        </a:p>
        <a:p>
          <a:pPr marL="171450" lvl="1" indent="-171450" algn="l" defTabSz="711200">
            <a:lnSpc>
              <a:spcPct val="90000"/>
            </a:lnSpc>
            <a:spcBef>
              <a:spcPct val="0"/>
            </a:spcBef>
            <a:spcAft>
              <a:spcPct val="15000"/>
            </a:spcAft>
            <a:buChar char="•"/>
          </a:pPr>
          <a:r>
            <a:rPr lang="en-US" sz="1600" kern="1200" dirty="0"/>
            <a:t>20</a:t>
          </a:r>
          <a:r>
            <a:rPr lang="en-US" sz="1600" kern="1200" baseline="30000" dirty="0"/>
            <a:t>th</a:t>
          </a:r>
          <a:r>
            <a:rPr lang="en-US" sz="1600" kern="1200" dirty="0"/>
            <a:t> anniversary planned for 2021</a:t>
          </a:r>
        </a:p>
        <a:p>
          <a:pPr marL="171450" lvl="1" indent="-171450" algn="l" defTabSz="711200">
            <a:lnSpc>
              <a:spcPct val="90000"/>
            </a:lnSpc>
            <a:spcBef>
              <a:spcPct val="0"/>
            </a:spcBef>
            <a:spcAft>
              <a:spcPct val="15000"/>
            </a:spcAft>
            <a:buChar char="•"/>
          </a:pPr>
          <a:r>
            <a:rPr lang="en-US" sz="1600" kern="1200" dirty="0"/>
            <a:t>New partnership coordinator</a:t>
          </a:r>
        </a:p>
      </dsp:txBody>
      <dsp:txXfrm rot="-5400000">
        <a:off x="2337207" y="3675654"/>
        <a:ext cx="4111420" cy="806186"/>
      </dsp:txXfrm>
    </dsp:sp>
    <dsp:sp modelId="{D5A478EE-68A6-4838-8BCD-121224E32C25}">
      <dsp:nvSpPr>
        <dsp:cNvPr id="0" name=""/>
        <dsp:cNvSpPr/>
      </dsp:nvSpPr>
      <dsp:spPr>
        <a:xfrm>
          <a:off x="0" y="3520364"/>
          <a:ext cx="2337206" cy="11167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US" sz="5600" kern="1200" dirty="0"/>
            <a:t>2020</a:t>
          </a:r>
        </a:p>
      </dsp:txBody>
      <dsp:txXfrm>
        <a:off x="54516" y="3574880"/>
        <a:ext cx="2228174" cy="1007733"/>
      </dsp:txXfrm>
    </dsp:sp>
    <dsp:sp modelId="{BCBE6E11-80B7-4CC2-8263-6E3A6AFB0A69}">
      <dsp:nvSpPr>
        <dsp:cNvPr id="0" name=""/>
        <dsp:cNvSpPr/>
      </dsp:nvSpPr>
      <dsp:spPr>
        <a:xfrm rot="5400000">
          <a:off x="3968017" y="3173833"/>
          <a:ext cx="893412" cy="4155033"/>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Assess the path ahead!</a:t>
          </a:r>
        </a:p>
      </dsp:txBody>
      <dsp:txXfrm rot="-5400000">
        <a:off x="2337207" y="4848257"/>
        <a:ext cx="4111420" cy="806186"/>
      </dsp:txXfrm>
    </dsp:sp>
    <dsp:sp modelId="{EC5AEE20-E297-4127-93FF-E4FD2A653E89}">
      <dsp:nvSpPr>
        <dsp:cNvPr id="0" name=""/>
        <dsp:cNvSpPr/>
      </dsp:nvSpPr>
      <dsp:spPr>
        <a:xfrm>
          <a:off x="0" y="4692967"/>
          <a:ext cx="2337206" cy="111676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213360" bIns="106680" numCol="1" spcCol="1270" anchor="ctr" anchorCtr="0">
          <a:noAutofit/>
        </a:bodyPr>
        <a:lstStyle/>
        <a:p>
          <a:pPr marL="0" lvl="0" indent="0" algn="ctr" defTabSz="2489200">
            <a:lnSpc>
              <a:spcPct val="90000"/>
            </a:lnSpc>
            <a:spcBef>
              <a:spcPct val="0"/>
            </a:spcBef>
            <a:spcAft>
              <a:spcPct val="35000"/>
            </a:spcAft>
            <a:buNone/>
          </a:pPr>
          <a:r>
            <a:rPr lang="en-US" sz="5600" kern="1200" dirty="0"/>
            <a:t>2023</a:t>
          </a:r>
        </a:p>
      </dsp:txBody>
      <dsp:txXfrm>
        <a:off x="54516" y="4747483"/>
        <a:ext cx="2228174" cy="10077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90FDD-73F3-461A-91D6-D30CBA99C7BB}">
      <dsp:nvSpPr>
        <dsp:cNvPr id="0" name=""/>
        <dsp:cNvSpPr/>
      </dsp:nvSpPr>
      <dsp:spPr>
        <a:xfrm>
          <a:off x="0" y="-5"/>
          <a:ext cx="3866415" cy="6002802"/>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67709-946A-45E3-A8AA-0B22AF049493}">
      <dsp:nvSpPr>
        <dsp:cNvPr id="0" name=""/>
        <dsp:cNvSpPr/>
      </dsp:nvSpPr>
      <dsp:spPr>
        <a:xfrm>
          <a:off x="1933207" y="-5"/>
          <a:ext cx="4510817" cy="600280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What amount of RCW monitoring can be sustained? When to shift resources/focus?</a:t>
          </a:r>
        </a:p>
      </dsp:txBody>
      <dsp:txXfrm>
        <a:off x="1933207" y="-5"/>
        <a:ext cx="4510817" cy="1275595"/>
      </dsp:txXfrm>
    </dsp:sp>
    <dsp:sp modelId="{B516CB30-FF01-4A72-B704-202FF20115B4}">
      <dsp:nvSpPr>
        <dsp:cNvPr id="0" name=""/>
        <dsp:cNvSpPr/>
      </dsp:nvSpPr>
      <dsp:spPr>
        <a:xfrm>
          <a:off x="507466" y="1188793"/>
          <a:ext cx="2851481" cy="4253497"/>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20B99-B111-4B15-824A-89614744D96F}">
      <dsp:nvSpPr>
        <dsp:cNvPr id="0" name=""/>
        <dsp:cNvSpPr/>
      </dsp:nvSpPr>
      <dsp:spPr>
        <a:xfrm>
          <a:off x="1933207" y="1188793"/>
          <a:ext cx="4510817" cy="425349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How to increase capacity for working with land use planners &amp; other tools to keep forests on private lands?</a:t>
          </a:r>
        </a:p>
      </dsp:txBody>
      <dsp:txXfrm>
        <a:off x="1933207" y="1188793"/>
        <a:ext cx="4510817" cy="1225583"/>
      </dsp:txXfrm>
    </dsp:sp>
    <dsp:sp modelId="{B5154BF0-A7F4-471D-AFC7-8C6C2A24496F}">
      <dsp:nvSpPr>
        <dsp:cNvPr id="0" name=""/>
        <dsp:cNvSpPr/>
      </dsp:nvSpPr>
      <dsp:spPr>
        <a:xfrm>
          <a:off x="1014933" y="2397429"/>
          <a:ext cx="1836547" cy="2464517"/>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D26D08-5FDF-44DA-BC12-C968D2E99E79}">
      <dsp:nvSpPr>
        <dsp:cNvPr id="0" name=""/>
        <dsp:cNvSpPr/>
      </dsp:nvSpPr>
      <dsp:spPr>
        <a:xfrm>
          <a:off x="1933207" y="2397429"/>
          <a:ext cx="4510817" cy="246451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How can we better address threats outside of our normal wheelhouse? </a:t>
          </a:r>
        </a:p>
      </dsp:txBody>
      <dsp:txXfrm>
        <a:off x="1933207" y="2397429"/>
        <a:ext cx="4510817" cy="1102547"/>
      </dsp:txXfrm>
    </dsp:sp>
    <dsp:sp modelId="{9D148991-9C28-4EC4-9279-52174E531857}">
      <dsp:nvSpPr>
        <dsp:cNvPr id="0" name=""/>
        <dsp:cNvSpPr/>
      </dsp:nvSpPr>
      <dsp:spPr>
        <a:xfrm>
          <a:off x="1522400" y="3446697"/>
          <a:ext cx="821613" cy="994275"/>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66338-D5E6-47A2-8D77-8D274D95201B}">
      <dsp:nvSpPr>
        <dsp:cNvPr id="0" name=""/>
        <dsp:cNvSpPr/>
      </dsp:nvSpPr>
      <dsp:spPr>
        <a:xfrm>
          <a:off x="1933207" y="3446697"/>
          <a:ext cx="4510817" cy="99427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Connectivity between landscapes</a:t>
          </a:r>
        </a:p>
      </dsp:txBody>
      <dsp:txXfrm>
        <a:off x="1933207" y="3446697"/>
        <a:ext cx="4510817" cy="9942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6DAFD-8162-47FD-907E-B6BFEE564267}">
      <dsp:nvSpPr>
        <dsp:cNvPr id="0" name=""/>
        <dsp:cNvSpPr/>
      </dsp:nvSpPr>
      <dsp:spPr>
        <a:xfrm>
          <a:off x="-6126981" y="-937410"/>
          <a:ext cx="7293488" cy="7293488"/>
        </a:xfrm>
        <a:prstGeom prst="blockArc">
          <a:avLst>
            <a:gd name="adj1" fmla="val 18900000"/>
            <a:gd name="adj2" fmla="val 2700000"/>
            <a:gd name="adj3" fmla="val 296"/>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5F3A84-94CC-49B5-86D1-3E2A4503D5F1}">
      <dsp:nvSpPr>
        <dsp:cNvPr id="0" name=""/>
        <dsp:cNvSpPr/>
      </dsp:nvSpPr>
      <dsp:spPr>
        <a:xfrm>
          <a:off x="509717" y="338558"/>
          <a:ext cx="7114980" cy="6775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Better herp inventory data</a:t>
          </a:r>
        </a:p>
      </dsp:txBody>
      <dsp:txXfrm>
        <a:off x="509717" y="338558"/>
        <a:ext cx="7114980" cy="677550"/>
      </dsp:txXfrm>
    </dsp:sp>
    <dsp:sp modelId="{87226EBE-83E4-4350-BE07-97B12951FC05}">
      <dsp:nvSpPr>
        <dsp:cNvPr id="0" name=""/>
        <dsp:cNvSpPr/>
      </dsp:nvSpPr>
      <dsp:spPr>
        <a:xfrm>
          <a:off x="86248" y="253864"/>
          <a:ext cx="846937" cy="84693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305372-65BA-47A0-9CD7-04FA6EC623BC}">
      <dsp:nvSpPr>
        <dsp:cNvPr id="0" name=""/>
        <dsp:cNvSpPr/>
      </dsp:nvSpPr>
      <dsp:spPr>
        <a:xfrm>
          <a:off x="995230" y="1354558"/>
          <a:ext cx="6629467" cy="6775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Discovery of several previously unknown wetlands</a:t>
          </a:r>
        </a:p>
      </dsp:txBody>
      <dsp:txXfrm>
        <a:off x="995230" y="1354558"/>
        <a:ext cx="6629467" cy="677550"/>
      </dsp:txXfrm>
    </dsp:sp>
    <dsp:sp modelId="{5C79A41C-1B14-4DC6-8B8D-55997476750A}">
      <dsp:nvSpPr>
        <dsp:cNvPr id="0" name=""/>
        <dsp:cNvSpPr/>
      </dsp:nvSpPr>
      <dsp:spPr>
        <a:xfrm>
          <a:off x="571761" y="1269864"/>
          <a:ext cx="846937" cy="84693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CD09A8-500E-4532-A742-EFBF8558E18A}">
      <dsp:nvSpPr>
        <dsp:cNvPr id="0" name=""/>
        <dsp:cNvSpPr/>
      </dsp:nvSpPr>
      <dsp:spPr>
        <a:xfrm>
          <a:off x="1144243" y="2370558"/>
          <a:ext cx="6480454" cy="6775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Improved understanding of connectivity needs</a:t>
          </a:r>
        </a:p>
      </dsp:txBody>
      <dsp:txXfrm>
        <a:off x="1144243" y="2370558"/>
        <a:ext cx="6480454" cy="677550"/>
      </dsp:txXfrm>
    </dsp:sp>
    <dsp:sp modelId="{7BC81105-CFC3-4235-97FA-E2B1A7927111}">
      <dsp:nvSpPr>
        <dsp:cNvPr id="0" name=""/>
        <dsp:cNvSpPr/>
      </dsp:nvSpPr>
      <dsp:spPr>
        <a:xfrm>
          <a:off x="720774" y="2285864"/>
          <a:ext cx="846937" cy="84693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468E49-1224-40F6-9DF8-CBD94F77BC42}">
      <dsp:nvSpPr>
        <dsp:cNvPr id="0" name=""/>
        <dsp:cNvSpPr/>
      </dsp:nvSpPr>
      <dsp:spPr>
        <a:xfrm>
          <a:off x="995230" y="3386558"/>
          <a:ext cx="6629467" cy="6775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Several dozen wetlands restored on Sandhills Game Lands, Calloway, McIntosh Bay, and others</a:t>
          </a:r>
        </a:p>
      </dsp:txBody>
      <dsp:txXfrm>
        <a:off x="995230" y="3386558"/>
        <a:ext cx="6629467" cy="677550"/>
      </dsp:txXfrm>
    </dsp:sp>
    <dsp:sp modelId="{09D3C0B6-1856-4C2D-B422-11391EDDBF00}">
      <dsp:nvSpPr>
        <dsp:cNvPr id="0" name=""/>
        <dsp:cNvSpPr/>
      </dsp:nvSpPr>
      <dsp:spPr>
        <a:xfrm>
          <a:off x="571761" y="3301864"/>
          <a:ext cx="846937" cy="84693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558703-FB88-462C-BEEA-61E0F14536C2}">
      <dsp:nvSpPr>
        <dsp:cNvPr id="0" name=""/>
        <dsp:cNvSpPr/>
      </dsp:nvSpPr>
      <dsp:spPr>
        <a:xfrm>
          <a:off x="509717" y="4402558"/>
          <a:ext cx="7114980" cy="6775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Strengthened information sharing</a:t>
          </a:r>
        </a:p>
      </dsp:txBody>
      <dsp:txXfrm>
        <a:off x="509717" y="4402558"/>
        <a:ext cx="7114980" cy="677550"/>
      </dsp:txXfrm>
    </dsp:sp>
    <dsp:sp modelId="{9D203E4F-5531-4421-A2D2-CBBF90298FDC}">
      <dsp:nvSpPr>
        <dsp:cNvPr id="0" name=""/>
        <dsp:cNvSpPr/>
      </dsp:nvSpPr>
      <dsp:spPr>
        <a:xfrm>
          <a:off x="86248" y="4317864"/>
          <a:ext cx="846937" cy="84693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7B046-2C52-433F-8640-AFAF220C8C8C}">
      <dsp:nvSpPr>
        <dsp:cNvPr id="0" name=""/>
        <dsp:cNvSpPr/>
      </dsp:nvSpPr>
      <dsp:spPr>
        <a:xfrm rot="5400000">
          <a:off x="3621144" y="-761482"/>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highlight>
                <a:srgbClr val="E48312"/>
              </a:highlight>
            </a:rPr>
            <a:t>Restore structure of &amp; connectivity between all known protected UDWs on protected lands &amp; 50% private</a:t>
          </a:r>
        </a:p>
      </dsp:txBody>
      <dsp:txXfrm rot="-5400000">
        <a:off x="2557272" y="420452"/>
        <a:ext cx="4428199" cy="2182392"/>
      </dsp:txXfrm>
    </dsp:sp>
    <dsp:sp modelId="{089F953C-5464-4C87-B552-86AEA896212C}">
      <dsp:nvSpPr>
        <dsp:cNvPr id="0" name=""/>
        <dsp:cNvSpPr/>
      </dsp:nvSpPr>
      <dsp:spPr>
        <a:xfrm>
          <a:off x="0" y="75"/>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2025 Goals</a:t>
          </a:r>
        </a:p>
      </dsp:txBody>
      <dsp:txXfrm>
        <a:off x="124836" y="124911"/>
        <a:ext cx="2307599" cy="2773473"/>
      </dsp:txXfrm>
    </dsp:sp>
    <dsp:sp modelId="{2CBB60D1-8E77-48EB-B27D-23E7E21358A5}">
      <dsp:nvSpPr>
        <dsp:cNvPr id="0" name=""/>
        <dsp:cNvSpPr/>
      </dsp:nvSpPr>
      <dsp:spPr>
        <a:xfrm rot="5400000">
          <a:off x="3621144" y="2412820"/>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highlight>
                <a:srgbClr val="FFFF00"/>
              </a:highlight>
            </a:rPr>
            <a:t>Location, spatial relationship, &amp; condition</a:t>
          </a:r>
        </a:p>
        <a:p>
          <a:pPr marL="228600" lvl="1" indent="-228600" algn="l" defTabSz="1022350">
            <a:lnSpc>
              <a:spcPct val="90000"/>
            </a:lnSpc>
            <a:spcBef>
              <a:spcPct val="0"/>
            </a:spcBef>
            <a:spcAft>
              <a:spcPct val="15000"/>
            </a:spcAft>
            <a:buChar char="•"/>
          </a:pPr>
          <a:r>
            <a:rPr lang="en-US" sz="2300" kern="1200" dirty="0">
              <a:highlight>
                <a:srgbClr val="00FF00"/>
              </a:highlight>
            </a:rPr>
            <a:t>Connectivity metrics for target species</a:t>
          </a:r>
        </a:p>
        <a:p>
          <a:pPr marL="228600" lvl="1" indent="-228600" algn="l" defTabSz="1022350">
            <a:lnSpc>
              <a:spcPct val="90000"/>
            </a:lnSpc>
            <a:spcBef>
              <a:spcPct val="0"/>
            </a:spcBef>
            <a:spcAft>
              <a:spcPct val="15000"/>
            </a:spcAft>
            <a:buChar char="•"/>
          </a:pPr>
          <a:r>
            <a:rPr lang="en-US" sz="2300" kern="1200" dirty="0">
              <a:highlight>
                <a:srgbClr val="00FF00"/>
              </a:highlight>
            </a:rPr>
            <a:t>Vegetative structure goals &amp; metrics</a:t>
          </a:r>
        </a:p>
      </dsp:txBody>
      <dsp:txXfrm rot="-5400000">
        <a:off x="2557272" y="3594754"/>
        <a:ext cx="4428199" cy="2182392"/>
      </dsp:txXfrm>
    </dsp:sp>
    <dsp:sp modelId="{8875EC2E-882F-4DA3-A146-4A39449AE7F1}">
      <dsp:nvSpPr>
        <dsp:cNvPr id="0" name=""/>
        <dsp:cNvSpPr/>
      </dsp:nvSpPr>
      <dsp:spPr>
        <a:xfrm>
          <a:off x="0" y="3174378"/>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Knowledge Gaps</a:t>
          </a:r>
        </a:p>
      </dsp:txBody>
      <dsp:txXfrm>
        <a:off x="124836" y="3299214"/>
        <a:ext cx="2307599" cy="27734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90FDD-73F3-461A-91D6-D30CBA99C7BB}">
      <dsp:nvSpPr>
        <dsp:cNvPr id="0" name=""/>
        <dsp:cNvSpPr/>
      </dsp:nvSpPr>
      <dsp:spPr>
        <a:xfrm>
          <a:off x="0" y="-5"/>
          <a:ext cx="3866415" cy="6002802"/>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67709-946A-45E3-A8AA-0B22AF049493}">
      <dsp:nvSpPr>
        <dsp:cNvPr id="0" name=""/>
        <dsp:cNvSpPr/>
      </dsp:nvSpPr>
      <dsp:spPr>
        <a:xfrm>
          <a:off x="1933207" y="-5"/>
          <a:ext cx="4510817" cy="600280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t>How can we ensure restoration actions last?</a:t>
          </a:r>
        </a:p>
      </dsp:txBody>
      <dsp:txXfrm>
        <a:off x="1933207" y="-5"/>
        <a:ext cx="4510817" cy="1275595"/>
      </dsp:txXfrm>
    </dsp:sp>
    <dsp:sp modelId="{B516CB30-FF01-4A72-B704-202FF20115B4}">
      <dsp:nvSpPr>
        <dsp:cNvPr id="0" name=""/>
        <dsp:cNvSpPr/>
      </dsp:nvSpPr>
      <dsp:spPr>
        <a:xfrm>
          <a:off x="507466" y="1218648"/>
          <a:ext cx="2851481" cy="4193787"/>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20B99-B111-4B15-824A-89614744D96F}">
      <dsp:nvSpPr>
        <dsp:cNvPr id="0" name=""/>
        <dsp:cNvSpPr/>
      </dsp:nvSpPr>
      <dsp:spPr>
        <a:xfrm>
          <a:off x="1933207" y="1218648"/>
          <a:ext cx="4510817" cy="419378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What level of monitoring can be sustained?</a:t>
          </a:r>
        </a:p>
      </dsp:txBody>
      <dsp:txXfrm>
        <a:off x="1933207" y="1218648"/>
        <a:ext cx="4510817" cy="1208379"/>
      </dsp:txXfrm>
    </dsp:sp>
    <dsp:sp modelId="{B5154BF0-A7F4-471D-AFC7-8C6C2A24496F}">
      <dsp:nvSpPr>
        <dsp:cNvPr id="0" name=""/>
        <dsp:cNvSpPr/>
      </dsp:nvSpPr>
      <dsp:spPr>
        <a:xfrm>
          <a:off x="1014933" y="2318256"/>
          <a:ext cx="1836547" cy="2622864"/>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D26D08-5FDF-44DA-BC12-C968D2E99E79}">
      <dsp:nvSpPr>
        <dsp:cNvPr id="0" name=""/>
        <dsp:cNvSpPr/>
      </dsp:nvSpPr>
      <dsp:spPr>
        <a:xfrm>
          <a:off x="1933207" y="2318256"/>
          <a:ext cx="4510817" cy="2622864"/>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How to control fire ants?</a:t>
          </a:r>
        </a:p>
      </dsp:txBody>
      <dsp:txXfrm>
        <a:off x="1933207" y="2318256"/>
        <a:ext cx="4510817" cy="1173386"/>
      </dsp:txXfrm>
    </dsp:sp>
    <dsp:sp modelId="{9D148991-9C28-4EC4-9279-52174E531857}">
      <dsp:nvSpPr>
        <dsp:cNvPr id="0" name=""/>
        <dsp:cNvSpPr/>
      </dsp:nvSpPr>
      <dsp:spPr>
        <a:xfrm>
          <a:off x="1522400" y="3383124"/>
          <a:ext cx="821613" cy="1121419"/>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66338-D5E6-47A2-8D77-8D274D95201B}">
      <dsp:nvSpPr>
        <dsp:cNvPr id="0" name=""/>
        <dsp:cNvSpPr/>
      </dsp:nvSpPr>
      <dsp:spPr>
        <a:xfrm>
          <a:off x="1933207" y="3383124"/>
          <a:ext cx="4510817" cy="1121419"/>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How can we increase capacity to better protect &amp; manage Carolina bays?</a:t>
          </a:r>
        </a:p>
      </dsp:txBody>
      <dsp:txXfrm>
        <a:off x="1933207" y="3383124"/>
        <a:ext cx="4510817" cy="11214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E29D4-D723-4945-A764-26ED6E44E4BA}">
      <dsp:nvSpPr>
        <dsp:cNvPr id="0" name=""/>
        <dsp:cNvSpPr/>
      </dsp:nvSpPr>
      <dsp:spPr>
        <a:xfrm>
          <a:off x="-6125176" y="-937410"/>
          <a:ext cx="7293488" cy="7293488"/>
        </a:xfrm>
        <a:prstGeom prst="blockArc">
          <a:avLst>
            <a:gd name="adj1" fmla="val 18900000"/>
            <a:gd name="adj2" fmla="val 2700000"/>
            <a:gd name="adj3" fmla="val 296"/>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CDD7A3-17E3-4014-8E51-7D33A44009A3}">
      <dsp:nvSpPr>
        <dsp:cNvPr id="0" name=""/>
        <dsp:cNvSpPr/>
      </dsp:nvSpPr>
      <dsp:spPr>
        <a:xfrm>
          <a:off x="752110" y="541866"/>
          <a:ext cx="6851847" cy="10837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Identified several issues surrounding declining base flows, flood events, water quality, and aquatic species communities</a:t>
          </a:r>
        </a:p>
      </dsp:txBody>
      <dsp:txXfrm>
        <a:off x="752110" y="541866"/>
        <a:ext cx="6851847" cy="1083733"/>
      </dsp:txXfrm>
    </dsp:sp>
    <dsp:sp modelId="{85E9CA51-5789-4A50-8F11-5B6B28F9BA9A}">
      <dsp:nvSpPr>
        <dsp:cNvPr id="0" name=""/>
        <dsp:cNvSpPr/>
      </dsp:nvSpPr>
      <dsp:spPr>
        <a:xfrm>
          <a:off x="74777" y="406400"/>
          <a:ext cx="1354666" cy="135466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0A3973-40F5-4198-9B5C-4C4A4647A2ED}">
      <dsp:nvSpPr>
        <dsp:cNvPr id="0" name=""/>
        <dsp:cNvSpPr/>
      </dsp:nvSpPr>
      <dsp:spPr>
        <a:xfrm>
          <a:off x="1146048" y="2167466"/>
          <a:ext cx="6457910" cy="10837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Secured REPI challenge funding to better understand base flows and flooding</a:t>
          </a:r>
        </a:p>
      </dsp:txBody>
      <dsp:txXfrm>
        <a:off x="1146048" y="2167466"/>
        <a:ext cx="6457910" cy="1083733"/>
      </dsp:txXfrm>
    </dsp:sp>
    <dsp:sp modelId="{346D3FAB-B352-4878-89F3-17666EA31A0D}">
      <dsp:nvSpPr>
        <dsp:cNvPr id="0" name=""/>
        <dsp:cNvSpPr/>
      </dsp:nvSpPr>
      <dsp:spPr>
        <a:xfrm>
          <a:off x="468714" y="2032000"/>
          <a:ext cx="1354666" cy="135466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85C2F9-0C66-4B8B-A3AA-AA9D75F72088}">
      <dsp:nvSpPr>
        <dsp:cNvPr id="0" name=""/>
        <dsp:cNvSpPr/>
      </dsp:nvSpPr>
      <dsp:spPr>
        <a:xfrm>
          <a:off x="752110" y="3793066"/>
          <a:ext cx="6851847" cy="108373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Obtained baseline data on impoundment locations</a:t>
          </a:r>
        </a:p>
      </dsp:txBody>
      <dsp:txXfrm>
        <a:off x="752110" y="3793066"/>
        <a:ext cx="6851847" cy="1083733"/>
      </dsp:txXfrm>
    </dsp:sp>
    <dsp:sp modelId="{802CEE3B-4E1C-4B7C-A6A5-350F0F22229A}">
      <dsp:nvSpPr>
        <dsp:cNvPr id="0" name=""/>
        <dsp:cNvSpPr/>
      </dsp:nvSpPr>
      <dsp:spPr>
        <a:xfrm>
          <a:off x="74777" y="3657600"/>
          <a:ext cx="1354666" cy="135466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7B046-2C52-433F-8640-AFAF220C8C8C}">
      <dsp:nvSpPr>
        <dsp:cNvPr id="0" name=""/>
        <dsp:cNvSpPr/>
      </dsp:nvSpPr>
      <dsp:spPr>
        <a:xfrm rot="5400000">
          <a:off x="3621144" y="-761482"/>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highlight>
                <a:srgbClr val="FFFF00"/>
              </a:highlight>
            </a:rPr>
            <a:t>Priority streams support forest communities &amp; meet requirements for supporting nested target species</a:t>
          </a:r>
        </a:p>
        <a:p>
          <a:pPr marL="171450" lvl="1" indent="-171450" algn="l" defTabSz="844550">
            <a:lnSpc>
              <a:spcPct val="90000"/>
            </a:lnSpc>
            <a:spcBef>
              <a:spcPct val="0"/>
            </a:spcBef>
            <a:spcAft>
              <a:spcPct val="15000"/>
            </a:spcAft>
            <a:buChar char="•"/>
          </a:pPr>
          <a:r>
            <a:rPr lang="en-US" sz="1900" kern="1200" dirty="0">
              <a:highlight>
                <a:srgbClr val="FFFF00"/>
              </a:highlight>
            </a:rPr>
            <a:t>Water quality in priority streams meet or exceed good rating</a:t>
          </a:r>
        </a:p>
      </dsp:txBody>
      <dsp:txXfrm rot="-5400000">
        <a:off x="2557272" y="420452"/>
        <a:ext cx="4428199" cy="2182392"/>
      </dsp:txXfrm>
    </dsp:sp>
    <dsp:sp modelId="{089F953C-5464-4C87-B552-86AEA896212C}">
      <dsp:nvSpPr>
        <dsp:cNvPr id="0" name=""/>
        <dsp:cNvSpPr/>
      </dsp:nvSpPr>
      <dsp:spPr>
        <a:xfrm>
          <a:off x="0" y="75"/>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2020 Goals</a:t>
          </a:r>
        </a:p>
      </dsp:txBody>
      <dsp:txXfrm>
        <a:off x="124836" y="124911"/>
        <a:ext cx="2307599" cy="2773473"/>
      </dsp:txXfrm>
    </dsp:sp>
    <dsp:sp modelId="{2CBB60D1-8E77-48EB-B27D-23E7E21358A5}">
      <dsp:nvSpPr>
        <dsp:cNvPr id="0" name=""/>
        <dsp:cNvSpPr/>
      </dsp:nvSpPr>
      <dsp:spPr>
        <a:xfrm rot="5400000">
          <a:off x="3621144" y="2412820"/>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highlight>
                <a:srgbClr val="00FF00"/>
              </a:highlight>
            </a:rPr>
            <a:t>Priority streams</a:t>
          </a:r>
        </a:p>
        <a:p>
          <a:pPr marL="171450" lvl="1" indent="-171450" algn="l" defTabSz="844550">
            <a:lnSpc>
              <a:spcPct val="90000"/>
            </a:lnSpc>
            <a:spcBef>
              <a:spcPct val="0"/>
            </a:spcBef>
            <a:spcAft>
              <a:spcPct val="15000"/>
            </a:spcAft>
            <a:buChar char="•"/>
          </a:pPr>
          <a:r>
            <a:rPr lang="en-US" sz="1900" kern="1200" dirty="0">
              <a:highlight>
                <a:srgbClr val="FFFF00"/>
              </a:highlight>
            </a:rPr>
            <a:t>Spatial occurrence of community targets</a:t>
          </a:r>
        </a:p>
        <a:p>
          <a:pPr marL="171450" lvl="1" indent="-171450" algn="l" defTabSz="844550">
            <a:lnSpc>
              <a:spcPct val="90000"/>
            </a:lnSpc>
            <a:spcBef>
              <a:spcPct val="0"/>
            </a:spcBef>
            <a:spcAft>
              <a:spcPct val="15000"/>
            </a:spcAft>
            <a:buChar char="•"/>
          </a:pPr>
          <a:r>
            <a:rPr lang="en-US" sz="1900" kern="1200" dirty="0">
              <a:highlight>
                <a:srgbClr val="FFFF00"/>
              </a:highlight>
            </a:rPr>
            <a:t>Aquatic &amp; forest community habitat requirements</a:t>
          </a:r>
        </a:p>
        <a:p>
          <a:pPr marL="171450" lvl="1" indent="-171450" algn="l" defTabSz="844550">
            <a:lnSpc>
              <a:spcPct val="90000"/>
            </a:lnSpc>
            <a:spcBef>
              <a:spcPct val="0"/>
            </a:spcBef>
            <a:spcAft>
              <a:spcPct val="15000"/>
            </a:spcAft>
            <a:buChar char="•"/>
          </a:pPr>
          <a:r>
            <a:rPr lang="en-US" sz="1900" kern="1200" dirty="0">
              <a:highlight>
                <a:srgbClr val="00FF00"/>
              </a:highlight>
            </a:rPr>
            <a:t>Dam locations</a:t>
          </a:r>
          <a:r>
            <a:rPr lang="en-US" sz="1900" kern="1200" dirty="0"/>
            <a:t> and </a:t>
          </a:r>
          <a:r>
            <a:rPr lang="en-US" sz="1900" kern="1200" dirty="0">
              <a:highlight>
                <a:srgbClr val="FF0000"/>
              </a:highlight>
            </a:rPr>
            <a:t>release dates</a:t>
          </a:r>
        </a:p>
        <a:p>
          <a:pPr marL="171450" lvl="1" indent="-171450" algn="l" defTabSz="844550">
            <a:lnSpc>
              <a:spcPct val="90000"/>
            </a:lnSpc>
            <a:spcBef>
              <a:spcPct val="0"/>
            </a:spcBef>
            <a:spcAft>
              <a:spcPct val="15000"/>
            </a:spcAft>
            <a:buChar char="•"/>
          </a:pPr>
          <a:r>
            <a:rPr lang="en-US" sz="1900" kern="1200" dirty="0">
              <a:highlight>
                <a:srgbClr val="00FF00"/>
              </a:highlight>
            </a:rPr>
            <a:t>Monitoring sites, water quality metrics, and point source locations</a:t>
          </a:r>
        </a:p>
      </dsp:txBody>
      <dsp:txXfrm rot="-5400000">
        <a:off x="2557272" y="3594754"/>
        <a:ext cx="4428199" cy="2182392"/>
      </dsp:txXfrm>
    </dsp:sp>
    <dsp:sp modelId="{8875EC2E-882F-4DA3-A146-4A39449AE7F1}">
      <dsp:nvSpPr>
        <dsp:cNvPr id="0" name=""/>
        <dsp:cNvSpPr/>
      </dsp:nvSpPr>
      <dsp:spPr>
        <a:xfrm>
          <a:off x="0" y="3174378"/>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Knowledge Gaps</a:t>
          </a:r>
        </a:p>
      </dsp:txBody>
      <dsp:txXfrm>
        <a:off x="124836" y="3299214"/>
        <a:ext cx="2307599" cy="277347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90FDD-73F3-461A-91D6-D30CBA99C7BB}">
      <dsp:nvSpPr>
        <dsp:cNvPr id="0" name=""/>
        <dsp:cNvSpPr/>
      </dsp:nvSpPr>
      <dsp:spPr>
        <a:xfrm>
          <a:off x="0" y="-5"/>
          <a:ext cx="3866415" cy="6002802"/>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67709-946A-45E3-A8AA-0B22AF049493}">
      <dsp:nvSpPr>
        <dsp:cNvPr id="0" name=""/>
        <dsp:cNvSpPr/>
      </dsp:nvSpPr>
      <dsp:spPr>
        <a:xfrm>
          <a:off x="1933207" y="-5"/>
          <a:ext cx="4510817" cy="600280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How can we impact water quality &amp; quantity at a watershed scale?</a:t>
          </a:r>
        </a:p>
      </dsp:txBody>
      <dsp:txXfrm>
        <a:off x="1933207" y="-5"/>
        <a:ext cx="4510817" cy="1275595"/>
      </dsp:txXfrm>
    </dsp:sp>
    <dsp:sp modelId="{B516CB30-FF01-4A72-B704-202FF20115B4}">
      <dsp:nvSpPr>
        <dsp:cNvPr id="0" name=""/>
        <dsp:cNvSpPr/>
      </dsp:nvSpPr>
      <dsp:spPr>
        <a:xfrm>
          <a:off x="507466" y="1218648"/>
          <a:ext cx="2851481" cy="4193787"/>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20B99-B111-4B15-824A-89614744D96F}">
      <dsp:nvSpPr>
        <dsp:cNvPr id="0" name=""/>
        <dsp:cNvSpPr/>
      </dsp:nvSpPr>
      <dsp:spPr>
        <a:xfrm>
          <a:off x="1933207" y="1218648"/>
          <a:ext cx="4510817" cy="4193787"/>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What are the root causes of declining base flows &amp; flooding?</a:t>
          </a:r>
        </a:p>
      </dsp:txBody>
      <dsp:txXfrm>
        <a:off x="1933207" y="1218648"/>
        <a:ext cx="4510817" cy="1208379"/>
      </dsp:txXfrm>
    </dsp:sp>
    <dsp:sp modelId="{B5154BF0-A7F4-471D-AFC7-8C6C2A24496F}">
      <dsp:nvSpPr>
        <dsp:cNvPr id="0" name=""/>
        <dsp:cNvSpPr/>
      </dsp:nvSpPr>
      <dsp:spPr>
        <a:xfrm>
          <a:off x="1014933" y="2318256"/>
          <a:ext cx="1836547" cy="2622864"/>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D26D08-5FDF-44DA-BC12-C968D2E99E79}">
      <dsp:nvSpPr>
        <dsp:cNvPr id="0" name=""/>
        <dsp:cNvSpPr/>
      </dsp:nvSpPr>
      <dsp:spPr>
        <a:xfrm>
          <a:off x="1933207" y="2318256"/>
          <a:ext cx="4510817" cy="2622864"/>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How do we galvanize more conservation action from local governments &amp; landowners?</a:t>
          </a:r>
        </a:p>
      </dsp:txBody>
      <dsp:txXfrm>
        <a:off x="1933207" y="2318256"/>
        <a:ext cx="4510817" cy="1173386"/>
      </dsp:txXfrm>
    </dsp:sp>
    <dsp:sp modelId="{9D148991-9C28-4EC4-9279-52174E531857}">
      <dsp:nvSpPr>
        <dsp:cNvPr id="0" name=""/>
        <dsp:cNvSpPr/>
      </dsp:nvSpPr>
      <dsp:spPr>
        <a:xfrm>
          <a:off x="1544354" y="3474562"/>
          <a:ext cx="821613" cy="1121419"/>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466338-D5E6-47A2-8D77-8D274D95201B}">
      <dsp:nvSpPr>
        <dsp:cNvPr id="0" name=""/>
        <dsp:cNvSpPr/>
      </dsp:nvSpPr>
      <dsp:spPr>
        <a:xfrm>
          <a:off x="1933207" y="3474562"/>
          <a:ext cx="4510817" cy="1121419"/>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Can we identify impoundments that would be beneficial to remove?</a:t>
          </a:r>
        </a:p>
      </dsp:txBody>
      <dsp:txXfrm>
        <a:off x="1933207" y="3474562"/>
        <a:ext cx="4510817" cy="112141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2BC15-8DF1-48A2-94EE-985AF51BEC08}">
      <dsp:nvSpPr>
        <dsp:cNvPr id="0" name=""/>
        <dsp:cNvSpPr/>
      </dsp:nvSpPr>
      <dsp:spPr>
        <a:xfrm>
          <a:off x="-4669817" y="-721169"/>
          <a:ext cx="5603791" cy="5603791"/>
        </a:xfrm>
        <a:prstGeom prst="blockArc">
          <a:avLst>
            <a:gd name="adj1" fmla="val 18900000"/>
            <a:gd name="adj2" fmla="val 2700000"/>
            <a:gd name="adj3" fmla="val 385"/>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4D496F-2745-474A-8BF0-309BB9F3F218}">
      <dsp:nvSpPr>
        <dsp:cNvPr id="0" name=""/>
        <dsp:cNvSpPr/>
      </dsp:nvSpPr>
      <dsp:spPr>
        <a:xfrm>
          <a:off x="764978" y="594505"/>
          <a:ext cx="6606529" cy="11888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3645"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Improved field identification of seeps</a:t>
          </a:r>
        </a:p>
      </dsp:txBody>
      <dsp:txXfrm>
        <a:off x="764978" y="594505"/>
        <a:ext cx="6606529" cy="1188843"/>
      </dsp:txXfrm>
    </dsp:sp>
    <dsp:sp modelId="{0266FCCB-E318-42A9-A79A-FBFBED7C35EC}">
      <dsp:nvSpPr>
        <dsp:cNvPr id="0" name=""/>
        <dsp:cNvSpPr/>
      </dsp:nvSpPr>
      <dsp:spPr>
        <a:xfrm>
          <a:off x="21951" y="445899"/>
          <a:ext cx="1486054" cy="14860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32FA10-80E1-4247-8556-82F32EE7F005}">
      <dsp:nvSpPr>
        <dsp:cNvPr id="0" name=""/>
        <dsp:cNvSpPr/>
      </dsp:nvSpPr>
      <dsp:spPr>
        <a:xfrm>
          <a:off x="764978" y="2378103"/>
          <a:ext cx="6606529" cy="11888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3645"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Better data on pine barrens tree frog</a:t>
          </a:r>
        </a:p>
      </dsp:txBody>
      <dsp:txXfrm>
        <a:off x="764978" y="2378103"/>
        <a:ext cx="6606529" cy="1188843"/>
      </dsp:txXfrm>
    </dsp:sp>
    <dsp:sp modelId="{E6100BFB-4D8E-400C-BF7A-F57452F01EC0}">
      <dsp:nvSpPr>
        <dsp:cNvPr id="0" name=""/>
        <dsp:cNvSpPr/>
      </dsp:nvSpPr>
      <dsp:spPr>
        <a:xfrm>
          <a:off x="21951" y="2229497"/>
          <a:ext cx="1486054" cy="14860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7B046-2C52-433F-8640-AFAF220C8C8C}">
      <dsp:nvSpPr>
        <dsp:cNvPr id="0" name=""/>
        <dsp:cNvSpPr/>
      </dsp:nvSpPr>
      <dsp:spPr>
        <a:xfrm rot="5400000">
          <a:off x="3621144" y="-761482"/>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highlight>
                <a:srgbClr val="FF0000"/>
              </a:highlight>
            </a:rPr>
            <a:t>All known SPS on protected lands &amp; 75% of seeps &amp; 25% of </a:t>
          </a:r>
          <a:r>
            <a:rPr lang="en-US" sz="1900" kern="1200" dirty="0" err="1">
              <a:highlight>
                <a:srgbClr val="FF0000"/>
              </a:highlight>
            </a:rPr>
            <a:t>pocosins</a:t>
          </a:r>
          <a:r>
            <a:rPr lang="en-US" sz="1900" kern="1200" dirty="0">
              <a:highlight>
                <a:srgbClr val="FF0000"/>
              </a:highlight>
            </a:rPr>
            <a:t> in connectors &amp; buffers on private lands support target communities</a:t>
          </a:r>
        </a:p>
      </dsp:txBody>
      <dsp:txXfrm rot="-5400000">
        <a:off x="2557272" y="420452"/>
        <a:ext cx="4428199" cy="2182392"/>
      </dsp:txXfrm>
    </dsp:sp>
    <dsp:sp modelId="{089F953C-5464-4C87-B552-86AEA896212C}">
      <dsp:nvSpPr>
        <dsp:cNvPr id="0" name=""/>
        <dsp:cNvSpPr/>
      </dsp:nvSpPr>
      <dsp:spPr>
        <a:xfrm>
          <a:off x="0" y="75"/>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2020 Goals</a:t>
          </a:r>
        </a:p>
      </dsp:txBody>
      <dsp:txXfrm>
        <a:off x="124836" y="124911"/>
        <a:ext cx="2307599" cy="2773473"/>
      </dsp:txXfrm>
    </dsp:sp>
    <dsp:sp modelId="{2CBB60D1-8E77-48EB-B27D-23E7E21358A5}">
      <dsp:nvSpPr>
        <dsp:cNvPr id="0" name=""/>
        <dsp:cNvSpPr/>
      </dsp:nvSpPr>
      <dsp:spPr>
        <a:xfrm rot="5400000">
          <a:off x="3621144" y="2412820"/>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highlight>
                <a:srgbClr val="FF0000"/>
              </a:highlight>
            </a:rPr>
            <a:t>Location/condition of all SPS</a:t>
          </a:r>
        </a:p>
        <a:p>
          <a:pPr marL="171450" lvl="1" indent="-171450" algn="l" defTabSz="844550">
            <a:lnSpc>
              <a:spcPct val="90000"/>
            </a:lnSpc>
            <a:spcBef>
              <a:spcPct val="0"/>
            </a:spcBef>
            <a:spcAft>
              <a:spcPct val="15000"/>
            </a:spcAft>
            <a:buChar char="•"/>
          </a:pPr>
          <a:r>
            <a:rPr lang="en-US" sz="1900" kern="1200" dirty="0">
              <a:highlight>
                <a:srgbClr val="FFFF00"/>
              </a:highlight>
            </a:rPr>
            <a:t>Indicator </a:t>
          </a:r>
          <a:r>
            <a:rPr lang="en-US" sz="1900" kern="1200" dirty="0" err="1">
              <a:highlight>
                <a:srgbClr val="FFFF00"/>
              </a:highlight>
            </a:rPr>
            <a:t>spp</a:t>
          </a:r>
          <a:r>
            <a:rPr lang="en-US" sz="1900" kern="1200" dirty="0">
              <a:highlight>
                <a:srgbClr val="FFFF00"/>
              </a:highlight>
            </a:rPr>
            <a:t> for monitoring</a:t>
          </a:r>
        </a:p>
        <a:p>
          <a:pPr marL="171450" lvl="1" indent="-171450" algn="l" defTabSz="844550">
            <a:lnSpc>
              <a:spcPct val="90000"/>
            </a:lnSpc>
            <a:spcBef>
              <a:spcPct val="0"/>
            </a:spcBef>
            <a:spcAft>
              <a:spcPct val="15000"/>
            </a:spcAft>
            <a:buChar char="•"/>
          </a:pPr>
          <a:r>
            <a:rPr lang="en-US" sz="1900" kern="1200" dirty="0">
              <a:highlight>
                <a:srgbClr val="FFFF00"/>
              </a:highlight>
            </a:rPr>
            <a:t>Desired veg structure</a:t>
          </a:r>
        </a:p>
        <a:p>
          <a:pPr marL="171450" lvl="1" indent="-171450" algn="l" defTabSz="844550">
            <a:lnSpc>
              <a:spcPct val="90000"/>
            </a:lnSpc>
            <a:spcBef>
              <a:spcPct val="0"/>
            </a:spcBef>
            <a:spcAft>
              <a:spcPct val="15000"/>
            </a:spcAft>
            <a:buChar char="•"/>
          </a:pPr>
          <a:r>
            <a:rPr lang="en-US" sz="1900" kern="1200" dirty="0">
              <a:highlight>
                <a:srgbClr val="FF0000"/>
              </a:highlight>
            </a:rPr>
            <a:t>Connectivity metrics</a:t>
          </a:r>
        </a:p>
      </dsp:txBody>
      <dsp:txXfrm rot="-5400000">
        <a:off x="2557272" y="3594754"/>
        <a:ext cx="4428199" cy="2182392"/>
      </dsp:txXfrm>
    </dsp:sp>
    <dsp:sp modelId="{8875EC2E-882F-4DA3-A146-4A39449AE7F1}">
      <dsp:nvSpPr>
        <dsp:cNvPr id="0" name=""/>
        <dsp:cNvSpPr/>
      </dsp:nvSpPr>
      <dsp:spPr>
        <a:xfrm>
          <a:off x="0" y="3174378"/>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Knowledge Gaps</a:t>
          </a:r>
        </a:p>
      </dsp:txBody>
      <dsp:txXfrm>
        <a:off x="124836" y="3299214"/>
        <a:ext cx="2307599" cy="277347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90FDD-73F3-461A-91D6-D30CBA99C7BB}">
      <dsp:nvSpPr>
        <dsp:cNvPr id="0" name=""/>
        <dsp:cNvSpPr/>
      </dsp:nvSpPr>
      <dsp:spPr>
        <a:xfrm>
          <a:off x="0" y="-5"/>
          <a:ext cx="3866415" cy="6002802"/>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67709-946A-45E3-A8AA-0B22AF049493}">
      <dsp:nvSpPr>
        <dsp:cNvPr id="0" name=""/>
        <dsp:cNvSpPr/>
      </dsp:nvSpPr>
      <dsp:spPr>
        <a:xfrm>
          <a:off x="1933207" y="-5"/>
          <a:ext cx="4510817" cy="6002802"/>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How can we strengthen our understanding of connectivity in seep communities?</a:t>
          </a:r>
        </a:p>
      </dsp:txBody>
      <dsp:txXfrm>
        <a:off x="1933207" y="-5"/>
        <a:ext cx="4510817" cy="1800844"/>
      </dsp:txXfrm>
    </dsp:sp>
    <dsp:sp modelId="{B516CB30-FF01-4A72-B704-202FF20115B4}">
      <dsp:nvSpPr>
        <dsp:cNvPr id="0" name=""/>
        <dsp:cNvSpPr/>
      </dsp:nvSpPr>
      <dsp:spPr>
        <a:xfrm>
          <a:off x="676623" y="1610278"/>
          <a:ext cx="2513167" cy="3748841"/>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20B99-B111-4B15-824A-89614744D96F}">
      <dsp:nvSpPr>
        <dsp:cNvPr id="0" name=""/>
        <dsp:cNvSpPr/>
      </dsp:nvSpPr>
      <dsp:spPr>
        <a:xfrm>
          <a:off x="1933207" y="1610278"/>
          <a:ext cx="4510817" cy="374884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 addition to regular burning of drains, how do we create and maintain the right soil and hydrologic conditions to improve seep quality?</a:t>
          </a:r>
        </a:p>
      </dsp:txBody>
      <dsp:txXfrm>
        <a:off x="1933207" y="1610278"/>
        <a:ext cx="4510817" cy="1730234"/>
      </dsp:txXfrm>
    </dsp:sp>
    <dsp:sp modelId="{BF34945A-EECD-4BF1-B3BB-A9ED7A9A8D3A}">
      <dsp:nvSpPr>
        <dsp:cNvPr id="0" name=""/>
        <dsp:cNvSpPr/>
      </dsp:nvSpPr>
      <dsp:spPr>
        <a:xfrm>
          <a:off x="1353245" y="3388038"/>
          <a:ext cx="1159923" cy="1159923"/>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2EA7E8-4D18-444C-B634-D2C47767771F}">
      <dsp:nvSpPr>
        <dsp:cNvPr id="0" name=""/>
        <dsp:cNvSpPr/>
      </dsp:nvSpPr>
      <dsp:spPr>
        <a:xfrm>
          <a:off x="1933207" y="3388038"/>
          <a:ext cx="4510817" cy="1159923"/>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How can we better define the target communities we are aiming for?</a:t>
          </a:r>
        </a:p>
      </dsp:txBody>
      <dsp:txXfrm>
        <a:off x="1933207" y="3388038"/>
        <a:ext cx="4510817" cy="1159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C4E80-C378-4743-BF14-070381A2F722}">
      <dsp:nvSpPr>
        <dsp:cNvPr id="0" name=""/>
        <dsp:cNvSpPr/>
      </dsp:nvSpPr>
      <dsp:spPr>
        <a:xfrm>
          <a:off x="0" y="551983"/>
          <a:ext cx="6742577" cy="7431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Benefits to involvement</a:t>
          </a:r>
        </a:p>
      </dsp:txBody>
      <dsp:txXfrm>
        <a:off x="36279" y="588262"/>
        <a:ext cx="6670019" cy="670621"/>
      </dsp:txXfrm>
    </dsp:sp>
    <dsp:sp modelId="{DFA90580-EFDD-4B38-B824-0116A88B61A9}">
      <dsp:nvSpPr>
        <dsp:cNvPr id="0" name=""/>
        <dsp:cNvSpPr/>
      </dsp:nvSpPr>
      <dsp:spPr>
        <a:xfrm>
          <a:off x="0" y="1295163"/>
          <a:ext cx="6742577" cy="198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07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Ability to leverage funding</a:t>
          </a:r>
        </a:p>
        <a:p>
          <a:pPr marL="228600" lvl="1" indent="-228600" algn="l" defTabSz="1022350">
            <a:lnSpc>
              <a:spcPct val="90000"/>
            </a:lnSpc>
            <a:spcBef>
              <a:spcPct val="0"/>
            </a:spcBef>
            <a:spcAft>
              <a:spcPct val="20000"/>
            </a:spcAft>
            <a:buChar char="•"/>
          </a:pPr>
          <a:r>
            <a:rPr lang="en-US" sz="2300" kern="1200" dirty="0"/>
            <a:t>Stronger relationships prevent major issues</a:t>
          </a:r>
        </a:p>
        <a:p>
          <a:pPr marL="228600" lvl="1" indent="-228600" algn="l" defTabSz="1022350">
            <a:lnSpc>
              <a:spcPct val="90000"/>
            </a:lnSpc>
            <a:spcBef>
              <a:spcPct val="0"/>
            </a:spcBef>
            <a:spcAft>
              <a:spcPct val="20000"/>
            </a:spcAft>
            <a:buChar char="•"/>
          </a:pPr>
          <a:r>
            <a:rPr lang="en-US" sz="2300" kern="1200" dirty="0"/>
            <a:t>Access to data &amp; other info</a:t>
          </a:r>
        </a:p>
        <a:p>
          <a:pPr marL="228600" lvl="1" indent="-228600" algn="l" defTabSz="1022350">
            <a:lnSpc>
              <a:spcPct val="90000"/>
            </a:lnSpc>
            <a:spcBef>
              <a:spcPct val="0"/>
            </a:spcBef>
            <a:spcAft>
              <a:spcPct val="20000"/>
            </a:spcAft>
            <a:buChar char="•"/>
          </a:pPr>
          <a:r>
            <a:rPr lang="en-US" sz="2300" kern="1200" dirty="0"/>
            <a:t>Demonstrated effectiveness of partnerships to conservation community</a:t>
          </a:r>
        </a:p>
      </dsp:txBody>
      <dsp:txXfrm>
        <a:off x="0" y="1295163"/>
        <a:ext cx="6742577" cy="1984068"/>
      </dsp:txXfrm>
    </dsp:sp>
    <dsp:sp modelId="{70DDF09C-789B-43D3-9BA1-E77E73197797}">
      <dsp:nvSpPr>
        <dsp:cNvPr id="0" name=""/>
        <dsp:cNvSpPr/>
      </dsp:nvSpPr>
      <dsp:spPr>
        <a:xfrm>
          <a:off x="0" y="3454809"/>
          <a:ext cx="6742577" cy="7431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Areas for improvement</a:t>
          </a:r>
        </a:p>
      </dsp:txBody>
      <dsp:txXfrm>
        <a:off x="36279" y="3491088"/>
        <a:ext cx="6670019" cy="670621"/>
      </dsp:txXfrm>
    </dsp:sp>
    <dsp:sp modelId="{C50ABF52-3DEB-4EF9-AE14-06CA2C0FDFB2}">
      <dsp:nvSpPr>
        <dsp:cNvPr id="0" name=""/>
        <dsp:cNvSpPr/>
      </dsp:nvSpPr>
      <dsp:spPr>
        <a:xfrm>
          <a:off x="0" y="4190059"/>
          <a:ext cx="6742577" cy="2138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07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Need to reassess roles, responsibilities, &amp; objectives of steering committee &amp; working groups</a:t>
          </a:r>
        </a:p>
        <a:p>
          <a:pPr marL="228600" lvl="1" indent="-228600" algn="l" defTabSz="1022350">
            <a:lnSpc>
              <a:spcPct val="90000"/>
            </a:lnSpc>
            <a:spcBef>
              <a:spcPct val="0"/>
            </a:spcBef>
            <a:spcAft>
              <a:spcPct val="20000"/>
            </a:spcAft>
            <a:buChar char="•"/>
          </a:pPr>
          <a:r>
            <a:rPr lang="en-US" sz="2300" kern="1200" dirty="0"/>
            <a:t>Improve internal &amp; external communication</a:t>
          </a:r>
        </a:p>
        <a:p>
          <a:pPr marL="228600" lvl="1" indent="-228600" algn="l" defTabSz="1022350">
            <a:lnSpc>
              <a:spcPct val="90000"/>
            </a:lnSpc>
            <a:spcBef>
              <a:spcPct val="0"/>
            </a:spcBef>
            <a:spcAft>
              <a:spcPct val="20000"/>
            </a:spcAft>
            <a:buChar char="•"/>
          </a:pPr>
          <a:r>
            <a:rPr lang="en-US" sz="2300" kern="1200" dirty="0"/>
            <a:t>Determine how to better document progress</a:t>
          </a:r>
        </a:p>
        <a:p>
          <a:pPr marL="228600" lvl="1" indent="-228600" algn="l" defTabSz="1022350">
            <a:lnSpc>
              <a:spcPct val="90000"/>
            </a:lnSpc>
            <a:spcBef>
              <a:spcPct val="0"/>
            </a:spcBef>
            <a:spcAft>
              <a:spcPct val="20000"/>
            </a:spcAft>
            <a:buChar char="•"/>
          </a:pPr>
          <a:endParaRPr lang="en-US" sz="2300" kern="1200" dirty="0"/>
        </a:p>
      </dsp:txBody>
      <dsp:txXfrm>
        <a:off x="0" y="4190059"/>
        <a:ext cx="6742577" cy="21389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7B046-2C52-433F-8640-AFAF220C8C8C}">
      <dsp:nvSpPr>
        <dsp:cNvPr id="0" name=""/>
        <dsp:cNvSpPr/>
      </dsp:nvSpPr>
      <dsp:spPr>
        <a:xfrm rot="5400000">
          <a:off x="3621144" y="-761482"/>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LLP communities restored in core areas, buffers &amp; connectors</a:t>
          </a:r>
        </a:p>
        <a:p>
          <a:pPr marL="228600" lvl="1" indent="-228600" algn="l" defTabSz="933450">
            <a:lnSpc>
              <a:spcPct val="90000"/>
            </a:lnSpc>
            <a:spcBef>
              <a:spcPct val="0"/>
            </a:spcBef>
            <a:spcAft>
              <a:spcPct val="15000"/>
            </a:spcAft>
            <a:buChar char="•"/>
          </a:pPr>
          <a:r>
            <a:rPr lang="en-US" sz="2100" kern="1200" dirty="0"/>
            <a:t>E &amp; W RCW populations have demographic connectivity &amp; min 500 PBGs</a:t>
          </a:r>
        </a:p>
      </dsp:txBody>
      <dsp:txXfrm rot="-5400000">
        <a:off x="2557272" y="420452"/>
        <a:ext cx="4428199" cy="2182392"/>
      </dsp:txXfrm>
    </dsp:sp>
    <dsp:sp modelId="{089F953C-5464-4C87-B552-86AEA896212C}">
      <dsp:nvSpPr>
        <dsp:cNvPr id="0" name=""/>
        <dsp:cNvSpPr/>
      </dsp:nvSpPr>
      <dsp:spPr>
        <a:xfrm>
          <a:off x="0" y="75"/>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2025 Goals</a:t>
          </a:r>
        </a:p>
      </dsp:txBody>
      <dsp:txXfrm>
        <a:off x="124836" y="124911"/>
        <a:ext cx="2307599" cy="2773473"/>
      </dsp:txXfrm>
    </dsp:sp>
    <dsp:sp modelId="{2CBB60D1-8E77-48EB-B27D-23E7E21358A5}">
      <dsp:nvSpPr>
        <dsp:cNvPr id="0" name=""/>
        <dsp:cNvSpPr/>
      </dsp:nvSpPr>
      <dsp:spPr>
        <a:xfrm rot="5400000">
          <a:off x="3621144" y="2412820"/>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Indicator species for monitoring</a:t>
          </a:r>
        </a:p>
        <a:p>
          <a:pPr marL="228600" lvl="1" indent="-228600" algn="l" defTabSz="933450">
            <a:lnSpc>
              <a:spcPct val="90000"/>
            </a:lnSpc>
            <a:spcBef>
              <a:spcPct val="0"/>
            </a:spcBef>
            <a:spcAft>
              <a:spcPct val="15000"/>
            </a:spcAft>
            <a:buChar char="•"/>
          </a:pPr>
          <a:r>
            <a:rPr lang="en-US" sz="2100" kern="1200" dirty="0"/>
            <a:t>Methods for monitoring extent &amp; condition</a:t>
          </a:r>
        </a:p>
        <a:p>
          <a:pPr marL="228600" lvl="1" indent="-228600" algn="l" defTabSz="933450">
            <a:lnSpc>
              <a:spcPct val="90000"/>
            </a:lnSpc>
            <a:spcBef>
              <a:spcPct val="0"/>
            </a:spcBef>
            <a:spcAft>
              <a:spcPct val="15000"/>
            </a:spcAft>
            <a:buChar char="•"/>
          </a:pPr>
          <a:r>
            <a:rPr lang="en-US" sz="2100" kern="1200" dirty="0"/>
            <a:t>Condition &amp; fire info for private lands</a:t>
          </a:r>
        </a:p>
        <a:p>
          <a:pPr marL="228600" lvl="1" indent="-228600" algn="l" defTabSz="933450">
            <a:lnSpc>
              <a:spcPct val="90000"/>
            </a:lnSpc>
            <a:spcBef>
              <a:spcPct val="0"/>
            </a:spcBef>
            <a:spcAft>
              <a:spcPct val="15000"/>
            </a:spcAft>
            <a:buChar char="•"/>
          </a:pPr>
          <a:r>
            <a:rPr lang="en-US" sz="2100" kern="1200" dirty="0"/>
            <a:t>Anticipated impacts of climate change</a:t>
          </a:r>
        </a:p>
      </dsp:txBody>
      <dsp:txXfrm rot="-5400000">
        <a:off x="2557272" y="3594754"/>
        <a:ext cx="4428199" cy="2182392"/>
      </dsp:txXfrm>
    </dsp:sp>
    <dsp:sp modelId="{8875EC2E-882F-4DA3-A146-4A39449AE7F1}">
      <dsp:nvSpPr>
        <dsp:cNvPr id="0" name=""/>
        <dsp:cNvSpPr/>
      </dsp:nvSpPr>
      <dsp:spPr>
        <a:xfrm>
          <a:off x="0" y="3174378"/>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Knowledge Gaps</a:t>
          </a:r>
        </a:p>
      </dsp:txBody>
      <dsp:txXfrm>
        <a:off x="124836" y="3299214"/>
        <a:ext cx="2307599" cy="27734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7B046-2C52-433F-8640-AFAF220C8C8C}">
      <dsp:nvSpPr>
        <dsp:cNvPr id="0" name=""/>
        <dsp:cNvSpPr/>
      </dsp:nvSpPr>
      <dsp:spPr>
        <a:xfrm rot="5400000">
          <a:off x="3621144" y="-761482"/>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Restore structure of &amp; connectivity between all known UDWs on protected lands &amp; 50% private</a:t>
          </a:r>
        </a:p>
      </dsp:txBody>
      <dsp:txXfrm rot="-5400000">
        <a:off x="2557272" y="420452"/>
        <a:ext cx="4428199" cy="2182392"/>
      </dsp:txXfrm>
    </dsp:sp>
    <dsp:sp modelId="{089F953C-5464-4C87-B552-86AEA896212C}">
      <dsp:nvSpPr>
        <dsp:cNvPr id="0" name=""/>
        <dsp:cNvSpPr/>
      </dsp:nvSpPr>
      <dsp:spPr>
        <a:xfrm>
          <a:off x="0" y="75"/>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2025 Goals</a:t>
          </a:r>
        </a:p>
      </dsp:txBody>
      <dsp:txXfrm>
        <a:off x="124836" y="124911"/>
        <a:ext cx="2307599" cy="2773473"/>
      </dsp:txXfrm>
    </dsp:sp>
    <dsp:sp modelId="{2CBB60D1-8E77-48EB-B27D-23E7E21358A5}">
      <dsp:nvSpPr>
        <dsp:cNvPr id="0" name=""/>
        <dsp:cNvSpPr/>
      </dsp:nvSpPr>
      <dsp:spPr>
        <a:xfrm rot="5400000">
          <a:off x="3621144" y="2412820"/>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Location, spatial relationship, &amp; condition</a:t>
          </a:r>
        </a:p>
        <a:p>
          <a:pPr marL="228600" lvl="1" indent="-228600" algn="l" defTabSz="1022350">
            <a:lnSpc>
              <a:spcPct val="90000"/>
            </a:lnSpc>
            <a:spcBef>
              <a:spcPct val="0"/>
            </a:spcBef>
            <a:spcAft>
              <a:spcPct val="15000"/>
            </a:spcAft>
            <a:buChar char="•"/>
          </a:pPr>
          <a:r>
            <a:rPr lang="en-US" sz="2300" kern="1200" dirty="0"/>
            <a:t>Connectivity metrics for target species</a:t>
          </a:r>
        </a:p>
        <a:p>
          <a:pPr marL="228600" lvl="1" indent="-228600" algn="l" defTabSz="1022350">
            <a:lnSpc>
              <a:spcPct val="90000"/>
            </a:lnSpc>
            <a:spcBef>
              <a:spcPct val="0"/>
            </a:spcBef>
            <a:spcAft>
              <a:spcPct val="15000"/>
            </a:spcAft>
            <a:buChar char="•"/>
          </a:pPr>
          <a:r>
            <a:rPr lang="en-US" sz="2300" kern="1200" dirty="0"/>
            <a:t>Vegetative structure goals &amp; metrics</a:t>
          </a:r>
        </a:p>
      </dsp:txBody>
      <dsp:txXfrm rot="-5400000">
        <a:off x="2557272" y="3594754"/>
        <a:ext cx="4428199" cy="2182392"/>
      </dsp:txXfrm>
    </dsp:sp>
    <dsp:sp modelId="{8875EC2E-882F-4DA3-A146-4A39449AE7F1}">
      <dsp:nvSpPr>
        <dsp:cNvPr id="0" name=""/>
        <dsp:cNvSpPr/>
      </dsp:nvSpPr>
      <dsp:spPr>
        <a:xfrm>
          <a:off x="0" y="3174378"/>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Knowledge Gaps</a:t>
          </a:r>
        </a:p>
      </dsp:txBody>
      <dsp:txXfrm>
        <a:off x="124836" y="3299214"/>
        <a:ext cx="2307599" cy="27734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7B046-2C52-433F-8640-AFAF220C8C8C}">
      <dsp:nvSpPr>
        <dsp:cNvPr id="0" name=""/>
        <dsp:cNvSpPr/>
      </dsp:nvSpPr>
      <dsp:spPr>
        <a:xfrm rot="5400000">
          <a:off x="3621144" y="-761482"/>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Priority streams support forest communities &amp; meet requirements for supporting nested target species</a:t>
          </a:r>
        </a:p>
        <a:p>
          <a:pPr marL="171450" lvl="1" indent="-171450" algn="l" defTabSz="844550">
            <a:lnSpc>
              <a:spcPct val="90000"/>
            </a:lnSpc>
            <a:spcBef>
              <a:spcPct val="0"/>
            </a:spcBef>
            <a:spcAft>
              <a:spcPct val="15000"/>
            </a:spcAft>
            <a:buChar char="•"/>
          </a:pPr>
          <a:r>
            <a:rPr lang="en-US" sz="1900" kern="1200" dirty="0"/>
            <a:t>Water quality in priority streams meet or exceed good rating</a:t>
          </a:r>
        </a:p>
      </dsp:txBody>
      <dsp:txXfrm rot="-5400000">
        <a:off x="2557272" y="420452"/>
        <a:ext cx="4428199" cy="2182392"/>
      </dsp:txXfrm>
    </dsp:sp>
    <dsp:sp modelId="{089F953C-5464-4C87-B552-86AEA896212C}">
      <dsp:nvSpPr>
        <dsp:cNvPr id="0" name=""/>
        <dsp:cNvSpPr/>
      </dsp:nvSpPr>
      <dsp:spPr>
        <a:xfrm>
          <a:off x="0" y="75"/>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2020 Goals</a:t>
          </a:r>
        </a:p>
      </dsp:txBody>
      <dsp:txXfrm>
        <a:off x="124836" y="124911"/>
        <a:ext cx="2307599" cy="2773473"/>
      </dsp:txXfrm>
    </dsp:sp>
    <dsp:sp modelId="{2CBB60D1-8E77-48EB-B27D-23E7E21358A5}">
      <dsp:nvSpPr>
        <dsp:cNvPr id="0" name=""/>
        <dsp:cNvSpPr/>
      </dsp:nvSpPr>
      <dsp:spPr>
        <a:xfrm rot="5400000">
          <a:off x="3621144" y="2412820"/>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Priority streams</a:t>
          </a:r>
        </a:p>
        <a:p>
          <a:pPr marL="171450" lvl="1" indent="-171450" algn="l" defTabSz="844550">
            <a:lnSpc>
              <a:spcPct val="90000"/>
            </a:lnSpc>
            <a:spcBef>
              <a:spcPct val="0"/>
            </a:spcBef>
            <a:spcAft>
              <a:spcPct val="15000"/>
            </a:spcAft>
            <a:buChar char="•"/>
          </a:pPr>
          <a:r>
            <a:rPr lang="en-US" sz="1900" kern="1200" dirty="0"/>
            <a:t>Spatial occurrence of community targets</a:t>
          </a:r>
        </a:p>
        <a:p>
          <a:pPr marL="171450" lvl="1" indent="-171450" algn="l" defTabSz="844550">
            <a:lnSpc>
              <a:spcPct val="90000"/>
            </a:lnSpc>
            <a:spcBef>
              <a:spcPct val="0"/>
            </a:spcBef>
            <a:spcAft>
              <a:spcPct val="15000"/>
            </a:spcAft>
            <a:buChar char="•"/>
          </a:pPr>
          <a:r>
            <a:rPr lang="en-US" sz="1900" kern="1200" dirty="0"/>
            <a:t>Aquatic &amp; forest community habitat requirements</a:t>
          </a:r>
        </a:p>
        <a:p>
          <a:pPr marL="171450" lvl="1" indent="-171450" algn="l" defTabSz="844550">
            <a:lnSpc>
              <a:spcPct val="90000"/>
            </a:lnSpc>
            <a:spcBef>
              <a:spcPct val="0"/>
            </a:spcBef>
            <a:spcAft>
              <a:spcPct val="15000"/>
            </a:spcAft>
            <a:buChar char="•"/>
          </a:pPr>
          <a:r>
            <a:rPr lang="en-US" sz="1900" kern="1200" dirty="0"/>
            <a:t>Dam locations and release dates</a:t>
          </a:r>
        </a:p>
        <a:p>
          <a:pPr marL="171450" lvl="1" indent="-171450" algn="l" defTabSz="844550">
            <a:lnSpc>
              <a:spcPct val="90000"/>
            </a:lnSpc>
            <a:spcBef>
              <a:spcPct val="0"/>
            </a:spcBef>
            <a:spcAft>
              <a:spcPct val="15000"/>
            </a:spcAft>
            <a:buChar char="•"/>
          </a:pPr>
          <a:r>
            <a:rPr lang="en-US" sz="1900" kern="1200" dirty="0"/>
            <a:t>Monitoring sites, water quality metrics, and point source locations</a:t>
          </a:r>
        </a:p>
      </dsp:txBody>
      <dsp:txXfrm rot="-5400000">
        <a:off x="2557272" y="3594754"/>
        <a:ext cx="4428199" cy="2182392"/>
      </dsp:txXfrm>
    </dsp:sp>
    <dsp:sp modelId="{8875EC2E-882F-4DA3-A146-4A39449AE7F1}">
      <dsp:nvSpPr>
        <dsp:cNvPr id="0" name=""/>
        <dsp:cNvSpPr/>
      </dsp:nvSpPr>
      <dsp:spPr>
        <a:xfrm>
          <a:off x="0" y="3174378"/>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Knowledge Gaps</a:t>
          </a:r>
        </a:p>
      </dsp:txBody>
      <dsp:txXfrm>
        <a:off x="124836" y="3299214"/>
        <a:ext cx="2307599" cy="27734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7B046-2C52-433F-8640-AFAF220C8C8C}">
      <dsp:nvSpPr>
        <dsp:cNvPr id="0" name=""/>
        <dsp:cNvSpPr/>
      </dsp:nvSpPr>
      <dsp:spPr>
        <a:xfrm rot="5400000">
          <a:off x="3621144" y="-761482"/>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All known SPS on protected lands &amp; 75% of seeps &amp; 25% of </a:t>
          </a:r>
          <a:r>
            <a:rPr lang="en-US" sz="1900" kern="1200" dirty="0" err="1"/>
            <a:t>pocosins</a:t>
          </a:r>
          <a:r>
            <a:rPr lang="en-US" sz="1900" kern="1200" dirty="0"/>
            <a:t> in connectors &amp; buffers on private lands support target communities</a:t>
          </a:r>
        </a:p>
      </dsp:txBody>
      <dsp:txXfrm rot="-5400000">
        <a:off x="2557272" y="420452"/>
        <a:ext cx="4428199" cy="2182392"/>
      </dsp:txXfrm>
    </dsp:sp>
    <dsp:sp modelId="{089F953C-5464-4C87-B552-86AEA896212C}">
      <dsp:nvSpPr>
        <dsp:cNvPr id="0" name=""/>
        <dsp:cNvSpPr/>
      </dsp:nvSpPr>
      <dsp:spPr>
        <a:xfrm>
          <a:off x="0" y="75"/>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2020 Goals</a:t>
          </a:r>
        </a:p>
      </dsp:txBody>
      <dsp:txXfrm>
        <a:off x="124836" y="124911"/>
        <a:ext cx="2307599" cy="2773473"/>
      </dsp:txXfrm>
    </dsp:sp>
    <dsp:sp modelId="{2CBB60D1-8E77-48EB-B27D-23E7E21358A5}">
      <dsp:nvSpPr>
        <dsp:cNvPr id="0" name=""/>
        <dsp:cNvSpPr/>
      </dsp:nvSpPr>
      <dsp:spPr>
        <a:xfrm rot="5400000">
          <a:off x="3621144" y="2412820"/>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Location/condition of all SPS</a:t>
          </a:r>
        </a:p>
        <a:p>
          <a:pPr marL="171450" lvl="1" indent="-171450" algn="l" defTabSz="844550">
            <a:lnSpc>
              <a:spcPct val="90000"/>
            </a:lnSpc>
            <a:spcBef>
              <a:spcPct val="0"/>
            </a:spcBef>
            <a:spcAft>
              <a:spcPct val="15000"/>
            </a:spcAft>
            <a:buChar char="•"/>
          </a:pPr>
          <a:r>
            <a:rPr lang="en-US" sz="1900" kern="1200" dirty="0"/>
            <a:t>Indicator </a:t>
          </a:r>
          <a:r>
            <a:rPr lang="en-US" sz="1900" kern="1200" dirty="0" err="1"/>
            <a:t>spp</a:t>
          </a:r>
          <a:r>
            <a:rPr lang="en-US" sz="1900" kern="1200" dirty="0"/>
            <a:t> for monitoring</a:t>
          </a:r>
        </a:p>
        <a:p>
          <a:pPr marL="171450" lvl="1" indent="-171450" algn="l" defTabSz="844550">
            <a:lnSpc>
              <a:spcPct val="90000"/>
            </a:lnSpc>
            <a:spcBef>
              <a:spcPct val="0"/>
            </a:spcBef>
            <a:spcAft>
              <a:spcPct val="15000"/>
            </a:spcAft>
            <a:buChar char="•"/>
          </a:pPr>
          <a:r>
            <a:rPr lang="en-US" sz="1900" kern="1200" dirty="0"/>
            <a:t>Desired veg structure</a:t>
          </a:r>
        </a:p>
        <a:p>
          <a:pPr marL="171450" lvl="1" indent="-171450" algn="l" defTabSz="844550">
            <a:lnSpc>
              <a:spcPct val="90000"/>
            </a:lnSpc>
            <a:spcBef>
              <a:spcPct val="0"/>
            </a:spcBef>
            <a:spcAft>
              <a:spcPct val="15000"/>
            </a:spcAft>
            <a:buChar char="•"/>
          </a:pPr>
          <a:r>
            <a:rPr lang="en-US" sz="1900" kern="1200" dirty="0"/>
            <a:t>Connectivity metrics</a:t>
          </a:r>
        </a:p>
      </dsp:txBody>
      <dsp:txXfrm rot="-5400000">
        <a:off x="2557272" y="3594754"/>
        <a:ext cx="4428199" cy="2182392"/>
      </dsp:txXfrm>
    </dsp:sp>
    <dsp:sp modelId="{8875EC2E-882F-4DA3-A146-4A39449AE7F1}">
      <dsp:nvSpPr>
        <dsp:cNvPr id="0" name=""/>
        <dsp:cNvSpPr/>
      </dsp:nvSpPr>
      <dsp:spPr>
        <a:xfrm>
          <a:off x="0" y="3174378"/>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Knowledge Gaps</a:t>
          </a:r>
        </a:p>
      </dsp:txBody>
      <dsp:txXfrm>
        <a:off x="124836" y="3299214"/>
        <a:ext cx="2307599" cy="27734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127A3-6ADB-4B2C-BCA6-8D3DB9052FCF}">
      <dsp:nvSpPr>
        <dsp:cNvPr id="0" name=""/>
        <dsp:cNvSpPr/>
      </dsp:nvSpPr>
      <dsp:spPr>
        <a:xfrm>
          <a:off x="557187" y="-41200"/>
          <a:ext cx="6470258" cy="6470258"/>
        </a:xfrm>
        <a:prstGeom prst="circularArrow">
          <a:avLst>
            <a:gd name="adj1" fmla="val 5544"/>
            <a:gd name="adj2" fmla="val 330680"/>
            <a:gd name="adj3" fmla="val 14510386"/>
            <a:gd name="adj4" fmla="val 1695331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CA3FA0-945C-46DA-84FD-7FA5256A8B24}">
      <dsp:nvSpPr>
        <dsp:cNvPr id="0" name=""/>
        <dsp:cNvSpPr/>
      </dsp:nvSpPr>
      <dsp:spPr>
        <a:xfrm>
          <a:off x="2781278" y="2882"/>
          <a:ext cx="2022075" cy="10110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Prioritize strategies</a:t>
          </a:r>
        </a:p>
      </dsp:txBody>
      <dsp:txXfrm>
        <a:off x="2830633" y="52237"/>
        <a:ext cx="1923365" cy="912327"/>
      </dsp:txXfrm>
    </dsp:sp>
    <dsp:sp modelId="{5C6502ED-F4FC-4739-8389-B43635677F96}">
      <dsp:nvSpPr>
        <dsp:cNvPr id="0" name=""/>
        <dsp:cNvSpPr/>
      </dsp:nvSpPr>
      <dsp:spPr>
        <a:xfrm>
          <a:off x="4938486" y="1041738"/>
          <a:ext cx="2022075" cy="10110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Implement activities</a:t>
          </a:r>
        </a:p>
      </dsp:txBody>
      <dsp:txXfrm>
        <a:off x="4987841" y="1091093"/>
        <a:ext cx="1923365" cy="912327"/>
      </dsp:txXfrm>
    </dsp:sp>
    <dsp:sp modelId="{8401A730-0C40-4FA7-9BB4-E11868FD05B8}">
      <dsp:nvSpPr>
        <dsp:cNvPr id="0" name=""/>
        <dsp:cNvSpPr/>
      </dsp:nvSpPr>
      <dsp:spPr>
        <a:xfrm>
          <a:off x="5471273" y="3376028"/>
          <a:ext cx="2022075" cy="10110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Document progress</a:t>
          </a:r>
        </a:p>
      </dsp:txBody>
      <dsp:txXfrm>
        <a:off x="5520628" y="3425383"/>
        <a:ext cx="1923365" cy="912327"/>
      </dsp:txXfrm>
    </dsp:sp>
    <dsp:sp modelId="{A4DB750D-EB91-47D5-92EA-98D7408A8374}">
      <dsp:nvSpPr>
        <dsp:cNvPr id="0" name=""/>
        <dsp:cNvSpPr/>
      </dsp:nvSpPr>
      <dsp:spPr>
        <a:xfrm>
          <a:off x="3978438" y="5247983"/>
          <a:ext cx="2022075" cy="10110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Annual status report</a:t>
          </a:r>
        </a:p>
      </dsp:txBody>
      <dsp:txXfrm>
        <a:off x="4027793" y="5297338"/>
        <a:ext cx="1923365" cy="912327"/>
      </dsp:txXfrm>
    </dsp:sp>
    <dsp:sp modelId="{49FE1A89-F32F-4E8A-B5ED-50A9BD9176B4}">
      <dsp:nvSpPr>
        <dsp:cNvPr id="0" name=""/>
        <dsp:cNvSpPr/>
      </dsp:nvSpPr>
      <dsp:spPr>
        <a:xfrm>
          <a:off x="1584119" y="5247983"/>
          <a:ext cx="2022075" cy="10110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Assess additional target needs</a:t>
          </a:r>
        </a:p>
      </dsp:txBody>
      <dsp:txXfrm>
        <a:off x="1633474" y="5297338"/>
        <a:ext cx="1923365" cy="912327"/>
      </dsp:txXfrm>
    </dsp:sp>
    <dsp:sp modelId="{1EA195FF-C6A8-403B-80CA-08013282E57A}">
      <dsp:nvSpPr>
        <dsp:cNvPr id="0" name=""/>
        <dsp:cNvSpPr/>
      </dsp:nvSpPr>
      <dsp:spPr>
        <a:xfrm>
          <a:off x="91284" y="3376028"/>
          <a:ext cx="2022075" cy="10110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Review &amp; update plan</a:t>
          </a:r>
        </a:p>
      </dsp:txBody>
      <dsp:txXfrm>
        <a:off x="140639" y="3425383"/>
        <a:ext cx="1923365" cy="912327"/>
      </dsp:txXfrm>
    </dsp:sp>
    <dsp:sp modelId="{C62C8940-1F7C-4411-974D-27764401556B}">
      <dsp:nvSpPr>
        <dsp:cNvPr id="0" name=""/>
        <dsp:cNvSpPr/>
      </dsp:nvSpPr>
      <dsp:spPr>
        <a:xfrm>
          <a:off x="624071" y="1041738"/>
          <a:ext cx="2022075" cy="10110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Build capacity (funding)</a:t>
          </a:r>
        </a:p>
      </dsp:txBody>
      <dsp:txXfrm>
        <a:off x="673426" y="1091093"/>
        <a:ext cx="1923365" cy="9123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D20B1-7360-426E-95D2-D35CA4E34794}">
      <dsp:nvSpPr>
        <dsp:cNvPr id="0" name=""/>
        <dsp:cNvSpPr/>
      </dsp:nvSpPr>
      <dsp:spPr>
        <a:xfrm>
          <a:off x="-6642535" y="-1015788"/>
          <a:ext cx="7905929" cy="7905929"/>
        </a:xfrm>
        <a:prstGeom prst="blockArc">
          <a:avLst>
            <a:gd name="adj1" fmla="val 18900000"/>
            <a:gd name="adj2" fmla="val 2700000"/>
            <a:gd name="adj3" fmla="val 273"/>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3BF2F7-E410-43E3-BBC4-D322EC5B115A}">
      <dsp:nvSpPr>
        <dsp:cNvPr id="0" name=""/>
        <dsp:cNvSpPr/>
      </dsp:nvSpPr>
      <dsp:spPr>
        <a:xfrm>
          <a:off x="551825" y="367029"/>
          <a:ext cx="6892953" cy="73452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032"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Increased protection, management &amp; restoration of longleaf in buffers &amp; corridors</a:t>
          </a:r>
        </a:p>
      </dsp:txBody>
      <dsp:txXfrm>
        <a:off x="551825" y="367029"/>
        <a:ext cx="6892953" cy="734528"/>
      </dsp:txXfrm>
    </dsp:sp>
    <dsp:sp modelId="{4427FBCA-9ABD-42DC-8BC0-AB045229E242}">
      <dsp:nvSpPr>
        <dsp:cNvPr id="0" name=""/>
        <dsp:cNvSpPr/>
      </dsp:nvSpPr>
      <dsp:spPr>
        <a:xfrm>
          <a:off x="92745" y="275213"/>
          <a:ext cx="918161" cy="91816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925BD3-005B-4B01-9F6D-97814AB3CCFD}">
      <dsp:nvSpPr>
        <dsp:cNvPr id="0" name=""/>
        <dsp:cNvSpPr/>
      </dsp:nvSpPr>
      <dsp:spPr>
        <a:xfrm>
          <a:off x="1078167" y="1468470"/>
          <a:ext cx="6366611" cy="73452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032"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Demographic connectivity of Sandhills E &amp; W RCW populations &amp; population recovery goal achieved well ahead of target date</a:t>
          </a:r>
        </a:p>
      </dsp:txBody>
      <dsp:txXfrm>
        <a:off x="1078167" y="1468470"/>
        <a:ext cx="6366611" cy="734528"/>
      </dsp:txXfrm>
    </dsp:sp>
    <dsp:sp modelId="{0B24BD81-F8F4-4DE1-9AA9-23E4954DEB6B}">
      <dsp:nvSpPr>
        <dsp:cNvPr id="0" name=""/>
        <dsp:cNvSpPr/>
      </dsp:nvSpPr>
      <dsp:spPr>
        <a:xfrm>
          <a:off x="619087" y="1376654"/>
          <a:ext cx="918161" cy="91816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30D3C4-EDA1-4848-BF7D-B1F9BA974899}">
      <dsp:nvSpPr>
        <dsp:cNvPr id="0" name=""/>
        <dsp:cNvSpPr/>
      </dsp:nvSpPr>
      <dsp:spPr>
        <a:xfrm>
          <a:off x="1239712" y="2569911"/>
          <a:ext cx="6205066" cy="73452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032"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Establishment and continued success of Sandhills PBA</a:t>
          </a:r>
        </a:p>
      </dsp:txBody>
      <dsp:txXfrm>
        <a:off x="1239712" y="2569911"/>
        <a:ext cx="6205066" cy="734528"/>
      </dsp:txXfrm>
    </dsp:sp>
    <dsp:sp modelId="{CC508AD5-E082-48B5-926A-D502300763F6}">
      <dsp:nvSpPr>
        <dsp:cNvPr id="0" name=""/>
        <dsp:cNvSpPr/>
      </dsp:nvSpPr>
      <dsp:spPr>
        <a:xfrm>
          <a:off x="780631" y="2478095"/>
          <a:ext cx="918161" cy="91816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021BF6-E47B-4086-A194-06E2CB7740FA}">
      <dsp:nvSpPr>
        <dsp:cNvPr id="0" name=""/>
        <dsp:cNvSpPr/>
      </dsp:nvSpPr>
      <dsp:spPr>
        <a:xfrm>
          <a:off x="1078167" y="3671352"/>
          <a:ext cx="6366611" cy="73452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032"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Landscape-wide assessment of Bachman’s sparrow distribution and abundance</a:t>
          </a:r>
        </a:p>
      </dsp:txBody>
      <dsp:txXfrm>
        <a:off x="1078167" y="3671352"/>
        <a:ext cx="6366611" cy="734528"/>
      </dsp:txXfrm>
    </dsp:sp>
    <dsp:sp modelId="{3DFFAF97-914A-4A21-8416-B7A9649656E1}">
      <dsp:nvSpPr>
        <dsp:cNvPr id="0" name=""/>
        <dsp:cNvSpPr/>
      </dsp:nvSpPr>
      <dsp:spPr>
        <a:xfrm>
          <a:off x="619087" y="3579536"/>
          <a:ext cx="918161" cy="91816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93F32B-5331-4E5E-AB30-7D48FCDC5902}">
      <dsp:nvSpPr>
        <dsp:cNvPr id="0" name=""/>
        <dsp:cNvSpPr/>
      </dsp:nvSpPr>
      <dsp:spPr>
        <a:xfrm>
          <a:off x="551825" y="4772793"/>
          <a:ext cx="6892953" cy="73452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3032"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Standardized method for assessing longleaf quality, with range-wide assessment of longleaf quality completed</a:t>
          </a:r>
        </a:p>
      </dsp:txBody>
      <dsp:txXfrm>
        <a:off x="551825" y="4772793"/>
        <a:ext cx="6892953" cy="734528"/>
      </dsp:txXfrm>
    </dsp:sp>
    <dsp:sp modelId="{2456A79D-D8B8-4573-9FBD-A8AFEBBAC92C}">
      <dsp:nvSpPr>
        <dsp:cNvPr id="0" name=""/>
        <dsp:cNvSpPr/>
      </dsp:nvSpPr>
      <dsp:spPr>
        <a:xfrm>
          <a:off x="92745" y="4680977"/>
          <a:ext cx="918161" cy="91816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7B046-2C52-433F-8640-AFAF220C8C8C}">
      <dsp:nvSpPr>
        <dsp:cNvPr id="0" name=""/>
        <dsp:cNvSpPr/>
      </dsp:nvSpPr>
      <dsp:spPr>
        <a:xfrm rot="5400000">
          <a:off x="3621144" y="-761482"/>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highlight>
                <a:srgbClr val="FFFF00"/>
              </a:highlight>
            </a:rPr>
            <a:t>LLP communities restored in core areas, buffers &amp; connectors</a:t>
          </a:r>
        </a:p>
        <a:p>
          <a:pPr marL="228600" lvl="1" indent="-228600" algn="l" defTabSz="1066800">
            <a:lnSpc>
              <a:spcPct val="90000"/>
            </a:lnSpc>
            <a:spcBef>
              <a:spcPct val="0"/>
            </a:spcBef>
            <a:spcAft>
              <a:spcPct val="15000"/>
            </a:spcAft>
            <a:buChar char="•"/>
          </a:pPr>
          <a:r>
            <a:rPr lang="en-US" sz="2400" kern="1200" dirty="0">
              <a:highlight>
                <a:srgbClr val="00FF00"/>
              </a:highlight>
            </a:rPr>
            <a:t>E &amp; W RCW populations have demographic connectivity &amp; min 500 PBGs</a:t>
          </a:r>
        </a:p>
      </dsp:txBody>
      <dsp:txXfrm rot="-5400000">
        <a:off x="2557272" y="420452"/>
        <a:ext cx="4428199" cy="2182392"/>
      </dsp:txXfrm>
    </dsp:sp>
    <dsp:sp modelId="{089F953C-5464-4C87-B552-86AEA896212C}">
      <dsp:nvSpPr>
        <dsp:cNvPr id="0" name=""/>
        <dsp:cNvSpPr/>
      </dsp:nvSpPr>
      <dsp:spPr>
        <a:xfrm>
          <a:off x="0" y="75"/>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2025 Goals</a:t>
          </a:r>
        </a:p>
      </dsp:txBody>
      <dsp:txXfrm>
        <a:off x="124836" y="124911"/>
        <a:ext cx="2307599" cy="2773473"/>
      </dsp:txXfrm>
    </dsp:sp>
    <dsp:sp modelId="{2CBB60D1-8E77-48EB-B27D-23E7E21358A5}">
      <dsp:nvSpPr>
        <dsp:cNvPr id="0" name=""/>
        <dsp:cNvSpPr/>
      </dsp:nvSpPr>
      <dsp:spPr>
        <a:xfrm rot="5400000">
          <a:off x="3621144" y="2412820"/>
          <a:ext cx="2418516" cy="454626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0" algn="l" defTabSz="933450">
            <a:lnSpc>
              <a:spcPct val="90000"/>
            </a:lnSpc>
            <a:spcBef>
              <a:spcPct val="0"/>
            </a:spcBef>
            <a:spcAft>
              <a:spcPct val="15000"/>
            </a:spcAft>
            <a:buChar char="•"/>
          </a:pPr>
          <a:r>
            <a:rPr lang="en-US" sz="2100" kern="1200" dirty="0">
              <a:highlight>
                <a:srgbClr val="00FF00"/>
              </a:highlight>
            </a:rPr>
            <a:t>Indicator species for monitoring</a:t>
          </a:r>
        </a:p>
        <a:p>
          <a:pPr marL="228600" lvl="1" indent="0" algn="l" defTabSz="933450">
            <a:lnSpc>
              <a:spcPct val="90000"/>
            </a:lnSpc>
            <a:spcBef>
              <a:spcPct val="0"/>
            </a:spcBef>
            <a:spcAft>
              <a:spcPct val="15000"/>
            </a:spcAft>
            <a:buChar char="•"/>
          </a:pPr>
          <a:r>
            <a:rPr lang="en-US" sz="2100" kern="1200" dirty="0">
              <a:highlight>
                <a:srgbClr val="FFFF00"/>
              </a:highlight>
            </a:rPr>
            <a:t>Methods for monitoring extent &amp; condition</a:t>
          </a:r>
        </a:p>
        <a:p>
          <a:pPr marL="228600" lvl="1" indent="-228600" algn="l" defTabSz="933450">
            <a:lnSpc>
              <a:spcPct val="90000"/>
            </a:lnSpc>
            <a:spcBef>
              <a:spcPct val="0"/>
            </a:spcBef>
            <a:spcAft>
              <a:spcPct val="15000"/>
            </a:spcAft>
            <a:buChar char="•"/>
          </a:pPr>
          <a:r>
            <a:rPr lang="en-US" sz="2100" kern="1200" dirty="0">
              <a:solidFill>
                <a:srgbClr val="000000">
                  <a:hueOff val="0"/>
                  <a:satOff val="0"/>
                  <a:lumOff val="0"/>
                  <a:alphaOff val="0"/>
                </a:srgbClr>
              </a:solidFill>
              <a:highlight>
                <a:srgbClr val="FFFF00"/>
              </a:highlight>
              <a:latin typeface="Calibri" panose="020F0502020204030204"/>
              <a:ea typeface="+mn-ea"/>
              <a:cs typeface="+mn-cs"/>
            </a:rPr>
            <a:t>Condition &amp; fire info for private lands</a:t>
          </a:r>
        </a:p>
        <a:p>
          <a:pPr marL="228600" lvl="1" indent="0" algn="l" defTabSz="933450">
            <a:lnSpc>
              <a:spcPct val="90000"/>
            </a:lnSpc>
            <a:spcBef>
              <a:spcPct val="0"/>
            </a:spcBef>
            <a:spcAft>
              <a:spcPct val="15000"/>
            </a:spcAft>
            <a:buChar char="•"/>
          </a:pPr>
          <a:r>
            <a:rPr lang="en-US" sz="2100" kern="1200" dirty="0">
              <a:highlight>
                <a:srgbClr val="FFFF00"/>
              </a:highlight>
            </a:rPr>
            <a:t>Anticipated impacts of climate change</a:t>
          </a:r>
        </a:p>
      </dsp:txBody>
      <dsp:txXfrm rot="-5400000">
        <a:off x="2557272" y="3594754"/>
        <a:ext cx="4428199" cy="2182392"/>
      </dsp:txXfrm>
    </dsp:sp>
    <dsp:sp modelId="{8875EC2E-882F-4DA3-A146-4A39449AE7F1}">
      <dsp:nvSpPr>
        <dsp:cNvPr id="0" name=""/>
        <dsp:cNvSpPr/>
      </dsp:nvSpPr>
      <dsp:spPr>
        <a:xfrm>
          <a:off x="0" y="3174378"/>
          <a:ext cx="2557271" cy="30231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Knowledge Gaps</a:t>
          </a:r>
        </a:p>
      </dsp:txBody>
      <dsp:txXfrm>
        <a:off x="124836" y="3299214"/>
        <a:ext cx="2307599" cy="277347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28BB0-B7AA-4549-8981-28F45891B5B4}"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8CC48-7D64-418F-8EAC-815B2CE37955}" type="slidenum">
              <a:rPr lang="en-US" smtClean="0"/>
              <a:t>‹#›</a:t>
            </a:fld>
            <a:endParaRPr lang="en-US"/>
          </a:p>
        </p:txBody>
      </p:sp>
    </p:spTree>
    <p:extLst>
      <p:ext uri="{BB962C8B-B14F-4D97-AF65-F5344CB8AC3E}">
        <p14:creationId xmlns:p14="http://schemas.microsoft.com/office/powerpoint/2010/main" val="3924474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b="0" i="0" u="none" strike="noStrike" baseline="0" dirty="0">
                <a:solidFill>
                  <a:srgbClr val="000000"/>
                </a:solidFill>
                <a:latin typeface="Garamond" panose="02020404030301010803" pitchFamily="18" charset="0"/>
              </a:rPr>
              <a:t>Thank you for being here &amp; thank you to Ryan &amp; Pete for providing that background info that segways into this presentation on the contents of the Strategic Conservation Plan.</a:t>
            </a:r>
          </a:p>
        </p:txBody>
      </p:sp>
      <p:sp>
        <p:nvSpPr>
          <p:cNvPr id="4" name="Slide Number Placeholder 3"/>
          <p:cNvSpPr>
            <a:spLocks noGrp="1"/>
          </p:cNvSpPr>
          <p:nvPr>
            <p:ph type="sldNum" sz="quarter" idx="5"/>
          </p:nvPr>
        </p:nvSpPr>
        <p:spPr/>
        <p:txBody>
          <a:bodyPr/>
          <a:lstStyle/>
          <a:p>
            <a:fld id="{85B8CC48-7D64-418F-8EAC-815B2CE37955}" type="slidenum">
              <a:rPr lang="en-US" smtClean="0"/>
              <a:t>1</a:t>
            </a:fld>
            <a:endParaRPr lang="en-US"/>
          </a:p>
        </p:txBody>
      </p:sp>
    </p:spTree>
    <p:extLst>
      <p:ext uri="{BB962C8B-B14F-4D97-AF65-F5344CB8AC3E}">
        <p14:creationId xmlns:p14="http://schemas.microsoft.com/office/powerpoint/2010/main" val="734736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Calibri" panose="020F0502020204030204" pitchFamily="34" charset="0"/>
              </a:rPr>
              <a:t>GOALS OF LONGLEAF PINE MOSAIC (LLP): </a:t>
            </a:r>
            <a:endParaRPr lang="en-US" sz="1800" b="0"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1. </a:t>
            </a:r>
            <a:r>
              <a:rPr lang="en-US" sz="1800" b="0" i="0" u="none" strike="noStrike" baseline="0" dirty="0">
                <a:solidFill>
                  <a:srgbClr val="000000"/>
                </a:solidFill>
                <a:latin typeface="Calibri" panose="020F0502020204030204" pitchFamily="34" charset="0"/>
              </a:rPr>
              <a:t>By 2025, natural longleaf pine communities* containing healthy assemblages** of longleaf pine associated species are restored within core areas***, buffers, and connectors**** as defined by the Reserve Design.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*Natural longleaf pine communities have the appropriate ground cover and native pine distribution for each specific community type, e.g. upland LLP has wire-grass dominated herbaceous ground cover, minimal or patchy hardwood mid-story, and an uneven-aged LLP component. </a:t>
            </a:r>
          </a:p>
          <a:p>
            <a:r>
              <a:rPr lang="en-US" sz="1800" b="0" i="0" u="none" strike="noStrike" baseline="0" dirty="0">
                <a:solidFill>
                  <a:srgbClr val="000000"/>
                </a:solidFill>
                <a:latin typeface="Calibri" panose="020F0502020204030204" pitchFamily="34" charset="0"/>
              </a:rPr>
              <a:t>** A healthy assemblage is a defined suite of longleaf pine generalists and specialists from NHP’s Landscape Habitat Indicator Guilds </a:t>
            </a:r>
          </a:p>
          <a:p>
            <a:r>
              <a:rPr lang="en-US" sz="1800" b="0" i="0" u="none" strike="noStrike" baseline="0" dirty="0">
                <a:solidFill>
                  <a:srgbClr val="000000"/>
                </a:solidFill>
                <a:latin typeface="Calibri" panose="020F0502020204030204" pitchFamily="34" charset="0"/>
              </a:rPr>
              <a:t>*** Core areas are defined as fire maintained habitats on permanently protected lands including Ft. Bragg, Camp Mackall, Blocks A, B, C and D of the Sandhills Game Lands, and contiguous conservation lands. </a:t>
            </a:r>
          </a:p>
          <a:p>
            <a:r>
              <a:rPr lang="en-US" sz="1800" b="0" i="0" u="none" strike="noStrike" baseline="0" dirty="0">
                <a:solidFill>
                  <a:srgbClr val="000000"/>
                </a:solidFill>
                <a:latin typeface="Calibri" panose="020F0502020204030204" pitchFamily="34" charset="0"/>
              </a:rPr>
              <a:t>****Buffers and connectors are generally forested habitat with minimal development suitable to buffer/link core areas for animal movement and maintenance of critical ecological processes </a:t>
            </a:r>
          </a:p>
          <a:p>
            <a:r>
              <a:rPr lang="en-US" sz="1800" b="0" i="1" u="none" strike="noStrike" baseline="0" dirty="0">
                <a:solidFill>
                  <a:srgbClr val="000000"/>
                </a:solidFill>
                <a:latin typeface="Calibri" panose="020F0502020204030204" pitchFamily="34" charset="0"/>
              </a:rPr>
              <a:t>WHAT WE NEED TO KNOW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Indicator species to be identified for LLP Monitoring (see Appendix C) </a:t>
            </a:r>
          </a:p>
          <a:p>
            <a:r>
              <a:rPr lang="en-US" sz="1800" b="0" i="0" u="none" strike="noStrike" baseline="0" dirty="0">
                <a:solidFill>
                  <a:srgbClr val="000000"/>
                </a:solidFill>
                <a:latin typeface="Calibri" panose="020F0502020204030204" pitchFamily="34" charset="0"/>
              </a:rPr>
              <a:t> Methodologies for monitoring extent and condition of longleaf pine communities </a:t>
            </a:r>
          </a:p>
          <a:p>
            <a:r>
              <a:rPr lang="en-US" sz="1800" b="0" i="0" u="none" strike="noStrike" baseline="0" dirty="0">
                <a:solidFill>
                  <a:srgbClr val="000000"/>
                </a:solidFill>
                <a:latin typeface="Calibri" panose="020F0502020204030204" pitchFamily="34" charset="0"/>
              </a:rPr>
              <a:t> Longleaf Pine condition and prescribed fire information for private lands </a:t>
            </a:r>
          </a:p>
          <a:p>
            <a:r>
              <a:rPr lang="en-US" sz="1800" b="0" i="0" u="none" strike="noStrike" baseline="0" dirty="0">
                <a:solidFill>
                  <a:srgbClr val="000000"/>
                </a:solidFill>
                <a:latin typeface="Calibri" panose="020F0502020204030204" pitchFamily="34" charset="0"/>
              </a:rPr>
              <a:t> Identify anticipated impacts of climate change on the LLP in the NC Sandhills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2. By 2025, the Sandhills East and West RCW populations have achieved demographic connectivity with a minimum 500 breeding pairs. </a:t>
            </a:r>
          </a:p>
          <a:p>
            <a:endParaRPr lang="en-US" sz="1800" b="0"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WHAT WE NEED TO KNOW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Follow-up demographic connectivity study of RCWs in Sandhills at a future date</a:t>
            </a:r>
          </a:p>
        </p:txBody>
      </p:sp>
      <p:sp>
        <p:nvSpPr>
          <p:cNvPr id="4" name="Slide Number Placeholder 3"/>
          <p:cNvSpPr>
            <a:spLocks noGrp="1"/>
          </p:cNvSpPr>
          <p:nvPr>
            <p:ph type="sldNum" sz="quarter" idx="5"/>
          </p:nvPr>
        </p:nvSpPr>
        <p:spPr/>
        <p:txBody>
          <a:bodyPr/>
          <a:lstStyle/>
          <a:p>
            <a:fld id="{85B8CC48-7D64-418F-8EAC-815B2CE37955}" type="slidenum">
              <a:rPr lang="en-US" smtClean="0"/>
              <a:t>11</a:t>
            </a:fld>
            <a:endParaRPr lang="en-US"/>
          </a:p>
        </p:txBody>
      </p:sp>
    </p:spTree>
    <p:extLst>
      <p:ext uri="{BB962C8B-B14F-4D97-AF65-F5344CB8AC3E}">
        <p14:creationId xmlns:p14="http://schemas.microsoft.com/office/powerpoint/2010/main" val="886489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Calibri" panose="020F0502020204030204" pitchFamily="34" charset="0"/>
              </a:rPr>
              <a:t>GOALS FOR UPLAND DEPRESSIONAL WETLANDS: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1. By 2025, vegetative structure and connectivity with associated habitats are restored for all known intact or restorable UDWs on protected lands and 50% of UDWs on private lands within reserve design. </a:t>
            </a:r>
          </a:p>
          <a:p>
            <a:endParaRPr lang="en-US" sz="1800" b="0"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WHAT WE NEED TO KNOW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Location, spatial relationship (regarding herpetofauna), and condition of all UDWs </a:t>
            </a:r>
          </a:p>
          <a:p>
            <a:r>
              <a:rPr lang="en-US" sz="1800" b="0" i="0" u="none" strike="noStrike" baseline="0" dirty="0">
                <a:solidFill>
                  <a:srgbClr val="000000"/>
                </a:solidFill>
                <a:latin typeface="Calibri" panose="020F0502020204030204" pitchFamily="34" charset="0"/>
              </a:rPr>
              <a:t> Define connectivity metrics for target species </a:t>
            </a:r>
          </a:p>
          <a:p>
            <a:r>
              <a:rPr lang="en-US" sz="1800" b="0" i="0" u="none" strike="noStrike" baseline="0" dirty="0">
                <a:solidFill>
                  <a:srgbClr val="000000"/>
                </a:solidFill>
                <a:latin typeface="Calibri" panose="020F0502020204030204" pitchFamily="34" charset="0"/>
              </a:rPr>
              <a:t> Define vegetative structure goals and metrics</a:t>
            </a:r>
          </a:p>
        </p:txBody>
      </p:sp>
      <p:sp>
        <p:nvSpPr>
          <p:cNvPr id="4" name="Slide Number Placeholder 3"/>
          <p:cNvSpPr>
            <a:spLocks noGrp="1"/>
          </p:cNvSpPr>
          <p:nvPr>
            <p:ph type="sldNum" sz="quarter" idx="5"/>
          </p:nvPr>
        </p:nvSpPr>
        <p:spPr/>
        <p:txBody>
          <a:bodyPr/>
          <a:lstStyle/>
          <a:p>
            <a:fld id="{85B8CC48-7D64-418F-8EAC-815B2CE37955}" type="slidenum">
              <a:rPr lang="en-US" smtClean="0"/>
              <a:t>12</a:t>
            </a:fld>
            <a:endParaRPr lang="en-US"/>
          </a:p>
        </p:txBody>
      </p:sp>
    </p:spTree>
    <p:extLst>
      <p:ext uri="{BB962C8B-B14F-4D97-AF65-F5344CB8AC3E}">
        <p14:creationId xmlns:p14="http://schemas.microsoft.com/office/powerpoint/2010/main" val="327505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Calibri" panose="020F0502020204030204" pitchFamily="34" charset="0"/>
              </a:rPr>
              <a:t>GOALS OF BLACKWATER STREAMS: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1. By 2020, the hydrologic regime of priority blackwater streams supports associated forest communities that meet the habitat requirements for healthy assemblages* of common and nested target species.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 healthy assemblage is defined as a suite of generalists and specialists from NHP’s Landscape Habitat Indicator Guilds </a:t>
            </a:r>
          </a:p>
          <a:p>
            <a:r>
              <a:rPr lang="en-US" sz="1800" b="0" i="1" u="none" strike="noStrike" baseline="0" dirty="0">
                <a:solidFill>
                  <a:srgbClr val="000000"/>
                </a:solidFill>
                <a:latin typeface="Calibri" panose="020F0502020204030204" pitchFamily="34" charset="0"/>
              </a:rPr>
              <a:t>WHAT WE NEED TO KNOW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Strategic Environmental Research and Development Program(SERDP) Report on Blackwater Streams (Deliverables starting 2012) </a:t>
            </a:r>
          </a:p>
          <a:p>
            <a:r>
              <a:rPr lang="en-US" sz="1800" b="0" i="0" u="none" strike="noStrike" baseline="0" dirty="0">
                <a:solidFill>
                  <a:srgbClr val="000000"/>
                </a:solidFill>
                <a:latin typeface="Calibri" panose="020F0502020204030204" pitchFamily="34" charset="0"/>
              </a:rPr>
              <a:t> Identify priority blackwater streams </a:t>
            </a:r>
          </a:p>
          <a:p>
            <a:r>
              <a:rPr lang="en-US" sz="1800" b="0" i="0" u="none" strike="noStrike" baseline="0" dirty="0">
                <a:solidFill>
                  <a:srgbClr val="000000"/>
                </a:solidFill>
                <a:latin typeface="Calibri" panose="020F0502020204030204" pitchFamily="34" charset="0"/>
              </a:rPr>
              <a:t> Spatial occurrence data on community targets (investigate Fort Bragg and DENR datasets) </a:t>
            </a:r>
          </a:p>
          <a:p>
            <a:r>
              <a:rPr lang="en-US" sz="1800" b="0" i="0" u="none" strike="noStrike" baseline="0" dirty="0">
                <a:solidFill>
                  <a:srgbClr val="000000"/>
                </a:solidFill>
                <a:latin typeface="Calibri" panose="020F0502020204030204" pitchFamily="34" charset="0"/>
              </a:rPr>
              <a:t> Define/describe aquatic and forest community habitat requirements </a:t>
            </a:r>
          </a:p>
          <a:p>
            <a:r>
              <a:rPr lang="en-US" sz="1800" b="0" i="0" u="none" strike="noStrike" baseline="0" dirty="0">
                <a:solidFill>
                  <a:srgbClr val="000000"/>
                </a:solidFill>
                <a:latin typeface="Calibri" panose="020F0502020204030204" pitchFamily="34" charset="0"/>
              </a:rPr>
              <a:t> Locations of dams and levees, as well as release rates from dams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Times New Roman" panose="02020603050405020304" pitchFamily="18" charset="0"/>
              </a:rPr>
              <a:t>2. </a:t>
            </a:r>
            <a:r>
              <a:rPr lang="en-US" sz="1800" b="0" i="0" u="none" strike="noStrike" baseline="0" dirty="0">
                <a:solidFill>
                  <a:srgbClr val="000000"/>
                </a:solidFill>
                <a:latin typeface="Calibri" panose="020F0502020204030204" pitchFamily="34" charset="0"/>
              </a:rPr>
              <a:t>By 2020, the water quality in all priority blackwater streams meets or exceeds the minimum criteria for a good rating as defined in the stream </a:t>
            </a:r>
            <a:r>
              <a:rPr lang="en-US" sz="1800" b="0" i="0" u="none" strike="noStrike" baseline="0" dirty="0" err="1">
                <a:solidFill>
                  <a:srgbClr val="000000"/>
                </a:solidFill>
                <a:latin typeface="Calibri" panose="020F0502020204030204" pitchFamily="34" charset="0"/>
              </a:rPr>
              <a:t>bioclassification</a:t>
            </a:r>
            <a:r>
              <a:rPr lang="en-US" sz="1800" b="0" i="0" u="none" strike="noStrike" baseline="0" dirty="0">
                <a:solidFill>
                  <a:srgbClr val="000000"/>
                </a:solidFill>
                <a:latin typeface="Calibri" panose="020F0502020204030204" pitchFamily="34" charset="0"/>
              </a:rPr>
              <a:t> metrics (criteria forthcoming from SERDP funded project) </a:t>
            </a:r>
          </a:p>
          <a:p>
            <a:r>
              <a:rPr lang="en-US" sz="1800" b="0" i="1" u="none" strike="noStrike" baseline="0" dirty="0">
                <a:solidFill>
                  <a:srgbClr val="000000"/>
                </a:solidFill>
                <a:latin typeface="Calibri" panose="020F0502020204030204" pitchFamily="34" charset="0"/>
              </a:rPr>
              <a:t>WHAT WE NEED TO KNOW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DENR monitoring sites and type of data collected for water quality metrics </a:t>
            </a:r>
          </a:p>
          <a:p>
            <a:r>
              <a:rPr lang="en-US" sz="1800" b="0" i="0" u="none" strike="noStrike" baseline="0" dirty="0">
                <a:solidFill>
                  <a:srgbClr val="000000"/>
                </a:solidFill>
                <a:latin typeface="Calibri" panose="020F0502020204030204" pitchFamily="34" charset="0"/>
              </a:rPr>
              <a:t> Appropriate water quality metrics (SERDP Report pending) </a:t>
            </a:r>
          </a:p>
          <a:p>
            <a:r>
              <a:rPr lang="en-US" sz="1800" b="0" i="0" u="none" strike="noStrike" baseline="0" dirty="0">
                <a:solidFill>
                  <a:srgbClr val="000000"/>
                </a:solidFill>
                <a:latin typeface="Calibri" panose="020F0502020204030204" pitchFamily="34" charset="0"/>
              </a:rPr>
              <a:t> Point source locations such as NPDES permitted locations </a:t>
            </a:r>
          </a:p>
        </p:txBody>
      </p:sp>
      <p:sp>
        <p:nvSpPr>
          <p:cNvPr id="4" name="Slide Number Placeholder 3"/>
          <p:cNvSpPr>
            <a:spLocks noGrp="1"/>
          </p:cNvSpPr>
          <p:nvPr>
            <p:ph type="sldNum" sz="quarter" idx="5"/>
          </p:nvPr>
        </p:nvSpPr>
        <p:spPr/>
        <p:txBody>
          <a:bodyPr/>
          <a:lstStyle/>
          <a:p>
            <a:fld id="{85B8CC48-7D64-418F-8EAC-815B2CE37955}" type="slidenum">
              <a:rPr lang="en-US" smtClean="0"/>
              <a:t>13</a:t>
            </a:fld>
            <a:endParaRPr lang="en-US"/>
          </a:p>
        </p:txBody>
      </p:sp>
    </p:spTree>
    <p:extLst>
      <p:ext uri="{BB962C8B-B14F-4D97-AF65-F5344CB8AC3E}">
        <p14:creationId xmlns:p14="http://schemas.microsoft.com/office/powerpoint/2010/main" val="327901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Calibri" panose="020F0502020204030204" pitchFamily="34" charset="0"/>
              </a:rPr>
              <a:t>GOALS OF STREAMHEAD POCOSINS/SEEPS: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1. By 2020, all known </a:t>
            </a:r>
            <a:r>
              <a:rPr lang="en-US" sz="1800" b="0" i="0" u="none" strike="noStrike" baseline="0" dirty="0" err="1">
                <a:solidFill>
                  <a:srgbClr val="000000"/>
                </a:solidFill>
                <a:latin typeface="Calibri" panose="020F0502020204030204" pitchFamily="34" charset="0"/>
              </a:rPr>
              <a:t>pocosins</a:t>
            </a:r>
            <a:r>
              <a:rPr lang="en-US" sz="1800" b="0" i="0" u="none" strike="noStrike" baseline="0" dirty="0">
                <a:solidFill>
                  <a:srgbClr val="000000"/>
                </a:solidFill>
                <a:latin typeface="Calibri" panose="020F0502020204030204" pitchFamily="34" charset="0"/>
              </a:rPr>
              <a:t> and seeps on protected lands support appropriate biological communities including vegetative structure and presence of a minimum number of indicator plant and animal species. </a:t>
            </a:r>
          </a:p>
          <a:p>
            <a:r>
              <a:rPr lang="en-US" sz="1800" b="0" i="0" u="none" strike="noStrike" baseline="0" dirty="0">
                <a:solidFill>
                  <a:srgbClr val="000000"/>
                </a:solidFill>
                <a:latin typeface="Calibri" panose="020F0502020204030204" pitchFamily="34" charset="0"/>
              </a:rPr>
              <a:t>2. By 2020, 75% of seeps and 25% of </a:t>
            </a:r>
            <a:r>
              <a:rPr lang="en-US" sz="1800" b="0" i="0" u="none" strike="noStrike" baseline="0" dirty="0" err="1">
                <a:solidFill>
                  <a:srgbClr val="000000"/>
                </a:solidFill>
                <a:latin typeface="Calibri" panose="020F0502020204030204" pitchFamily="34" charset="0"/>
              </a:rPr>
              <a:t>streamhead</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pocosins</a:t>
            </a:r>
            <a:r>
              <a:rPr lang="en-US" sz="1800" b="0" i="0" u="none" strike="noStrike" baseline="0" dirty="0">
                <a:solidFill>
                  <a:srgbClr val="000000"/>
                </a:solidFill>
                <a:latin typeface="Calibri" panose="020F0502020204030204" pitchFamily="34" charset="0"/>
              </a:rPr>
              <a:t> within connectors and buffers on private lands support appropriate biological communities including vegetative structure and presence of a minimum number of indicator plant and animal species. </a:t>
            </a:r>
          </a:p>
          <a:p>
            <a:endParaRPr lang="en-US" sz="1800" b="0"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WHAT WE NEED TO KNOW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Location and condition of all SPS within Reserve Design </a:t>
            </a:r>
          </a:p>
          <a:p>
            <a:r>
              <a:rPr lang="en-US" sz="1800" b="0" i="0" u="none" strike="noStrike" baseline="0" dirty="0">
                <a:solidFill>
                  <a:srgbClr val="000000"/>
                </a:solidFill>
                <a:latin typeface="Calibri" panose="020F0502020204030204" pitchFamily="34" charset="0"/>
              </a:rPr>
              <a:t> Indicator species to be identified for SPS monitoring (see Appendix C) </a:t>
            </a:r>
          </a:p>
          <a:p>
            <a:r>
              <a:rPr lang="en-US" sz="1800" b="0" i="0" u="none" strike="noStrike" baseline="0" dirty="0">
                <a:solidFill>
                  <a:srgbClr val="000000"/>
                </a:solidFill>
                <a:latin typeface="Calibri" panose="020F0502020204030204" pitchFamily="34" charset="0"/>
              </a:rPr>
              <a:t> Determine desired vegetative structure for SPS communities (Reference habitat from NHP?) </a:t>
            </a:r>
          </a:p>
          <a:p>
            <a:r>
              <a:rPr lang="en-US" sz="1800" b="0" i="0" u="none" strike="noStrike" baseline="0" dirty="0">
                <a:solidFill>
                  <a:srgbClr val="000000"/>
                </a:solidFill>
                <a:latin typeface="Calibri" panose="020F0502020204030204" pitchFamily="34" charset="0"/>
              </a:rPr>
              <a:t> Define connectivity metrics for SPS conservation targets (see Appendix C) </a:t>
            </a:r>
          </a:p>
        </p:txBody>
      </p:sp>
      <p:sp>
        <p:nvSpPr>
          <p:cNvPr id="4" name="Slide Number Placeholder 3"/>
          <p:cNvSpPr>
            <a:spLocks noGrp="1"/>
          </p:cNvSpPr>
          <p:nvPr>
            <p:ph type="sldNum" sz="quarter" idx="5"/>
          </p:nvPr>
        </p:nvSpPr>
        <p:spPr/>
        <p:txBody>
          <a:bodyPr/>
          <a:lstStyle/>
          <a:p>
            <a:fld id="{85B8CC48-7D64-418F-8EAC-815B2CE37955}" type="slidenum">
              <a:rPr lang="en-US" smtClean="0"/>
              <a:t>14</a:t>
            </a:fld>
            <a:endParaRPr lang="en-US"/>
          </a:p>
        </p:txBody>
      </p:sp>
    </p:spTree>
    <p:extLst>
      <p:ext uri="{BB962C8B-B14F-4D97-AF65-F5344CB8AC3E}">
        <p14:creationId xmlns:p14="http://schemas.microsoft.com/office/powerpoint/2010/main" val="2086452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solidFill>
                  <a:srgbClr val="000000"/>
                </a:solidFill>
                <a:latin typeface="Calibri" panose="020F0502020204030204" pitchFamily="34" charset="0"/>
              </a:rPr>
              <a:t>Eleven direct threats were identified, which are essentially barriers to achieving our conservation target goals. The impact of each threat was ranked according to its scope, severity, and irreversibility.</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2800" dirty="0"/>
              <a:t>Scope (Sc.): proportion of the target affected by an actual threat or likely to be affected by a potential threat</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2800" dirty="0"/>
              <a:t>Severity (</a:t>
            </a:r>
            <a:r>
              <a:rPr lang="en-US" sz="2800" dirty="0" err="1"/>
              <a:t>Sev</a:t>
            </a:r>
            <a:r>
              <a:rPr lang="en-US" sz="2800" dirty="0"/>
              <a:t>.): level of damage it would cause to the target</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2800" dirty="0"/>
              <a:t>Irreversibility (</a:t>
            </a:r>
            <a:r>
              <a:rPr lang="en-US" sz="2800" dirty="0" err="1"/>
              <a:t>Irr</a:t>
            </a:r>
            <a:r>
              <a:rPr lang="en-US" sz="2800" dirty="0"/>
              <a:t>.): extent to which the effects of the threat can be undone and the target restored</a:t>
            </a:r>
            <a:endParaRPr lang="en-US" sz="1800" b="0" i="0" u="none" strike="noStrike" baseline="0" dirty="0">
              <a:solidFill>
                <a:srgbClr val="000000"/>
              </a:solidFill>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solidFill>
                  <a:srgbClr val="000000"/>
                </a:solidFill>
                <a:latin typeface="Calibri" panose="020F0502020204030204" pitchFamily="34" charset="0"/>
              </a:rPr>
              <a:t>Describe how this chart works; walk through 1 example (fire suppression)</a:t>
            </a:r>
          </a:p>
        </p:txBody>
      </p:sp>
      <p:sp>
        <p:nvSpPr>
          <p:cNvPr id="4" name="Slide Number Placeholder 3"/>
          <p:cNvSpPr>
            <a:spLocks noGrp="1"/>
          </p:cNvSpPr>
          <p:nvPr>
            <p:ph type="sldNum" sz="quarter" idx="5"/>
          </p:nvPr>
        </p:nvSpPr>
        <p:spPr/>
        <p:txBody>
          <a:bodyPr/>
          <a:lstStyle/>
          <a:p>
            <a:fld id="{85B8CC48-7D64-418F-8EAC-815B2CE37955}" type="slidenum">
              <a:rPr lang="en-US" smtClean="0"/>
              <a:t>15</a:t>
            </a:fld>
            <a:endParaRPr lang="en-US"/>
          </a:p>
        </p:txBody>
      </p:sp>
    </p:spTree>
    <p:extLst>
      <p:ext uri="{BB962C8B-B14F-4D97-AF65-F5344CB8AC3E}">
        <p14:creationId xmlns:p14="http://schemas.microsoft.com/office/powerpoint/2010/main" val="191350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b="0" i="0" u="none" strike="noStrike" baseline="0" dirty="0">
                <a:solidFill>
                  <a:srgbClr val="000000"/>
                </a:solidFill>
                <a:latin typeface="Calibri" panose="020F0502020204030204" pitchFamily="34" charset="0"/>
              </a:rPr>
              <a:t>Theory of change: what are some of the things that can be done about the threats identified?</a:t>
            </a:r>
          </a:p>
          <a:p>
            <a:pPr marL="742950" lvl="1" indent="-285750">
              <a:buFontTx/>
              <a:buChar char="-"/>
            </a:pPr>
            <a:r>
              <a:rPr lang="en-US" sz="1800" b="0" i="0" u="none" strike="noStrike" baseline="0" dirty="0">
                <a:solidFill>
                  <a:srgbClr val="000000"/>
                </a:solidFill>
                <a:latin typeface="Calibri" panose="020F0502020204030204" pitchFamily="34" charset="0"/>
              </a:rPr>
              <a:t>Blue = actions</a:t>
            </a:r>
          </a:p>
          <a:p>
            <a:pPr marL="742950" lvl="1" indent="-285750">
              <a:buFontTx/>
              <a:buChar char="-"/>
            </a:pPr>
            <a:r>
              <a:rPr lang="en-US" sz="1800" b="0" i="0" u="none" strike="noStrike" baseline="0" dirty="0">
                <a:solidFill>
                  <a:srgbClr val="000000"/>
                </a:solidFill>
                <a:latin typeface="Calibri" panose="020F0502020204030204" pitchFamily="34" charset="0"/>
              </a:rPr>
              <a:t>Yellow = desired outcomes</a:t>
            </a:r>
          </a:p>
          <a:p>
            <a:pPr marL="742950" lvl="1" indent="-285750">
              <a:buFontTx/>
              <a:buChar char="-"/>
            </a:pPr>
            <a:r>
              <a:rPr lang="en-US" sz="1800" b="0" i="0" u="none" strike="noStrike" baseline="0" dirty="0">
                <a:solidFill>
                  <a:srgbClr val="000000"/>
                </a:solidFill>
                <a:latin typeface="Calibri" panose="020F0502020204030204" pitchFamily="34" charset="0"/>
              </a:rPr>
              <a:t>Purple = overall objective</a:t>
            </a:r>
          </a:p>
          <a:p>
            <a:pPr marL="742950" lvl="1" indent="-285750">
              <a:buFontTx/>
              <a:buChar char="-"/>
            </a:pPr>
            <a:r>
              <a:rPr lang="en-US" sz="1800" b="0" i="0" u="none" strike="noStrike" baseline="0" dirty="0">
                <a:solidFill>
                  <a:srgbClr val="000000"/>
                </a:solidFill>
                <a:latin typeface="Calibri" panose="020F0502020204030204" pitchFamily="34" charset="0"/>
              </a:rPr>
              <a:t>Green = conservation target affected (improved condition)</a:t>
            </a:r>
          </a:p>
          <a:p>
            <a:pPr marL="285750" lvl="0" indent="-285750">
              <a:buFontTx/>
              <a:buChar char="-"/>
            </a:pPr>
            <a:r>
              <a:rPr lang="en-US" sz="1800" b="0" i="0" u="none" strike="noStrike" baseline="0" dirty="0">
                <a:solidFill>
                  <a:srgbClr val="000000"/>
                </a:solidFill>
                <a:latin typeface="Calibri" panose="020F0502020204030204" pitchFamily="34" charset="0"/>
              </a:rPr>
              <a:t>Place to go if looking for ideas on how to address challenges</a:t>
            </a:r>
          </a:p>
          <a:p>
            <a:pPr marL="285750" lvl="0" indent="-285750">
              <a:buFontTx/>
              <a:buChar char="-"/>
            </a:pPr>
            <a:r>
              <a:rPr lang="en-US" sz="1800" b="0" i="0" u="none" strike="noStrike" baseline="0" dirty="0">
                <a:solidFill>
                  <a:srgbClr val="000000"/>
                </a:solidFill>
                <a:latin typeface="Calibri" panose="020F0502020204030204" pitchFamily="34" charset="0"/>
              </a:rPr>
              <a:t>Could also use this to leverage funding</a:t>
            </a:r>
          </a:p>
        </p:txBody>
      </p:sp>
      <p:sp>
        <p:nvSpPr>
          <p:cNvPr id="4" name="Slide Number Placeholder 3"/>
          <p:cNvSpPr>
            <a:spLocks noGrp="1"/>
          </p:cNvSpPr>
          <p:nvPr>
            <p:ph type="sldNum" sz="quarter" idx="5"/>
          </p:nvPr>
        </p:nvSpPr>
        <p:spPr/>
        <p:txBody>
          <a:bodyPr/>
          <a:lstStyle/>
          <a:p>
            <a:fld id="{85B8CC48-7D64-418F-8EAC-815B2CE37955}" type="slidenum">
              <a:rPr lang="en-US" smtClean="0"/>
              <a:t>16</a:t>
            </a:fld>
            <a:endParaRPr lang="en-US"/>
          </a:p>
        </p:txBody>
      </p:sp>
    </p:spTree>
    <p:extLst>
      <p:ext uri="{BB962C8B-B14F-4D97-AF65-F5344CB8AC3E}">
        <p14:creationId xmlns:p14="http://schemas.microsoft.com/office/powerpoint/2010/main" val="339980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b="0" i="0" u="none" strike="noStrike" baseline="0" dirty="0">
                <a:solidFill>
                  <a:srgbClr val="000000"/>
                </a:solidFill>
                <a:latin typeface="Calibri" panose="020F0502020204030204" pitchFamily="34" charset="0"/>
              </a:rPr>
              <a:t>Returning to this figure of the planning process, I’ll now be presenting the sections of the plan pertaining to how to achieve the goals that were set</a:t>
            </a:r>
          </a:p>
        </p:txBody>
      </p:sp>
      <p:sp>
        <p:nvSpPr>
          <p:cNvPr id="4" name="Slide Number Placeholder 3"/>
          <p:cNvSpPr>
            <a:spLocks noGrp="1"/>
          </p:cNvSpPr>
          <p:nvPr>
            <p:ph type="sldNum" sz="quarter" idx="5"/>
          </p:nvPr>
        </p:nvSpPr>
        <p:spPr/>
        <p:txBody>
          <a:bodyPr/>
          <a:lstStyle/>
          <a:p>
            <a:fld id="{85B8CC48-7D64-418F-8EAC-815B2CE37955}" type="slidenum">
              <a:rPr lang="en-US" smtClean="0"/>
              <a:t>17</a:t>
            </a:fld>
            <a:endParaRPr lang="en-US"/>
          </a:p>
        </p:txBody>
      </p:sp>
    </p:spTree>
    <p:extLst>
      <p:ext uri="{BB962C8B-B14F-4D97-AF65-F5344CB8AC3E}">
        <p14:creationId xmlns:p14="http://schemas.microsoft.com/office/powerpoint/2010/main" val="419521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2800" dirty="0"/>
              <a:t>The Monitoring Plan was created to guide our efforts towards achieving conservation target goals, including filling necessary knowledge gaps.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2800" dirty="0"/>
              <a:t>This last section represents the specific efforts to be undertaken by the Partnership to evaluate the baseline status of each Conservation Target.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2800" dirty="0"/>
              <a:t>Each colored box represents an action needed to evaluate a chosen ecological indicator or KEA (</a:t>
            </a:r>
            <a:r>
              <a:rPr lang="en-US" sz="2800" b="0" i="0" u="none" strike="noStrike" baseline="0" dirty="0">
                <a:solidFill>
                  <a:srgbClr val="000000"/>
                </a:solidFill>
                <a:latin typeface="Calibri" panose="020F0502020204030204" pitchFamily="34" charset="0"/>
              </a:rPr>
              <a:t>Key Ecological Attribute)</a:t>
            </a:r>
            <a:r>
              <a:rPr lang="en-US" sz="2800" dirty="0"/>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2800" dirty="0"/>
              <a:t>Each color represents a different Conservation Target.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2800" dirty="0"/>
              <a:t>In a nutshell, these boxes provide guidance on how we monitor indicators to track progress and needs towards achieving set goals</a:t>
            </a:r>
          </a:p>
        </p:txBody>
      </p:sp>
      <p:sp>
        <p:nvSpPr>
          <p:cNvPr id="4" name="Slide Number Placeholder 3"/>
          <p:cNvSpPr>
            <a:spLocks noGrp="1"/>
          </p:cNvSpPr>
          <p:nvPr>
            <p:ph type="sldNum" sz="quarter" idx="5"/>
          </p:nvPr>
        </p:nvSpPr>
        <p:spPr/>
        <p:txBody>
          <a:bodyPr/>
          <a:lstStyle/>
          <a:p>
            <a:fld id="{85B8CC48-7D64-418F-8EAC-815B2CE37955}" type="slidenum">
              <a:rPr lang="en-US" smtClean="0"/>
              <a:t>18</a:t>
            </a:fld>
            <a:endParaRPr lang="en-US"/>
          </a:p>
        </p:txBody>
      </p:sp>
    </p:spTree>
    <p:extLst>
      <p:ext uri="{BB962C8B-B14F-4D97-AF65-F5344CB8AC3E}">
        <p14:creationId xmlns:p14="http://schemas.microsoft.com/office/powerpoint/2010/main" val="1924220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5"/>
          </p:nvPr>
        </p:nvSpPr>
        <p:spPr/>
        <p:txBody>
          <a:bodyPr/>
          <a:lstStyle/>
          <a:p>
            <a:fld id="{85B8CC48-7D64-418F-8EAC-815B2CE37955}" type="slidenum">
              <a:rPr lang="en-US" smtClean="0"/>
              <a:t>19</a:t>
            </a:fld>
            <a:endParaRPr lang="en-US"/>
          </a:p>
        </p:txBody>
      </p:sp>
    </p:spTree>
    <p:extLst>
      <p:ext uri="{BB962C8B-B14F-4D97-AF65-F5344CB8AC3E}">
        <p14:creationId xmlns:p14="http://schemas.microsoft.com/office/powerpoint/2010/main" val="3793036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assess our progress, there are “State of Success” tables in the Appendix of the Conservation Plan that associate ranges of values with rankings from poor to excellent. These can help us assess how close we are to achieving a set goal.</a:t>
            </a:r>
          </a:p>
        </p:txBody>
      </p:sp>
      <p:sp>
        <p:nvSpPr>
          <p:cNvPr id="4" name="Slide Number Placeholder 3"/>
          <p:cNvSpPr>
            <a:spLocks noGrp="1"/>
          </p:cNvSpPr>
          <p:nvPr>
            <p:ph type="sldNum" sz="quarter" idx="5"/>
          </p:nvPr>
        </p:nvSpPr>
        <p:spPr/>
        <p:txBody>
          <a:bodyPr/>
          <a:lstStyle/>
          <a:p>
            <a:fld id="{85B8CC48-7D64-418F-8EAC-815B2CE37955}" type="slidenum">
              <a:rPr lang="en-US" smtClean="0"/>
              <a:t>20</a:t>
            </a:fld>
            <a:endParaRPr lang="en-US"/>
          </a:p>
        </p:txBody>
      </p:sp>
    </p:spTree>
    <p:extLst>
      <p:ext uri="{BB962C8B-B14F-4D97-AF65-F5344CB8AC3E}">
        <p14:creationId xmlns:p14="http://schemas.microsoft.com/office/powerpoint/2010/main" val="171556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2000: The NCSCP was formed with the specific intent to facilitate collaboration between various federal, state and non-profit conservation groups for the purpose of conserving the vanishing longleaf pine ecosystem and recovering the endangered red-cockaded woodpecker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solidFill>
                  <a:srgbClr val="000000"/>
                </a:solidFill>
                <a:latin typeface="Calibri" panose="020F0502020204030204" pitchFamily="34" charset="0"/>
              </a:rPr>
              <a:t>2010: 10-year review conducted and consensus on developing new conservation plan. Building from the 2004 </a:t>
            </a:r>
            <a:r>
              <a:rPr lang="en-US" sz="1800" b="0" i="1" u="none" strike="noStrike" baseline="0" dirty="0">
                <a:solidFill>
                  <a:srgbClr val="000000"/>
                </a:solidFill>
                <a:latin typeface="Calibri" panose="020F0502020204030204" pitchFamily="34" charset="0"/>
              </a:rPr>
              <a:t>Site Conservation Plan for the NC Sandhills</a:t>
            </a:r>
            <a:r>
              <a:rPr lang="en-US" sz="1800" b="0" i="0" u="none" strike="noStrike" baseline="0" dirty="0">
                <a:solidFill>
                  <a:srgbClr val="000000"/>
                </a:solidFill>
                <a:latin typeface="Calibri" panose="020F0502020204030204" pitchFamily="34" charset="0"/>
              </a:rPr>
              <a:t>, the Strategic Conservation Plan sought to develop a comprehensive guide for Partnership activities and addressed many of the concerns identified in the 10-year review by incorporating work plans, monitoring, and metrics of success.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solidFill>
                  <a:srgbClr val="000000"/>
                </a:solidFill>
                <a:latin typeface="Calibri" panose="020F0502020204030204" pitchFamily="34" charset="0"/>
              </a:rPr>
              <a:t>2013: Plans drafted and implemented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solidFill>
                  <a:srgbClr val="000000"/>
                </a:solidFill>
                <a:latin typeface="Calibri" panose="020F0502020204030204" pitchFamily="34" charset="0"/>
              </a:rPr>
              <a:t>2020: 20</a:t>
            </a:r>
            <a:r>
              <a:rPr lang="en-US" sz="1800" b="0" i="0" u="none" strike="noStrike" baseline="30000" dirty="0">
                <a:solidFill>
                  <a:srgbClr val="000000"/>
                </a:solidFill>
                <a:latin typeface="Calibri" panose="020F0502020204030204" pitchFamily="34" charset="0"/>
              </a:rPr>
              <a:t>th</a:t>
            </a:r>
            <a:r>
              <a:rPr lang="en-US" sz="1800" b="0" i="0" u="none" strike="noStrike" baseline="0" dirty="0">
                <a:solidFill>
                  <a:srgbClr val="000000"/>
                </a:solidFill>
                <a:latin typeface="Calibri" panose="020F0502020204030204" pitchFamily="34" charset="0"/>
              </a:rPr>
              <a:t> anniversary.. No review conducted. Questionnaires sent out to partners for a press release. LIT coordinator changed from Susan to Jeff. Celebration foiled by COVID-19!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solidFill>
                  <a:srgbClr val="000000"/>
                </a:solidFill>
                <a:latin typeface="Calibri" panose="020F0502020204030204" pitchFamily="34" charset="0"/>
              </a:rPr>
              <a:t>2023: Entering post-covid era, what’s the path forward?</a:t>
            </a:r>
            <a:endParaRPr lang="en-US" dirty="0"/>
          </a:p>
        </p:txBody>
      </p:sp>
      <p:sp>
        <p:nvSpPr>
          <p:cNvPr id="4" name="Slide Number Placeholder 3"/>
          <p:cNvSpPr>
            <a:spLocks noGrp="1"/>
          </p:cNvSpPr>
          <p:nvPr>
            <p:ph type="sldNum" sz="quarter" idx="5"/>
          </p:nvPr>
        </p:nvSpPr>
        <p:spPr/>
        <p:txBody>
          <a:bodyPr/>
          <a:lstStyle/>
          <a:p>
            <a:fld id="{85B8CC48-7D64-418F-8EAC-815B2CE37955}" type="slidenum">
              <a:rPr lang="en-US" smtClean="0"/>
              <a:t>3</a:t>
            </a:fld>
            <a:endParaRPr lang="en-US"/>
          </a:p>
        </p:txBody>
      </p:sp>
    </p:spTree>
    <p:extLst>
      <p:ext uri="{BB962C8B-B14F-4D97-AF65-F5344CB8AC3E}">
        <p14:creationId xmlns:p14="http://schemas.microsoft.com/office/powerpoint/2010/main" val="3439594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b="0" i="0" u="none" strike="noStrike" baseline="0" dirty="0">
                <a:solidFill>
                  <a:srgbClr val="000000"/>
                </a:solidFill>
                <a:latin typeface="Calibri" panose="020F0502020204030204" pitchFamily="34" charset="0"/>
              </a:rPr>
              <a:t>Monitoring and subsequent management activities for a given target were set to operate on an annual basis, meaning that one year would be focused on uplands, the next on wetlands, and so forth, cycling back through each target until set goals had been accomplished.</a:t>
            </a:r>
          </a:p>
          <a:p>
            <a:pPr marL="742950" lvl="1" indent="-285750">
              <a:buFontTx/>
              <a:buChar char="-"/>
            </a:pPr>
            <a:r>
              <a:rPr lang="en-US" sz="1800" b="0" i="0" u="none" strike="noStrike" baseline="0" dirty="0">
                <a:solidFill>
                  <a:srgbClr val="000000"/>
                </a:solidFill>
                <a:latin typeface="Calibri" panose="020F0502020204030204" pitchFamily="34" charset="0"/>
              </a:rPr>
              <a:t>This was largely to conserve limited resources, and ensure that each target was being prioritized equally.</a:t>
            </a:r>
          </a:p>
          <a:p>
            <a:pPr marL="742950" lvl="1" indent="-285750">
              <a:buFontTx/>
              <a:buChar char="-"/>
            </a:pPr>
            <a:r>
              <a:rPr lang="en-US" sz="1800" b="0" i="0" u="none" strike="noStrike" baseline="0" dirty="0">
                <a:solidFill>
                  <a:srgbClr val="000000"/>
                </a:solidFill>
                <a:latin typeface="Calibri" panose="020F0502020204030204" pitchFamily="34" charset="0"/>
              </a:rPr>
              <a:t>We haven’t really operated this way though, in part due to the nature of some important projects simply requiring more than 1 year, but also because, while implied in the plan, our partnership has functioned less as an organization and more like an information-sharing forum.</a:t>
            </a:r>
          </a:p>
          <a:p>
            <a:pPr marL="742950" lvl="1" indent="-285750">
              <a:buFontTx/>
              <a:buChar char="-"/>
            </a:pPr>
            <a:r>
              <a:rPr lang="en-US" sz="1800" b="0" i="0" u="none" strike="noStrike" baseline="0" dirty="0">
                <a:solidFill>
                  <a:srgbClr val="000000"/>
                </a:solidFill>
                <a:latin typeface="Calibri" panose="020F0502020204030204" pitchFamily="34" charset="0"/>
              </a:rPr>
              <a:t>We collaborate on many things where objectives are compatible, and the goals of the partnership have shaped much of the work that’s been done in the region to date, but our partners and the people within them aren’t necessarily shaping their priorities based on those outlined in this plan. Our partners have varying objectives, opportunities, and structural differences that simply don’t always fit within the confines of this plan’s implementation strategy.</a:t>
            </a:r>
          </a:p>
          <a:p>
            <a:pPr marL="742950" lvl="1" indent="-285750">
              <a:buFontTx/>
              <a:buChar char="-"/>
            </a:pPr>
            <a:r>
              <a:rPr lang="en-US" sz="1800" b="0" i="0" u="none" strike="noStrike" baseline="0" dirty="0">
                <a:solidFill>
                  <a:srgbClr val="000000"/>
                </a:solidFill>
                <a:latin typeface="Calibri" panose="020F0502020204030204" pitchFamily="34" charset="0"/>
              </a:rPr>
              <a:t>So, the annual framework is a good goal to have, but not always realistic.</a:t>
            </a:r>
          </a:p>
        </p:txBody>
      </p:sp>
      <p:sp>
        <p:nvSpPr>
          <p:cNvPr id="4" name="Slide Number Placeholder 3"/>
          <p:cNvSpPr>
            <a:spLocks noGrp="1"/>
          </p:cNvSpPr>
          <p:nvPr>
            <p:ph type="sldNum" sz="quarter" idx="5"/>
          </p:nvPr>
        </p:nvSpPr>
        <p:spPr/>
        <p:txBody>
          <a:bodyPr/>
          <a:lstStyle/>
          <a:p>
            <a:fld id="{85B8CC48-7D64-418F-8EAC-815B2CE37955}" type="slidenum">
              <a:rPr lang="en-US" smtClean="0"/>
              <a:t>21</a:t>
            </a:fld>
            <a:endParaRPr lang="en-US"/>
          </a:p>
        </p:txBody>
      </p:sp>
    </p:spTree>
    <p:extLst>
      <p:ext uri="{BB962C8B-B14F-4D97-AF65-F5344CB8AC3E}">
        <p14:creationId xmlns:p14="http://schemas.microsoft.com/office/powerpoint/2010/main" val="992559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dirty="0"/>
              <a:t>Component parts &amp; use</a:t>
            </a:r>
          </a:p>
        </p:txBody>
      </p:sp>
      <p:sp>
        <p:nvSpPr>
          <p:cNvPr id="4" name="Slide Number Placeholder 3"/>
          <p:cNvSpPr>
            <a:spLocks noGrp="1"/>
          </p:cNvSpPr>
          <p:nvPr>
            <p:ph type="sldNum" sz="quarter" idx="5"/>
          </p:nvPr>
        </p:nvSpPr>
        <p:spPr/>
        <p:txBody>
          <a:bodyPr/>
          <a:lstStyle/>
          <a:p>
            <a:fld id="{85B8CC48-7D64-418F-8EAC-815B2CE37955}" type="slidenum">
              <a:rPr lang="en-US" smtClean="0"/>
              <a:t>22</a:t>
            </a:fld>
            <a:endParaRPr lang="en-US"/>
          </a:p>
        </p:txBody>
      </p:sp>
    </p:spTree>
    <p:extLst>
      <p:ext uri="{BB962C8B-B14F-4D97-AF65-F5344CB8AC3E}">
        <p14:creationId xmlns:p14="http://schemas.microsoft.com/office/powerpoint/2010/main" val="3067141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800" dirty="0"/>
          </a:p>
        </p:txBody>
      </p:sp>
      <p:sp>
        <p:nvSpPr>
          <p:cNvPr id="4" name="Slide Number Placeholder 3"/>
          <p:cNvSpPr>
            <a:spLocks noGrp="1"/>
          </p:cNvSpPr>
          <p:nvPr>
            <p:ph type="sldNum" sz="quarter" idx="5"/>
          </p:nvPr>
        </p:nvSpPr>
        <p:spPr/>
        <p:txBody>
          <a:bodyPr/>
          <a:lstStyle/>
          <a:p>
            <a:fld id="{85B8CC48-7D64-418F-8EAC-815B2CE37955}" type="slidenum">
              <a:rPr lang="en-US" smtClean="0"/>
              <a:t>23</a:t>
            </a:fld>
            <a:endParaRPr lang="en-US"/>
          </a:p>
        </p:txBody>
      </p:sp>
    </p:spTree>
    <p:extLst>
      <p:ext uri="{BB962C8B-B14F-4D97-AF65-F5344CB8AC3E}">
        <p14:creationId xmlns:p14="http://schemas.microsoft.com/office/powerpoint/2010/main" val="3532405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Do we need numbers?</a:t>
            </a:r>
          </a:p>
        </p:txBody>
      </p:sp>
      <p:sp>
        <p:nvSpPr>
          <p:cNvPr id="4" name="Slide Number Placeholder 3"/>
          <p:cNvSpPr>
            <a:spLocks noGrp="1"/>
          </p:cNvSpPr>
          <p:nvPr>
            <p:ph type="sldNum" sz="quarter" idx="5"/>
          </p:nvPr>
        </p:nvSpPr>
        <p:spPr/>
        <p:txBody>
          <a:bodyPr/>
          <a:lstStyle/>
          <a:p>
            <a:fld id="{85B8CC48-7D64-418F-8EAC-815B2CE37955}" type="slidenum">
              <a:rPr lang="en-US" smtClean="0"/>
              <a:t>26</a:t>
            </a:fld>
            <a:endParaRPr lang="en-US"/>
          </a:p>
        </p:txBody>
      </p:sp>
    </p:spTree>
    <p:extLst>
      <p:ext uri="{BB962C8B-B14F-4D97-AF65-F5344CB8AC3E}">
        <p14:creationId xmlns:p14="http://schemas.microsoft.com/office/powerpoint/2010/main" val="1521330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27</a:t>
            </a:fld>
            <a:endParaRPr lang="en-US"/>
          </a:p>
        </p:txBody>
      </p:sp>
    </p:spTree>
    <p:extLst>
      <p:ext uri="{BB962C8B-B14F-4D97-AF65-F5344CB8AC3E}">
        <p14:creationId xmlns:p14="http://schemas.microsoft.com/office/powerpoint/2010/main" val="2111787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b="0" i="0" u="none" strike="noStrike" baseline="0" dirty="0">
                <a:solidFill>
                  <a:srgbClr val="000000"/>
                </a:solidFill>
                <a:latin typeface="Calibri" panose="020F0502020204030204" pitchFamily="34" charset="0"/>
              </a:rPr>
              <a:t>Of the 4 targets, we’ve really nailed it with the uplands, and have a clear path forward for continued success. This target also often contains the other 3 targets within it, so when we approach management of this target from an ecosystem perspective, we can largely accomplish goals set for all 4 targets.</a:t>
            </a:r>
          </a:p>
          <a:p>
            <a:pPr marL="285750" indent="-285750">
              <a:buFontTx/>
              <a:buChar char="-"/>
            </a:pPr>
            <a:r>
              <a:rPr lang="en-US" sz="1800" b="0" i="0" u="none" strike="noStrike" baseline="0" dirty="0">
                <a:solidFill>
                  <a:srgbClr val="000000"/>
                </a:solidFill>
                <a:latin typeface="Calibri" panose="020F0502020204030204" pitchFamily="34" charset="0"/>
              </a:rPr>
              <a:t>Knowledge gaps:</a:t>
            </a:r>
          </a:p>
          <a:p>
            <a:pPr marL="742950" lvl="1" indent="-285750">
              <a:buFontTx/>
              <a:buChar char="-"/>
            </a:pPr>
            <a:r>
              <a:rPr lang="en-US" sz="1800" b="0" i="0" u="none" strike="noStrike" baseline="0" dirty="0">
                <a:solidFill>
                  <a:srgbClr val="000000"/>
                </a:solidFill>
                <a:latin typeface="Calibri" panose="020F0502020204030204" pitchFamily="34" charset="0"/>
              </a:rPr>
              <a:t>We have reliable and relative simple indicator species we can monitor (RCW, BACS), but there’s opportunity to expand by putting greater emphasis on upland snakes and rare plants</a:t>
            </a:r>
          </a:p>
          <a:p>
            <a:pPr marL="742950" lvl="1" indent="-285750">
              <a:buFontTx/>
              <a:buChar char="-"/>
            </a:pPr>
            <a:r>
              <a:rPr lang="en-US" sz="1800" b="0" i="0" u="none" strike="noStrike" baseline="0" dirty="0">
                <a:solidFill>
                  <a:srgbClr val="000000"/>
                </a:solidFill>
                <a:latin typeface="Calibri" panose="020F0502020204030204" pitchFamily="34" charset="0"/>
              </a:rPr>
              <a:t>We have improved methods for assessing longleaf quality through LEO</a:t>
            </a:r>
          </a:p>
          <a:p>
            <a:pPr marL="742950" lvl="1" indent="-285750">
              <a:buFontTx/>
              <a:buChar char="-"/>
            </a:pPr>
            <a:r>
              <a:rPr lang="en-US" sz="1800" b="0" i="0" u="none" strike="noStrike" baseline="0" dirty="0">
                <a:solidFill>
                  <a:srgbClr val="000000"/>
                </a:solidFill>
                <a:latin typeface="Calibri" panose="020F0502020204030204" pitchFamily="34" charset="0"/>
              </a:rPr>
              <a:t>SE Fire Map is one way we can continue to assess progress on condition across the landscape</a:t>
            </a:r>
          </a:p>
          <a:p>
            <a:pPr marL="1200150" lvl="2" indent="-285750">
              <a:buFontTx/>
              <a:buChar char="-"/>
            </a:pPr>
            <a:r>
              <a:rPr lang="en-US" sz="1800" b="0" i="0" u="none" strike="noStrike" baseline="0" dirty="0">
                <a:solidFill>
                  <a:srgbClr val="000000"/>
                </a:solidFill>
                <a:latin typeface="Calibri" panose="020F0502020204030204" pitchFamily="34" charset="0"/>
              </a:rPr>
              <a:t>Room for improvement on tracking private lands management</a:t>
            </a:r>
          </a:p>
          <a:p>
            <a:pPr marL="742950" lvl="1" indent="-285750">
              <a:buFontTx/>
              <a:buChar char="-"/>
            </a:pPr>
            <a:r>
              <a:rPr lang="en-US" sz="1800" b="0" i="0" u="none" strike="noStrike" baseline="0" dirty="0">
                <a:solidFill>
                  <a:srgbClr val="000000"/>
                </a:solidFill>
                <a:latin typeface="Calibri" panose="020F0502020204030204" pitchFamily="34" charset="0"/>
              </a:rPr>
              <a:t>Even have some more clarity on climate impacts due to past partnership meeting on climate change &amp; resiliency; REPI challenge grant is addressing some of those issues</a:t>
            </a:r>
          </a:p>
          <a:p>
            <a:pPr marL="742950" lvl="1" indent="-285750">
              <a:buFontTx/>
              <a:buChar char="-"/>
            </a:pPr>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29</a:t>
            </a:fld>
            <a:endParaRPr lang="en-US"/>
          </a:p>
        </p:txBody>
      </p:sp>
    </p:spTree>
    <p:extLst>
      <p:ext uri="{BB962C8B-B14F-4D97-AF65-F5344CB8AC3E}">
        <p14:creationId xmlns:p14="http://schemas.microsoft.com/office/powerpoint/2010/main" val="4050365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30</a:t>
            </a:fld>
            <a:endParaRPr lang="en-US"/>
          </a:p>
        </p:txBody>
      </p:sp>
    </p:spTree>
    <p:extLst>
      <p:ext uri="{BB962C8B-B14F-4D97-AF65-F5344CB8AC3E}">
        <p14:creationId xmlns:p14="http://schemas.microsoft.com/office/powerpoint/2010/main" val="2098168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31</a:t>
            </a:fld>
            <a:endParaRPr lang="en-US"/>
          </a:p>
        </p:txBody>
      </p:sp>
    </p:spTree>
    <p:extLst>
      <p:ext uri="{BB962C8B-B14F-4D97-AF65-F5344CB8AC3E}">
        <p14:creationId xmlns:p14="http://schemas.microsoft.com/office/powerpoint/2010/main" val="243069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b="0" i="0" u="none" strike="noStrike" baseline="0" dirty="0">
                <a:solidFill>
                  <a:srgbClr val="000000"/>
                </a:solidFill>
                <a:latin typeface="Calibri" panose="020F0502020204030204" pitchFamily="34" charset="0"/>
              </a:rPr>
              <a:t>Working on it! Really not sure where we’re at with private lands</a:t>
            </a:r>
          </a:p>
          <a:p>
            <a:pPr marL="285750" indent="-285750">
              <a:buFontTx/>
              <a:buChar char="-"/>
            </a:pPr>
            <a:r>
              <a:rPr lang="en-US" sz="1800" b="0" i="0" u="none" strike="noStrike" baseline="0" dirty="0">
                <a:solidFill>
                  <a:srgbClr val="000000"/>
                </a:solidFill>
                <a:latin typeface="Calibri" panose="020F0502020204030204" pitchFamily="34" charset="0"/>
              </a:rPr>
              <a:t>Past and current mapping projects as well as dedicated field personnel (Mike Martin) have greatly improved our spatial knowledge of UDWs in the Sandhills, although largely on protected lands</a:t>
            </a:r>
          </a:p>
          <a:p>
            <a:pPr marL="285750" indent="-285750">
              <a:buFontTx/>
              <a:buChar char="-"/>
            </a:pPr>
            <a:r>
              <a:rPr lang="en-US" sz="1800" b="0" i="0" u="none" strike="noStrike" baseline="0" dirty="0">
                <a:solidFill>
                  <a:srgbClr val="000000"/>
                </a:solidFill>
                <a:latin typeface="Calibri" panose="020F0502020204030204" pitchFamily="34" charset="0"/>
              </a:rPr>
              <a:t>Matt </a:t>
            </a:r>
            <a:r>
              <a:rPr lang="en-US" sz="1800" b="0" i="0" u="none" strike="noStrike" baseline="0" dirty="0" err="1">
                <a:solidFill>
                  <a:srgbClr val="000000"/>
                </a:solidFill>
                <a:latin typeface="Calibri" panose="020F0502020204030204" pitchFamily="34" charset="0"/>
              </a:rPr>
              <a:t>Moskwik</a:t>
            </a:r>
            <a:r>
              <a:rPr lang="en-US" sz="1800" b="0" i="0" u="none" strike="noStrike" baseline="0" dirty="0">
                <a:solidFill>
                  <a:srgbClr val="000000"/>
                </a:solidFill>
                <a:latin typeface="Calibri" panose="020F0502020204030204" pitchFamily="34" charset="0"/>
              </a:rPr>
              <a:t> created wetland scoring criteria; are we using it?</a:t>
            </a:r>
          </a:p>
        </p:txBody>
      </p:sp>
      <p:sp>
        <p:nvSpPr>
          <p:cNvPr id="4" name="Slide Number Placeholder 3"/>
          <p:cNvSpPr>
            <a:spLocks noGrp="1"/>
          </p:cNvSpPr>
          <p:nvPr>
            <p:ph type="sldNum" sz="quarter" idx="5"/>
          </p:nvPr>
        </p:nvSpPr>
        <p:spPr/>
        <p:txBody>
          <a:bodyPr/>
          <a:lstStyle/>
          <a:p>
            <a:fld id="{85B8CC48-7D64-418F-8EAC-815B2CE37955}" type="slidenum">
              <a:rPr lang="en-US" smtClean="0"/>
              <a:t>33</a:t>
            </a:fld>
            <a:endParaRPr lang="en-US"/>
          </a:p>
        </p:txBody>
      </p:sp>
    </p:spTree>
    <p:extLst>
      <p:ext uri="{BB962C8B-B14F-4D97-AF65-F5344CB8AC3E}">
        <p14:creationId xmlns:p14="http://schemas.microsoft.com/office/powerpoint/2010/main" val="1936640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800" dirty="0">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While each of the conservation targets is important within the longleaf ecosystem, the NCSCP is poised to contribute greatly to the conservation and restoration of UDWs. The NCSCP has a history of work in these communities and institutional knowledge held within its members. Species at high risk of extirpation, e.g. the Carolina gopher frog, are still present on protected lands, though successful breeding events are becoming increasingly rare and unpredictable. Of all the conservation targets, UDWs appear to be the target of highest need and urgency as evidenced by continued declines in habitat and breeding events. It is recommended that a working group dedicated to wetlands be established for focused work on restoration and issues associated with UDWs and Carolina bays.”</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34</a:t>
            </a:fld>
            <a:endParaRPr lang="en-US"/>
          </a:p>
        </p:txBody>
      </p:sp>
    </p:spTree>
    <p:extLst>
      <p:ext uri="{BB962C8B-B14F-4D97-AF65-F5344CB8AC3E}">
        <p14:creationId xmlns:p14="http://schemas.microsoft.com/office/powerpoint/2010/main" val="83871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4</a:t>
            </a:fld>
            <a:endParaRPr lang="en-US"/>
          </a:p>
        </p:txBody>
      </p:sp>
    </p:spTree>
    <p:extLst>
      <p:ext uri="{BB962C8B-B14F-4D97-AF65-F5344CB8AC3E}">
        <p14:creationId xmlns:p14="http://schemas.microsoft.com/office/powerpoint/2010/main" val="1307654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35</a:t>
            </a:fld>
            <a:endParaRPr lang="en-US"/>
          </a:p>
        </p:txBody>
      </p:sp>
    </p:spTree>
    <p:extLst>
      <p:ext uri="{BB962C8B-B14F-4D97-AF65-F5344CB8AC3E}">
        <p14:creationId xmlns:p14="http://schemas.microsoft.com/office/powerpoint/2010/main" val="3618867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b="0" i="0" u="none" strike="noStrike" baseline="0" dirty="0">
                <a:solidFill>
                  <a:srgbClr val="000000"/>
                </a:solidFill>
                <a:latin typeface="Calibri" panose="020F0502020204030204" pitchFamily="34" charset="0"/>
              </a:rPr>
              <a:t>We have the baseline data, now we need to take action</a:t>
            </a:r>
          </a:p>
          <a:p>
            <a:pPr marL="285750" indent="-285750">
              <a:buFontTx/>
              <a:buChar char="-"/>
            </a:pPr>
            <a:r>
              <a:rPr lang="en-US" sz="3200" dirty="0"/>
              <a:t>Land protection is one of the most important tools in addressing aquatic biodiversity and water quality issues</a:t>
            </a:r>
          </a:p>
          <a:p>
            <a:pPr marL="285750" indent="-285750">
              <a:buFontTx/>
              <a:buChar char="-"/>
            </a:pPr>
            <a:r>
              <a:rPr lang="en-US" sz="3200" dirty="0"/>
              <a:t>Potential to highlight this issue for outreach in the community, especially with increasing development</a:t>
            </a:r>
          </a:p>
          <a:p>
            <a:pPr marL="285750" indent="-285750">
              <a:buFontTx/>
              <a:buChar char="-"/>
            </a:pPr>
            <a:r>
              <a:rPr lang="en-US" sz="3200" dirty="0"/>
              <a:t>Continue to work with local stakeholders to promote use of Green Growth Toolbox and promote compatible development in the community</a:t>
            </a:r>
          </a:p>
        </p:txBody>
      </p:sp>
      <p:sp>
        <p:nvSpPr>
          <p:cNvPr id="4" name="Slide Number Placeholder 3"/>
          <p:cNvSpPr>
            <a:spLocks noGrp="1"/>
          </p:cNvSpPr>
          <p:nvPr>
            <p:ph type="sldNum" sz="quarter" idx="5"/>
          </p:nvPr>
        </p:nvSpPr>
        <p:spPr/>
        <p:txBody>
          <a:bodyPr/>
          <a:lstStyle/>
          <a:p>
            <a:fld id="{85B8CC48-7D64-418F-8EAC-815B2CE37955}" type="slidenum">
              <a:rPr lang="en-US" smtClean="0"/>
              <a:t>36</a:t>
            </a:fld>
            <a:endParaRPr lang="en-US"/>
          </a:p>
        </p:txBody>
      </p:sp>
    </p:spTree>
    <p:extLst>
      <p:ext uri="{BB962C8B-B14F-4D97-AF65-F5344CB8AC3E}">
        <p14:creationId xmlns:p14="http://schemas.microsoft.com/office/powerpoint/2010/main" val="3201783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37</a:t>
            </a:fld>
            <a:endParaRPr lang="en-US"/>
          </a:p>
        </p:txBody>
      </p:sp>
    </p:spTree>
    <p:extLst>
      <p:ext uri="{BB962C8B-B14F-4D97-AF65-F5344CB8AC3E}">
        <p14:creationId xmlns:p14="http://schemas.microsoft.com/office/powerpoint/2010/main" val="839562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38</a:t>
            </a:fld>
            <a:endParaRPr lang="en-US"/>
          </a:p>
        </p:txBody>
      </p:sp>
    </p:spTree>
    <p:extLst>
      <p:ext uri="{BB962C8B-B14F-4D97-AF65-F5344CB8AC3E}">
        <p14:creationId xmlns:p14="http://schemas.microsoft.com/office/powerpoint/2010/main" val="1121945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3200" dirty="0"/>
          </a:p>
          <a:p>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39</a:t>
            </a:fld>
            <a:endParaRPr lang="en-US"/>
          </a:p>
        </p:txBody>
      </p:sp>
    </p:spTree>
    <p:extLst>
      <p:ext uri="{BB962C8B-B14F-4D97-AF65-F5344CB8AC3E}">
        <p14:creationId xmlns:p14="http://schemas.microsoft.com/office/powerpoint/2010/main" val="2986624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40</a:t>
            </a:fld>
            <a:endParaRPr lang="en-US"/>
          </a:p>
        </p:txBody>
      </p:sp>
    </p:spTree>
    <p:extLst>
      <p:ext uri="{BB962C8B-B14F-4D97-AF65-F5344CB8AC3E}">
        <p14:creationId xmlns:p14="http://schemas.microsoft.com/office/powerpoint/2010/main" val="1852997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6-10 people per group</a:t>
            </a:r>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latin typeface="Calibri" panose="020F0502020204030204" pitchFamily="34" charset="0"/>
              </a:rPr>
              <a:t>“Each identified strategy has been designated as falling under the purview of one the five working groups. Designated working groups will decide how a strategy and associated activities are executed and will be responsible for documenting progress. Working group leaders and the Partnership Coordinator are responsible for identifying and prioritizing activities in order to implement strategies and report to the Steering Committee. Working groups will provide annual status reports of their prioritized strategies and the status of strategies being implemented to the Partnership Coordinator. Where conflicts arise or coordination among working groups is necessary, working group chairs and the Partnership Coordinator will be responsible for overseeing necessary communications and actions in order to ensure that the work of the Partnership moves forward. A Finance Subcommittee will be established by the Steering Committee with the mission of overcoming financial obstacles of the Partnership and building capacity for monitoring and applied research. The Finance Subcommittee will meet as necessary and report to the Steering Committee. In order to evaluate Partnership success and progress, an Annual Report will be provided to the Steering Committee. Every 2 years, working groups will conduct a review of strategy implementation and monitoring efforts to assess the effectiveness towards meeting the identified goals. This review will focus on the status of indicators and metrics, and identify additional research needs. A standardized reporting template for this bi-annual review will be created by the Partnership Coordinator for working groups to submit to the Steering Committee. In 5 years, the Strategic Conservation plan will be reviewed and updated by a subcommittee who will consider the successes and failures of the Plan, adapt existing methodologies or propose new ones to strengthen the Partnership, and address new threats and changing conditions of conservation targets. A cooperative Monitoring Plan will be created to guide the Partnership’s monitoring program and delineate monitoring responsibilities among the various partners. The </a:t>
            </a:r>
            <a:r>
              <a:rPr lang="en-US" sz="1200" b="0" i="1" u="none" strike="noStrike" baseline="0" dirty="0">
                <a:solidFill>
                  <a:srgbClr val="000000"/>
                </a:solidFill>
                <a:latin typeface="Calibri" panose="020F0502020204030204" pitchFamily="34" charset="0"/>
              </a:rPr>
              <a:t>State of the Sandhills </a:t>
            </a:r>
            <a:r>
              <a:rPr lang="en-US" sz="1200" b="0" i="0" u="none" strike="noStrike" baseline="0" dirty="0">
                <a:solidFill>
                  <a:srgbClr val="000000"/>
                </a:solidFill>
                <a:latin typeface="Calibri" panose="020F0502020204030204" pitchFamily="34" charset="0"/>
              </a:rPr>
              <a:t>report will be an annual outreach document produced by the Communications Working Group for the public that outlines the accomplishments and issues faced by the Partnership and details how the NC Sandhills ecosystem is faring.”</a:t>
            </a:r>
            <a:endParaRPr lang="en-US" dirty="0"/>
          </a:p>
        </p:txBody>
      </p:sp>
      <p:sp>
        <p:nvSpPr>
          <p:cNvPr id="4" name="Slide Number Placeholder 3"/>
          <p:cNvSpPr>
            <a:spLocks noGrp="1"/>
          </p:cNvSpPr>
          <p:nvPr>
            <p:ph type="sldNum" sz="quarter" idx="5"/>
          </p:nvPr>
        </p:nvSpPr>
        <p:spPr/>
        <p:txBody>
          <a:bodyPr/>
          <a:lstStyle/>
          <a:p>
            <a:fld id="{85B8CC48-7D64-418F-8EAC-815B2CE37955}" type="slidenum">
              <a:rPr lang="en-US" smtClean="0"/>
              <a:t>41</a:t>
            </a:fld>
            <a:endParaRPr lang="en-US"/>
          </a:p>
        </p:txBody>
      </p:sp>
    </p:spTree>
    <p:extLst>
      <p:ext uri="{BB962C8B-B14F-4D97-AF65-F5344CB8AC3E}">
        <p14:creationId xmlns:p14="http://schemas.microsoft.com/office/powerpoint/2010/main" val="281953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baseline="0" dirty="0">
                <a:solidFill>
                  <a:srgbClr val="000000"/>
                </a:solidFill>
                <a:latin typeface="Calibri" panose="020F0502020204030204" pitchFamily="34" charset="0"/>
              </a:rPr>
              <a:t>The region contains over 150,000 acres of intact natural longleaf pine community and the second largest RCW population in existence.</a:t>
            </a:r>
          </a:p>
          <a:p>
            <a:pPr marL="171450" indent="-171450">
              <a:buFontTx/>
              <a:buChar char="-"/>
            </a:pPr>
            <a:r>
              <a:rPr lang="en-US" sz="1800" b="0" i="0" u="none" strike="noStrike" baseline="0" dirty="0">
                <a:solidFill>
                  <a:srgbClr val="000000"/>
                </a:solidFill>
                <a:latin typeface="Calibri" panose="020F0502020204030204" pitchFamily="34" charset="0"/>
              </a:rPr>
              <a:t>However, land use changes and fire exclusion across much of the native longleaf pine ecosystem in the NC Sandhills has resulted in degradation and loss of habitat. </a:t>
            </a:r>
          </a:p>
          <a:p>
            <a:pPr marL="628650" lvl="1" indent="-171450">
              <a:buFontTx/>
              <a:buChar char="-"/>
            </a:pPr>
            <a:r>
              <a:rPr lang="en-US" sz="1800" b="0" i="0" u="none" strike="noStrike" baseline="0" dirty="0">
                <a:solidFill>
                  <a:srgbClr val="000000"/>
                </a:solidFill>
                <a:latin typeface="Calibri" panose="020F0502020204030204" pitchFamily="34" charset="0"/>
              </a:rPr>
              <a:t>Since the late 1970s, public lands including Fort Bragg/Camp Mackall, Weymouth Woods SP, McCain Forest, and the Sandhills Game Lands have become the last strongholds of large extents of longleaf pine habitat in the NC Sandhills.</a:t>
            </a:r>
          </a:p>
          <a:p>
            <a:pPr marL="628650" lvl="1" indent="-171450">
              <a:buFontTx/>
              <a:buChar char="-"/>
            </a:pPr>
            <a:r>
              <a:rPr lang="en-US" sz="1800" b="0" i="0" u="none" strike="noStrike" baseline="0" dirty="0">
                <a:solidFill>
                  <a:srgbClr val="000000"/>
                </a:solidFill>
                <a:latin typeface="Calibri" panose="020F0502020204030204" pitchFamily="34" charset="0"/>
              </a:rPr>
              <a:t>Connecting these core blocks and ensuring this ecosystem persists into the future is entirely dependent on effective conservation efforts and collaboration across public and private sectors.</a:t>
            </a:r>
          </a:p>
          <a:p>
            <a:pPr marL="1085850" lvl="2" indent="-171450">
              <a:buFontTx/>
              <a:buChar char="-"/>
            </a:pPr>
            <a:r>
              <a:rPr lang="en-US" sz="1800" b="0" i="0" u="none" strike="noStrike" baseline="0" dirty="0">
                <a:solidFill>
                  <a:srgbClr val="000000"/>
                </a:solidFill>
                <a:latin typeface="Calibri" panose="020F0502020204030204" pitchFamily="34" charset="0"/>
              </a:rPr>
              <a:t>The NCSCP was established to meet this need.</a:t>
            </a:r>
            <a:endParaRPr lang="en-US" sz="12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5</a:t>
            </a:fld>
            <a:endParaRPr lang="en-US"/>
          </a:p>
        </p:txBody>
      </p:sp>
    </p:spTree>
    <p:extLst>
      <p:ext uri="{BB962C8B-B14F-4D97-AF65-F5344CB8AC3E}">
        <p14:creationId xmlns:p14="http://schemas.microsoft.com/office/powerpoint/2010/main" val="145194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Results from the </a:t>
            </a:r>
            <a:r>
              <a:rPr lang="en-US" sz="1800" b="0" i="1" u="none" strike="noStrike" baseline="0" dirty="0">
                <a:solidFill>
                  <a:srgbClr val="000000"/>
                </a:solidFill>
                <a:latin typeface="Calibri" panose="020F0502020204030204" pitchFamily="34" charset="0"/>
              </a:rPr>
              <a:t>10-Year Review</a:t>
            </a:r>
            <a:r>
              <a:rPr lang="en-US" sz="1800" b="0" i="0" u="none" strike="noStrike" baseline="0" dirty="0">
                <a:solidFill>
                  <a:srgbClr val="000000"/>
                </a:solidFill>
                <a:latin typeface="Calibri" panose="020F0502020204030204" pitchFamily="34" charset="0"/>
              </a:rPr>
              <a:t> identified the numerous benefits received through participation in the Partnership. These included:</a:t>
            </a:r>
          </a:p>
          <a:p>
            <a:pPr marL="285750" indent="-285750">
              <a:buFontTx/>
              <a:buChar char="-"/>
            </a:pPr>
            <a:r>
              <a:rPr lang="en-US" sz="1800" b="0" i="0" u="none" strike="noStrike" baseline="0" dirty="0">
                <a:solidFill>
                  <a:srgbClr val="000000"/>
                </a:solidFill>
                <a:latin typeface="Calibri" panose="020F0502020204030204" pitchFamily="34" charset="0"/>
              </a:rPr>
              <a:t>The ability to leverage funding for acquisition and resource management, the establishment of stronger relationships that consistently help prevent major issues before they arise, and access to data and other information that increase knowledge and ease work flows. Partners also highlighted contributions the Partnership has made to the greater conservation community, including demonstrating the effectiveness of a collaborative approach to conservation. </a:t>
            </a:r>
          </a:p>
          <a:p>
            <a:pPr marL="0" indent="0">
              <a:buFontTx/>
              <a:buNone/>
            </a:pPr>
            <a:r>
              <a:rPr lang="en-US" sz="1800" b="0" i="0" u="none" strike="noStrike" baseline="0" dirty="0">
                <a:solidFill>
                  <a:srgbClr val="000000"/>
                </a:solidFill>
                <a:latin typeface="Calibri" panose="020F0502020204030204" pitchFamily="34" charset="0"/>
              </a:rPr>
              <a:t>Partner responses captured by the survey also identified several common themes for the Partnership to consider going forward. These included:</a:t>
            </a:r>
          </a:p>
          <a:p>
            <a:pPr marL="285750" indent="-285750">
              <a:buFontTx/>
              <a:buChar char="-"/>
            </a:pPr>
            <a:r>
              <a:rPr lang="en-US" sz="1800" b="0" i="0" u="none" strike="noStrike" baseline="0" dirty="0">
                <a:solidFill>
                  <a:srgbClr val="000000"/>
                </a:solidFill>
                <a:latin typeface="Calibri" panose="020F0502020204030204" pitchFamily="34" charset="0"/>
              </a:rPr>
              <a:t>The need to reassess the Steering Committee and working groups’ roles, responsibilities, and objectives; improve internal and external communication; explore mechanisms for documenting progress and achievements; improve public outreach and influence public perceptions; and confirm continued commitment to acquisition and management while considering other conservation strategies and challenges.</a:t>
            </a:r>
          </a:p>
          <a:p>
            <a:pPr marL="285750" indent="-285750">
              <a:buFontTx/>
              <a:buChar char="-"/>
            </a:pPr>
            <a:r>
              <a:rPr lang="en-US" sz="1800" b="0" i="0" u="none" strike="noStrike" baseline="0" dirty="0">
                <a:solidFill>
                  <a:srgbClr val="000000"/>
                </a:solidFill>
                <a:latin typeface="Calibri" panose="020F0502020204030204" pitchFamily="34" charset="0"/>
              </a:rPr>
              <a:t>Partner responses suggest there is not a common understanding about how the Partnership documents progress toward accomplishing its mission. No formal process within the Partnership has required such assessments to be regularly conducted and reported. This Plan was conceived as a way to increase the effectiveness of the Partnership towards achieving its’ mission.</a:t>
            </a: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Regional Conservation Efforts:</a:t>
            </a:r>
          </a:p>
          <a:p>
            <a:pPr marL="285750" indent="-285750">
              <a:buFontTx/>
              <a:buChar char="-"/>
            </a:pPr>
            <a:r>
              <a:rPr lang="en-US" sz="1800" b="0" i="0" u="none" strike="noStrike" baseline="0" dirty="0">
                <a:solidFill>
                  <a:srgbClr val="000000"/>
                </a:solidFill>
                <a:latin typeface="Calibri" panose="020F0502020204030204" pitchFamily="34" charset="0"/>
              </a:rPr>
              <a:t>The Partnership supports the efforts of </a:t>
            </a:r>
            <a:r>
              <a:rPr lang="en-US" sz="1800" b="0" i="1" u="none" strike="noStrike" baseline="0" dirty="0">
                <a:solidFill>
                  <a:srgbClr val="000000"/>
                </a:solidFill>
                <a:latin typeface="Calibri" panose="020F0502020204030204" pitchFamily="34" charset="0"/>
              </a:rPr>
              <a:t>America’s Longleaf </a:t>
            </a:r>
            <a:r>
              <a:rPr lang="en-US" sz="1800" b="0" i="0" u="none" strike="noStrike" baseline="0" dirty="0">
                <a:solidFill>
                  <a:srgbClr val="000000"/>
                </a:solidFill>
                <a:latin typeface="Calibri" panose="020F0502020204030204" pitchFamily="34" charset="0"/>
              </a:rPr>
              <a:t>Conservation Initiative. The Initiative’s Range-wide Conservation Plan for Longleaf Pine 15-year goal is an increase in longleaf from 3.4 to 8.0 million acres, with half of this acreage targeted in the 16 range-wide "Significant Landscapes" in ways to support a majority of ecological and species' needs7. The NC Sandhills is identified as one of the Initiative’s 16 Significant Landscapes. </a:t>
            </a:r>
          </a:p>
          <a:p>
            <a:pPr marL="285750" indent="-285750">
              <a:buFontTx/>
              <a:buChar char="-"/>
            </a:pPr>
            <a:r>
              <a:rPr lang="en-US" sz="1800" b="0" i="0" u="none" strike="noStrike" baseline="0" dirty="0">
                <a:solidFill>
                  <a:srgbClr val="000000"/>
                </a:solidFill>
                <a:latin typeface="Calibri" panose="020F0502020204030204" pitchFamily="34" charset="0"/>
              </a:rPr>
              <a:t>The North Carolina Longleaf Coalition was created in 2010 as a state implementation team for America’s Longleaf effort. The Partnership works with the North Carolina Longleaf Coalition which aims to provide the state/local level leadership called for in the regional plan. The North Carolina Longleaf Coalition coordinates closely with on-the-ground restoration efforts of the Partnership, the Onslow Bight Conservation Forum and the Cape Fear Arch. </a:t>
            </a:r>
            <a:endParaRPr lang="en-US" dirty="0"/>
          </a:p>
        </p:txBody>
      </p:sp>
      <p:sp>
        <p:nvSpPr>
          <p:cNvPr id="4" name="Slide Number Placeholder 3"/>
          <p:cNvSpPr>
            <a:spLocks noGrp="1"/>
          </p:cNvSpPr>
          <p:nvPr>
            <p:ph type="sldNum" sz="quarter" idx="5"/>
          </p:nvPr>
        </p:nvSpPr>
        <p:spPr/>
        <p:txBody>
          <a:bodyPr/>
          <a:lstStyle/>
          <a:p>
            <a:fld id="{85B8CC48-7D64-418F-8EAC-815B2CE37955}" type="slidenum">
              <a:rPr lang="en-US" smtClean="0"/>
              <a:t>6</a:t>
            </a:fld>
            <a:endParaRPr lang="en-US"/>
          </a:p>
        </p:txBody>
      </p:sp>
    </p:spTree>
    <p:extLst>
      <p:ext uri="{BB962C8B-B14F-4D97-AF65-F5344CB8AC3E}">
        <p14:creationId xmlns:p14="http://schemas.microsoft.com/office/powerpoint/2010/main" val="306829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b="0" i="0" u="none" strike="noStrike" baseline="0" dirty="0">
                <a:solidFill>
                  <a:srgbClr val="000000"/>
                </a:solidFill>
                <a:latin typeface="Calibri" panose="020F0502020204030204" pitchFamily="34" charset="0"/>
              </a:rPr>
              <a:t>2010-2013: Planning Process</a:t>
            </a:r>
          </a:p>
          <a:p>
            <a:pPr marL="742950" lvl="1" indent="-285750">
              <a:buFontTx/>
              <a:buChar char="-"/>
            </a:pPr>
            <a:r>
              <a:rPr lang="en-US" sz="1800" b="0" i="0" u="none" strike="noStrike" baseline="0" dirty="0">
                <a:solidFill>
                  <a:srgbClr val="000000"/>
                </a:solidFill>
                <a:latin typeface="Calibri" panose="020F0502020204030204" pitchFamily="34" charset="0"/>
              </a:rPr>
              <a:t>A Core Team was assigned and that team applied steps 1 and 2 of this Open Standards framework to draft the plan.</a:t>
            </a:r>
          </a:p>
          <a:p>
            <a:pPr marL="742950" lvl="1" indent="-285750">
              <a:buFontTx/>
              <a:buChar char="-"/>
            </a:pPr>
            <a:r>
              <a:rPr lang="en-US" sz="1800" b="0" i="0" u="none" strike="noStrike" baseline="0" dirty="0">
                <a:solidFill>
                  <a:srgbClr val="000000"/>
                </a:solidFill>
                <a:latin typeface="Calibri" panose="020F0502020204030204" pitchFamily="34" charset="0"/>
              </a:rPr>
              <a:t>Step 1: What are our goals and what are the challenges to achieving those goals?</a:t>
            </a:r>
          </a:p>
        </p:txBody>
      </p:sp>
      <p:sp>
        <p:nvSpPr>
          <p:cNvPr id="4" name="Slide Number Placeholder 3"/>
          <p:cNvSpPr>
            <a:spLocks noGrp="1"/>
          </p:cNvSpPr>
          <p:nvPr>
            <p:ph type="sldNum" sz="quarter" idx="5"/>
          </p:nvPr>
        </p:nvSpPr>
        <p:spPr/>
        <p:txBody>
          <a:bodyPr/>
          <a:lstStyle/>
          <a:p>
            <a:fld id="{85B8CC48-7D64-418F-8EAC-815B2CE37955}" type="slidenum">
              <a:rPr lang="en-US" smtClean="0"/>
              <a:t>7</a:t>
            </a:fld>
            <a:endParaRPr lang="en-US"/>
          </a:p>
        </p:txBody>
      </p:sp>
    </p:spTree>
    <p:extLst>
      <p:ext uri="{BB962C8B-B14F-4D97-AF65-F5344CB8AC3E}">
        <p14:creationId xmlns:p14="http://schemas.microsoft.com/office/powerpoint/2010/main" val="122719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 are we trying to conserve?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latin typeface="Calibri" panose="020F0502020204030204" pitchFamily="34" charset="0"/>
              </a:rPr>
              <a:t>The Core Team chose </a:t>
            </a:r>
            <a:r>
              <a:rPr lang="en-US" dirty="0"/>
              <a:t>four broader ecosystem and community level priorities, or conservation targets, to represent NC Sandhills biodiversity, which aligns with the landscape-scale work our partners do.</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Conservation targets are elements of biodiversity: species, habitat/ecological systems, or ecological processes.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latin typeface="Calibri" panose="020F0502020204030204" pitchFamily="34" charset="0"/>
              </a:rPr>
              <a:t>The only deviation from the 2004 Site Conservation Plan was that the Red-Cockaded Woodpecker, which was previously considered its own conservation target, is now part of the Longleaf Pine Mosaic as a nested target.</a:t>
            </a:r>
            <a:endParaRPr lang="en-US" dirty="0"/>
          </a:p>
        </p:txBody>
      </p:sp>
      <p:sp>
        <p:nvSpPr>
          <p:cNvPr id="4" name="Slide Number Placeholder 3"/>
          <p:cNvSpPr>
            <a:spLocks noGrp="1"/>
          </p:cNvSpPr>
          <p:nvPr>
            <p:ph type="sldNum" sz="quarter" idx="5"/>
          </p:nvPr>
        </p:nvSpPr>
        <p:spPr/>
        <p:txBody>
          <a:bodyPr/>
          <a:lstStyle/>
          <a:p>
            <a:fld id="{85B8CC48-7D64-418F-8EAC-815B2CE37955}" type="slidenum">
              <a:rPr lang="en-US" smtClean="0"/>
              <a:t>8</a:t>
            </a:fld>
            <a:endParaRPr lang="en-US"/>
          </a:p>
        </p:txBody>
      </p:sp>
    </p:spTree>
    <p:extLst>
      <p:ext uri="{BB962C8B-B14F-4D97-AF65-F5344CB8AC3E}">
        <p14:creationId xmlns:p14="http://schemas.microsoft.com/office/powerpoint/2010/main" val="276507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latin typeface="Calibri" panose="020F0502020204030204" pitchFamily="34" charset="0"/>
              </a:rPr>
              <a:t>Within each conservation target are nested targets, which are species as well as specific ecological communities whose conservation needs are subsumed in one or more focal conservation targets.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latin typeface="Calibri" panose="020F0502020204030204" pitchFamily="34" charset="0"/>
              </a:rPr>
              <a:t>Nested targets perform critical roles in their respective ecosystem, but don’t warrant individual listing as conservation targets because they are too specific. </a:t>
            </a:r>
          </a:p>
          <a:p>
            <a:pPr marL="171450" indent="-171450">
              <a:buFontTx/>
              <a:buChar char="-"/>
            </a:pPr>
            <a:r>
              <a:rPr lang="en-US" sz="1200" b="0" i="0" u="none" strike="noStrike" baseline="0" dirty="0">
                <a:solidFill>
                  <a:srgbClr val="000000"/>
                </a:solidFill>
                <a:latin typeface="Calibri" panose="020F0502020204030204" pitchFamily="34" charset="0"/>
              </a:rPr>
              <a:t>Entire lists of the nested targets chosen to include in the plan can be found there</a:t>
            </a:r>
          </a:p>
        </p:txBody>
      </p:sp>
      <p:sp>
        <p:nvSpPr>
          <p:cNvPr id="4" name="Slide Number Placeholder 3"/>
          <p:cNvSpPr>
            <a:spLocks noGrp="1"/>
          </p:cNvSpPr>
          <p:nvPr>
            <p:ph type="sldNum" sz="quarter" idx="5"/>
          </p:nvPr>
        </p:nvSpPr>
        <p:spPr/>
        <p:txBody>
          <a:bodyPr/>
          <a:lstStyle/>
          <a:p>
            <a:fld id="{85B8CC48-7D64-418F-8EAC-815B2CE37955}" type="slidenum">
              <a:rPr lang="en-US" smtClean="0"/>
              <a:t>9</a:t>
            </a:fld>
            <a:endParaRPr lang="en-US"/>
          </a:p>
        </p:txBody>
      </p:sp>
    </p:spTree>
    <p:extLst>
      <p:ext uri="{BB962C8B-B14F-4D97-AF65-F5344CB8AC3E}">
        <p14:creationId xmlns:p14="http://schemas.microsoft.com/office/powerpoint/2010/main" val="1798808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latin typeface="Calibri" panose="020F0502020204030204" pitchFamily="34" charset="0"/>
              </a:rPr>
              <a:t>Target species list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solidFill>
                  <a:srgbClr val="000000"/>
                </a:solidFill>
                <a:latin typeface="Calibri" panose="020F0502020204030204" pitchFamily="34" charset="0"/>
              </a:rPr>
              <a:t>Rare species (NHP)</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solidFill>
                  <a:srgbClr val="000000"/>
                </a:solidFill>
                <a:latin typeface="Calibri" panose="020F0502020204030204" pitchFamily="34" charset="0"/>
              </a:rPr>
              <a:t>“Responsibility </a:t>
            </a:r>
            <a:r>
              <a:rPr lang="en-US" sz="1800" b="0" i="0" u="none" strike="noStrike" baseline="0" dirty="0" err="1">
                <a:solidFill>
                  <a:srgbClr val="000000"/>
                </a:solidFill>
                <a:latin typeface="Calibri" panose="020F0502020204030204" pitchFamily="34" charset="0"/>
              </a:rPr>
              <a:t>spp</a:t>
            </a:r>
            <a:r>
              <a:rPr lang="en-US" sz="1800" b="0" i="0" u="none" strike="noStrike" baseline="0" dirty="0">
                <a:solidFill>
                  <a:srgbClr val="000000"/>
                </a:solidFill>
                <a:latin typeface="Calibri" panose="020F0502020204030204" pitchFamily="34" charset="0"/>
              </a:rPr>
              <a:t>”: most/majority of global population occurs in Sandhills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b="0" i="0" u="none" strike="noStrike" baseline="0" dirty="0">
                <a:solidFill>
                  <a:srgbClr val="000000"/>
                </a:solidFill>
                <a:latin typeface="Calibri" panose="020F0502020204030204" pitchFamily="34" charset="0"/>
              </a:rPr>
              <a:t>Southern white </a:t>
            </a:r>
            <a:r>
              <a:rPr lang="en-US" sz="1800" b="0" i="0" u="none" strike="noStrike" baseline="0" dirty="0" err="1">
                <a:solidFill>
                  <a:srgbClr val="000000"/>
                </a:solidFill>
                <a:latin typeface="Calibri" panose="020F0502020204030204" pitchFamily="34" charset="0"/>
              </a:rPr>
              <a:t>beaksedge</a:t>
            </a:r>
            <a:r>
              <a:rPr lang="en-US" sz="1800" b="0" i="0" u="none" strike="noStrike" baseline="0" dirty="0">
                <a:solidFill>
                  <a:srgbClr val="000000"/>
                </a:solidFill>
                <a:latin typeface="Calibri" panose="020F0502020204030204" pitchFamily="34" charset="0"/>
              </a:rPr>
              <a:t>: </a:t>
            </a:r>
            <a:r>
              <a:rPr lang="en-US" sz="2800" b="0" i="0" dirty="0">
                <a:solidFill>
                  <a:srgbClr val="000000"/>
                </a:solidFill>
                <a:effectLst/>
                <a:latin typeface="Tahoma" panose="020B0604030504040204" pitchFamily="34" charset="0"/>
              </a:rPr>
              <a:t>Mostly just the Sandhills, but disjunct far to the east in the Croatan NF</a:t>
            </a:r>
            <a:endParaRPr lang="en-US" sz="2800" b="0" i="0" u="none" strike="noStrike" baseline="0"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2800" b="0" i="0" u="none" strike="noStrike" baseline="0" dirty="0">
                <a:solidFill>
                  <a:srgbClr val="000000"/>
                </a:solidFill>
                <a:effectLst/>
                <a:latin typeface="Calibri" panose="020F0502020204030204" pitchFamily="34" charset="0"/>
              </a:rPr>
              <a:t>Gopher frog: substantial populations throughout southern portion of SE coastal plain, but blinking out in the NC Sandhills</a:t>
            </a:r>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5B8CC48-7D64-418F-8EAC-815B2CE37955}" type="slidenum">
              <a:rPr lang="en-US" smtClean="0"/>
              <a:t>10</a:t>
            </a:fld>
            <a:endParaRPr lang="en-US"/>
          </a:p>
        </p:txBody>
      </p:sp>
    </p:spTree>
    <p:extLst>
      <p:ext uri="{BB962C8B-B14F-4D97-AF65-F5344CB8AC3E}">
        <p14:creationId xmlns:p14="http://schemas.microsoft.com/office/powerpoint/2010/main" val="2446159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BA4481-84F8-4394-8142-8416C2FCE13A}"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D5AAF-43E4-4325-8C81-46A4B7502E8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20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A4481-84F8-4394-8142-8416C2FCE13A}"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D5AAF-43E4-4325-8C81-46A4B7502E8E}" type="slidenum">
              <a:rPr lang="en-US" smtClean="0"/>
              <a:t>‹#›</a:t>
            </a:fld>
            <a:endParaRPr lang="en-US"/>
          </a:p>
        </p:txBody>
      </p:sp>
    </p:spTree>
    <p:extLst>
      <p:ext uri="{BB962C8B-B14F-4D97-AF65-F5344CB8AC3E}">
        <p14:creationId xmlns:p14="http://schemas.microsoft.com/office/powerpoint/2010/main" val="3638394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A4481-84F8-4394-8142-8416C2FCE13A}"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D5AAF-43E4-4325-8C81-46A4B7502E8E}" type="slidenum">
              <a:rPr lang="en-US" smtClean="0"/>
              <a:t>‹#›</a:t>
            </a:fld>
            <a:endParaRPr lang="en-US"/>
          </a:p>
        </p:txBody>
      </p:sp>
    </p:spTree>
    <p:extLst>
      <p:ext uri="{BB962C8B-B14F-4D97-AF65-F5344CB8AC3E}">
        <p14:creationId xmlns:p14="http://schemas.microsoft.com/office/powerpoint/2010/main" val="1276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BA4481-84F8-4394-8142-8416C2FCE13A}"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D5AAF-43E4-4325-8C81-46A4B7502E8E}" type="slidenum">
              <a:rPr lang="en-US" smtClean="0"/>
              <a:t>‹#›</a:t>
            </a:fld>
            <a:endParaRPr lang="en-US"/>
          </a:p>
        </p:txBody>
      </p:sp>
    </p:spTree>
    <p:extLst>
      <p:ext uri="{BB962C8B-B14F-4D97-AF65-F5344CB8AC3E}">
        <p14:creationId xmlns:p14="http://schemas.microsoft.com/office/powerpoint/2010/main" val="131634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BA4481-84F8-4394-8142-8416C2FCE13A}"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D5AAF-43E4-4325-8C81-46A4B7502E8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699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BA4481-84F8-4394-8142-8416C2FCE13A}"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D5AAF-43E4-4325-8C81-46A4B7502E8E}" type="slidenum">
              <a:rPr lang="en-US" smtClean="0"/>
              <a:t>‹#›</a:t>
            </a:fld>
            <a:endParaRPr lang="en-US"/>
          </a:p>
        </p:txBody>
      </p:sp>
    </p:spTree>
    <p:extLst>
      <p:ext uri="{BB962C8B-B14F-4D97-AF65-F5344CB8AC3E}">
        <p14:creationId xmlns:p14="http://schemas.microsoft.com/office/powerpoint/2010/main" val="164044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BA4481-84F8-4394-8142-8416C2FCE13A}"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1D5AAF-43E4-4325-8C81-46A4B7502E8E}" type="slidenum">
              <a:rPr lang="en-US" smtClean="0"/>
              <a:t>‹#›</a:t>
            </a:fld>
            <a:endParaRPr lang="en-US"/>
          </a:p>
        </p:txBody>
      </p:sp>
    </p:spTree>
    <p:extLst>
      <p:ext uri="{BB962C8B-B14F-4D97-AF65-F5344CB8AC3E}">
        <p14:creationId xmlns:p14="http://schemas.microsoft.com/office/powerpoint/2010/main" val="3274678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BA4481-84F8-4394-8142-8416C2FCE13A}"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1D5AAF-43E4-4325-8C81-46A4B7502E8E}" type="slidenum">
              <a:rPr lang="en-US" smtClean="0"/>
              <a:t>‹#›</a:t>
            </a:fld>
            <a:endParaRPr lang="en-US"/>
          </a:p>
        </p:txBody>
      </p:sp>
    </p:spTree>
    <p:extLst>
      <p:ext uri="{BB962C8B-B14F-4D97-AF65-F5344CB8AC3E}">
        <p14:creationId xmlns:p14="http://schemas.microsoft.com/office/powerpoint/2010/main" val="1157186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BA4481-84F8-4394-8142-8416C2FCE13A}" type="datetimeFigureOut">
              <a:rPr lang="en-US" smtClean="0"/>
              <a:t>6/14/2023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21D5AAF-43E4-4325-8C81-46A4B7502E8E}" type="slidenum">
              <a:rPr lang="en-US" smtClean="0"/>
              <a:t>‹#›</a:t>
            </a:fld>
            <a:endParaRPr lang="en-US"/>
          </a:p>
        </p:txBody>
      </p:sp>
    </p:spTree>
    <p:extLst>
      <p:ext uri="{BB962C8B-B14F-4D97-AF65-F5344CB8AC3E}">
        <p14:creationId xmlns:p14="http://schemas.microsoft.com/office/powerpoint/2010/main" val="3587073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DBA4481-84F8-4394-8142-8416C2FCE13A}" type="datetimeFigureOut">
              <a:rPr lang="en-US" smtClean="0"/>
              <a:t>6/14/2023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1D5AAF-43E4-4325-8C81-46A4B7502E8E}" type="slidenum">
              <a:rPr lang="en-US" smtClean="0"/>
              <a:t>‹#›</a:t>
            </a:fld>
            <a:endParaRPr lang="en-US"/>
          </a:p>
        </p:txBody>
      </p:sp>
    </p:spTree>
    <p:extLst>
      <p:ext uri="{BB962C8B-B14F-4D97-AF65-F5344CB8AC3E}">
        <p14:creationId xmlns:p14="http://schemas.microsoft.com/office/powerpoint/2010/main" val="3765784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BA4481-84F8-4394-8142-8416C2FCE13A}"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D5AAF-43E4-4325-8C81-46A4B7502E8E}" type="slidenum">
              <a:rPr lang="en-US" smtClean="0"/>
              <a:t>‹#›</a:t>
            </a:fld>
            <a:endParaRPr lang="en-US"/>
          </a:p>
        </p:txBody>
      </p:sp>
    </p:spTree>
    <p:extLst>
      <p:ext uri="{BB962C8B-B14F-4D97-AF65-F5344CB8AC3E}">
        <p14:creationId xmlns:p14="http://schemas.microsoft.com/office/powerpoint/2010/main" val="252264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DBA4481-84F8-4394-8142-8416C2FCE13A}" type="datetimeFigureOut">
              <a:rPr lang="en-US" smtClean="0"/>
              <a:t>6/14/2023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21D5AAF-43E4-4325-8C81-46A4B7502E8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304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JP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jp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4.JPG"/><Relationship Id="rId7"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6.JP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5.JPG"/><Relationship Id="rId7" Type="http://schemas.openxmlformats.org/officeDocument/2006/relationships/diagramColors" Target="../diagrams/colors9.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8.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3.jpg"/><Relationship Id="rId7" Type="http://schemas.openxmlformats.org/officeDocument/2006/relationships/diagramColors" Target="../diagrams/colors12.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4.JPG"/><Relationship Id="rId7" Type="http://schemas.openxmlformats.org/officeDocument/2006/relationships/diagramColors" Target="../diagrams/colors15.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6.JPG"/><Relationship Id="rId7" Type="http://schemas.openxmlformats.org/officeDocument/2006/relationships/diagramColors" Target="../diagrams/colors18.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jpeg"/><Relationship Id="rId4" Type="http://schemas.openxmlformats.org/officeDocument/2006/relationships/image" Target="../media/image14.JP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351C49B-3D26-4677-9102-D239CEE7310F}"/>
              </a:ext>
            </a:extLst>
          </p:cNvPr>
          <p:cNvSpPr txBox="1"/>
          <p:nvPr/>
        </p:nvSpPr>
        <p:spPr>
          <a:xfrm>
            <a:off x="6578352" y="2198914"/>
            <a:ext cx="4960503" cy="3670180"/>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4000" dirty="0">
                <a:solidFill>
                  <a:schemeClr val="tx1">
                    <a:lumMod val="65000"/>
                    <a:lumOff val="35000"/>
                  </a:schemeClr>
                </a:solidFill>
              </a:rPr>
              <a:t>The Strategic Conservation Plan:</a:t>
            </a:r>
          </a:p>
          <a:p>
            <a:pPr defTabSz="914400">
              <a:lnSpc>
                <a:spcPct val="90000"/>
              </a:lnSpc>
              <a:spcAft>
                <a:spcPts val="600"/>
              </a:spcAft>
              <a:buClr>
                <a:schemeClr val="accent1"/>
              </a:buClr>
              <a:buFont typeface="Calibri" panose="020F0502020204030204" pitchFamily="34" charset="0"/>
            </a:pPr>
            <a:r>
              <a:rPr lang="en-US" sz="3600" i="1" dirty="0">
                <a:solidFill>
                  <a:schemeClr val="tx1">
                    <a:lumMod val="65000"/>
                    <a:lumOff val="35000"/>
                  </a:schemeClr>
                </a:solidFill>
              </a:rPr>
              <a:t>   10 years later</a:t>
            </a:r>
          </a:p>
        </p:txBody>
      </p:sp>
      <p:sp>
        <p:nvSpPr>
          <p:cNvPr id="35" name="Rectangle 3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val 1">
            <a:extLst>
              <a:ext uri="{FF2B5EF4-FFF2-40B4-BE49-F238E27FC236}">
                <a16:creationId xmlns:a16="http://schemas.microsoft.com/office/drawing/2014/main" id="{B334301F-5C83-7AD2-D08B-93750165B74E}"/>
              </a:ext>
            </a:extLst>
          </p:cNvPr>
          <p:cNvSpPr/>
          <p:nvPr/>
        </p:nvSpPr>
        <p:spPr>
          <a:xfrm>
            <a:off x="1031508" y="863330"/>
            <a:ext cx="4795284" cy="4818852"/>
          </a:xfrm>
          <a:prstGeom prst="ellipse">
            <a:avLst/>
          </a:prstGeom>
          <a:solidFill>
            <a:srgbClr val="E48312"/>
          </a:solidFill>
          <a:ln>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Logo&#10;&#10;Description automatically generated">
            <a:extLst>
              <a:ext uri="{FF2B5EF4-FFF2-40B4-BE49-F238E27FC236}">
                <a16:creationId xmlns:a16="http://schemas.microsoft.com/office/drawing/2014/main" id="{592A25F3-83E3-3BA5-B9D2-302CCA79E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73" y="656908"/>
            <a:ext cx="5451627" cy="5192675"/>
          </a:xfrm>
          <a:prstGeom prst="rect">
            <a:avLst/>
          </a:prstGeom>
        </p:spPr>
      </p:pic>
      <p:sp>
        <p:nvSpPr>
          <p:cNvPr id="3" name="Subtitle 2">
            <a:extLst>
              <a:ext uri="{FF2B5EF4-FFF2-40B4-BE49-F238E27FC236}">
                <a16:creationId xmlns:a16="http://schemas.microsoft.com/office/drawing/2014/main" id="{4773C9BD-632A-9C1B-2C3E-23A109AA1796}"/>
              </a:ext>
            </a:extLst>
          </p:cNvPr>
          <p:cNvSpPr txBox="1">
            <a:spLocks/>
          </p:cNvSpPr>
          <p:nvPr/>
        </p:nvSpPr>
        <p:spPr>
          <a:xfrm>
            <a:off x="6483135" y="4360201"/>
            <a:ext cx="5362900" cy="134612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tx1">
                    <a:lumMod val="85000"/>
                    <a:lumOff val="15000"/>
                  </a:schemeClr>
                </a:solidFill>
              </a:rPr>
              <a:t>Sarah Hecocks - Sandhills Conservation Planner/ORISE Fellow</a:t>
            </a:r>
          </a:p>
          <a:p>
            <a:r>
              <a:rPr lang="en-US" sz="1600" dirty="0">
                <a:solidFill>
                  <a:schemeClr val="tx1">
                    <a:lumMod val="85000"/>
                    <a:lumOff val="15000"/>
                  </a:schemeClr>
                </a:solidFill>
              </a:rPr>
              <a:t>Jeff Marcus - Longleaf Applied Scientist &amp; LIT Coordinator</a:t>
            </a:r>
          </a:p>
        </p:txBody>
      </p:sp>
    </p:spTree>
    <p:extLst>
      <p:ext uri="{BB962C8B-B14F-4D97-AF65-F5344CB8AC3E}">
        <p14:creationId xmlns:p14="http://schemas.microsoft.com/office/powerpoint/2010/main" val="1393894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760D892-ED7C-3D65-6AD0-4FE3832EB20A}"/>
              </a:ext>
            </a:extLst>
          </p:cNvPr>
          <p:cNvGrpSpPr/>
          <p:nvPr/>
        </p:nvGrpSpPr>
        <p:grpSpPr>
          <a:xfrm>
            <a:off x="704222" y="1020539"/>
            <a:ext cx="8531218" cy="4816921"/>
            <a:chOff x="683902" y="1117846"/>
            <a:chExt cx="8531218" cy="4816921"/>
          </a:xfrm>
        </p:grpSpPr>
        <p:pic>
          <p:nvPicPr>
            <p:cNvPr id="5" name="Picture 4" descr="A picture containing text, screenshot, number, font&#10;&#10;Description automatically generated">
              <a:extLst>
                <a:ext uri="{FF2B5EF4-FFF2-40B4-BE49-F238E27FC236}">
                  <a16:creationId xmlns:a16="http://schemas.microsoft.com/office/drawing/2014/main" id="{F97B4C53-8AF6-4F7A-583E-D6E649BAE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02" y="1551186"/>
              <a:ext cx="8531218" cy="4383581"/>
            </a:xfrm>
            <a:prstGeom prst="rect">
              <a:avLst/>
            </a:prstGeom>
          </p:spPr>
        </p:pic>
        <p:sp>
          <p:nvSpPr>
            <p:cNvPr id="13" name="TextBox 12">
              <a:extLst>
                <a:ext uri="{FF2B5EF4-FFF2-40B4-BE49-F238E27FC236}">
                  <a16:creationId xmlns:a16="http://schemas.microsoft.com/office/drawing/2014/main" id="{EB8AF915-E714-7487-50F3-EC2D0EE9DB57}"/>
                </a:ext>
              </a:extLst>
            </p:cNvPr>
            <p:cNvSpPr txBox="1"/>
            <p:nvPr/>
          </p:nvSpPr>
          <p:spPr>
            <a:xfrm>
              <a:off x="683902" y="1117846"/>
              <a:ext cx="8429618" cy="369332"/>
            </a:xfrm>
            <a:prstGeom prst="rect">
              <a:avLst/>
            </a:prstGeom>
            <a:noFill/>
          </p:spPr>
          <p:txBody>
            <a:bodyPr wrap="square" rtlCol="0">
              <a:spAutoFit/>
            </a:bodyPr>
            <a:lstStyle/>
            <a:p>
              <a:r>
                <a:rPr lang="en-US" sz="1800" b="0" i="0" u="none" strike="noStrike" baseline="0" dirty="0">
                  <a:solidFill>
                    <a:srgbClr val="000000"/>
                  </a:solidFill>
                  <a:latin typeface="Calibri" panose="020F0502020204030204" pitchFamily="34" charset="0"/>
                </a:rPr>
                <a:t>Nested Conservation targets associated with upland depressional wetland habitats </a:t>
              </a:r>
              <a:endParaRPr lang="en-US" dirty="0"/>
            </a:p>
          </p:txBody>
        </p:sp>
      </p:grpSp>
      <p:pic>
        <p:nvPicPr>
          <p:cNvPr id="16" name="Picture 2" descr="Western Carolina University - Saving the Dusky Gopher Frog">
            <a:extLst>
              <a:ext uri="{FF2B5EF4-FFF2-40B4-BE49-F238E27FC236}">
                <a16:creationId xmlns:a16="http://schemas.microsoft.com/office/drawing/2014/main" id="{F002360F-F9C2-E32D-4362-EA8C845CD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0854" y="4025037"/>
            <a:ext cx="1602999" cy="1202249"/>
          </a:xfrm>
          <a:prstGeom prst="rect">
            <a:avLst/>
          </a:prstGeom>
          <a:noFill/>
          <a:ln w="19050">
            <a:solidFill>
              <a:srgbClr val="E48312"/>
            </a:solidFill>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B08BC709-B96D-1B7B-A9FA-C867232A9A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503" b="4585"/>
          <a:stretch/>
        </p:blipFill>
        <p:spPr bwMode="auto">
          <a:xfrm>
            <a:off x="9755505" y="1389871"/>
            <a:ext cx="1428750" cy="1808480"/>
          </a:xfrm>
          <a:prstGeom prst="rect">
            <a:avLst/>
          </a:prstGeom>
          <a:noFill/>
          <a:ln w="19050">
            <a:solidFill>
              <a:srgbClr val="E48312"/>
            </a:solidFill>
          </a:ln>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F445F93F-BD52-9092-887D-430C62787563}"/>
              </a:ext>
            </a:extLst>
          </p:cNvPr>
          <p:cNvCxnSpPr>
            <a:endCxn id="16" idx="1"/>
          </p:cNvCxnSpPr>
          <p:nvPr/>
        </p:nvCxnSpPr>
        <p:spPr>
          <a:xfrm flipV="1">
            <a:off x="9133840" y="4626162"/>
            <a:ext cx="517014" cy="474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AE901ED-548F-D715-7F65-6C04D0468788}"/>
              </a:ext>
            </a:extLst>
          </p:cNvPr>
          <p:cNvCxnSpPr>
            <a:endCxn id="17" idx="1"/>
          </p:cNvCxnSpPr>
          <p:nvPr/>
        </p:nvCxnSpPr>
        <p:spPr>
          <a:xfrm>
            <a:off x="9133840" y="2216557"/>
            <a:ext cx="621665" cy="775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816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assy area with trees in the back&#10;&#10;Description automatically generated with medium confidence">
            <a:extLst>
              <a:ext uri="{FF2B5EF4-FFF2-40B4-BE49-F238E27FC236}">
                <a16:creationId xmlns:a16="http://schemas.microsoft.com/office/drawing/2014/main" id="{3FDF1F4D-CCEC-7CBD-4866-E5303B390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333308"/>
            <a:ext cx="3211031" cy="2408274"/>
          </a:xfrm>
          <a:prstGeom prst="rect">
            <a:avLst/>
          </a:prstGeom>
          <a:ln w="19050">
            <a:solidFill>
              <a:srgbClr val="E48312"/>
            </a:solidFill>
          </a:ln>
        </p:spPr>
      </p:pic>
      <p:sp>
        <p:nvSpPr>
          <p:cNvPr id="12" name="Title 11">
            <a:extLst>
              <a:ext uri="{FF2B5EF4-FFF2-40B4-BE49-F238E27FC236}">
                <a16:creationId xmlns:a16="http://schemas.microsoft.com/office/drawing/2014/main" id="{4BA716D5-6C46-A45D-6395-A17B20304358}"/>
              </a:ext>
            </a:extLst>
          </p:cNvPr>
          <p:cNvSpPr>
            <a:spLocks noGrp="1"/>
          </p:cNvSpPr>
          <p:nvPr>
            <p:ph type="title"/>
          </p:nvPr>
        </p:nvSpPr>
        <p:spPr/>
        <p:txBody>
          <a:bodyPr/>
          <a:lstStyle/>
          <a:p>
            <a:r>
              <a:rPr lang="en-US" dirty="0"/>
              <a:t>Longleaf Pine Mosaic</a:t>
            </a:r>
          </a:p>
        </p:txBody>
      </p:sp>
      <p:graphicFrame>
        <p:nvGraphicFramePr>
          <p:cNvPr id="15" name="Content Placeholder 6">
            <a:extLst>
              <a:ext uri="{FF2B5EF4-FFF2-40B4-BE49-F238E27FC236}">
                <a16:creationId xmlns:a16="http://schemas.microsoft.com/office/drawing/2014/main" id="{15C03189-B870-CBA3-9EC1-A54AD923D5CD}"/>
              </a:ext>
            </a:extLst>
          </p:cNvPr>
          <p:cNvGraphicFramePr>
            <a:graphicFrameLocks noGrp="1"/>
          </p:cNvGraphicFramePr>
          <p:nvPr>
            <p:ph idx="1"/>
            <p:extLst>
              <p:ext uri="{D42A27DB-BD31-4B8C-83A1-F6EECF244321}">
                <p14:modId xmlns:p14="http://schemas.microsoft.com/office/powerpoint/2010/main" val="359871934"/>
              </p:ext>
            </p:extLst>
          </p:nvPr>
        </p:nvGraphicFramePr>
        <p:xfrm>
          <a:off x="4631267" y="330200"/>
          <a:ext cx="7103533" cy="619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29752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326582-E763-60D4-E99D-901627DE36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3333308"/>
            <a:ext cx="3214380" cy="2408273"/>
          </a:xfrm>
          <a:prstGeom prst="rect">
            <a:avLst/>
          </a:prstGeom>
          <a:ln w="19050">
            <a:solidFill>
              <a:srgbClr val="E48312"/>
            </a:solidFill>
          </a:ln>
        </p:spPr>
      </p:pic>
      <p:sp>
        <p:nvSpPr>
          <p:cNvPr id="12" name="Title 11">
            <a:extLst>
              <a:ext uri="{FF2B5EF4-FFF2-40B4-BE49-F238E27FC236}">
                <a16:creationId xmlns:a16="http://schemas.microsoft.com/office/drawing/2014/main" id="{4BA716D5-6C46-A45D-6395-A17B20304358}"/>
              </a:ext>
            </a:extLst>
          </p:cNvPr>
          <p:cNvSpPr>
            <a:spLocks noGrp="1"/>
          </p:cNvSpPr>
          <p:nvPr>
            <p:ph type="title"/>
          </p:nvPr>
        </p:nvSpPr>
        <p:spPr/>
        <p:txBody>
          <a:bodyPr/>
          <a:lstStyle/>
          <a:p>
            <a:r>
              <a:rPr lang="en-US" dirty="0"/>
              <a:t>Upland Depressional Wetlands</a:t>
            </a:r>
          </a:p>
        </p:txBody>
      </p:sp>
      <p:graphicFrame>
        <p:nvGraphicFramePr>
          <p:cNvPr id="7" name="Content Placeholder 6">
            <a:extLst>
              <a:ext uri="{FF2B5EF4-FFF2-40B4-BE49-F238E27FC236}">
                <a16:creationId xmlns:a16="http://schemas.microsoft.com/office/drawing/2014/main" id="{296934B5-7AA1-BDD1-57AD-F6595DEB0F24}"/>
              </a:ext>
            </a:extLst>
          </p:cNvPr>
          <p:cNvGraphicFramePr>
            <a:graphicFrameLocks noGrp="1"/>
          </p:cNvGraphicFramePr>
          <p:nvPr>
            <p:ph idx="1"/>
            <p:extLst>
              <p:ext uri="{D42A27DB-BD31-4B8C-83A1-F6EECF244321}">
                <p14:modId xmlns:p14="http://schemas.microsoft.com/office/powerpoint/2010/main" val="2975907984"/>
              </p:ext>
            </p:extLst>
          </p:nvPr>
        </p:nvGraphicFramePr>
        <p:xfrm>
          <a:off x="4631267" y="330200"/>
          <a:ext cx="7103533" cy="619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726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tream in a forest&#10;&#10;Description automatically generated with low confidence">
            <a:extLst>
              <a:ext uri="{FF2B5EF4-FFF2-40B4-BE49-F238E27FC236}">
                <a16:creationId xmlns:a16="http://schemas.microsoft.com/office/drawing/2014/main" id="{8BD6FAB4-07C8-BF01-D9E1-22B65B2F8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70" y="3360420"/>
            <a:ext cx="3211030" cy="2408273"/>
          </a:xfrm>
          <a:prstGeom prst="rect">
            <a:avLst/>
          </a:prstGeom>
          <a:ln w="19050">
            <a:solidFill>
              <a:srgbClr val="E48312"/>
            </a:solidFill>
          </a:ln>
        </p:spPr>
      </p:pic>
      <p:sp>
        <p:nvSpPr>
          <p:cNvPr id="12" name="Title 11">
            <a:extLst>
              <a:ext uri="{FF2B5EF4-FFF2-40B4-BE49-F238E27FC236}">
                <a16:creationId xmlns:a16="http://schemas.microsoft.com/office/drawing/2014/main" id="{4BA716D5-6C46-A45D-6395-A17B20304358}"/>
              </a:ext>
            </a:extLst>
          </p:cNvPr>
          <p:cNvSpPr>
            <a:spLocks noGrp="1"/>
          </p:cNvSpPr>
          <p:nvPr>
            <p:ph type="title"/>
          </p:nvPr>
        </p:nvSpPr>
        <p:spPr/>
        <p:txBody>
          <a:bodyPr/>
          <a:lstStyle/>
          <a:p>
            <a:r>
              <a:rPr lang="en-US" dirty="0"/>
              <a:t>Blackwater Streams</a:t>
            </a:r>
          </a:p>
        </p:txBody>
      </p:sp>
      <p:graphicFrame>
        <p:nvGraphicFramePr>
          <p:cNvPr id="2" name="Content Placeholder 6">
            <a:extLst>
              <a:ext uri="{FF2B5EF4-FFF2-40B4-BE49-F238E27FC236}">
                <a16:creationId xmlns:a16="http://schemas.microsoft.com/office/drawing/2014/main" id="{7E85823B-FD44-227E-1A10-641050128223}"/>
              </a:ext>
            </a:extLst>
          </p:cNvPr>
          <p:cNvGraphicFramePr>
            <a:graphicFrameLocks noGrp="1"/>
          </p:cNvGraphicFramePr>
          <p:nvPr>
            <p:ph idx="1"/>
            <p:extLst>
              <p:ext uri="{D42A27DB-BD31-4B8C-83A1-F6EECF244321}">
                <p14:modId xmlns:p14="http://schemas.microsoft.com/office/powerpoint/2010/main" val="949024375"/>
              </p:ext>
            </p:extLst>
          </p:nvPr>
        </p:nvGraphicFramePr>
        <p:xfrm>
          <a:off x="4631267" y="330200"/>
          <a:ext cx="7103533" cy="619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7528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79A622-9A61-CC99-34A3-4E7F7767BD39}"/>
              </a:ext>
            </a:extLst>
          </p:cNvPr>
          <p:cNvPicPr>
            <a:picLocks noChangeAspect="1"/>
          </p:cNvPicPr>
          <p:nvPr/>
        </p:nvPicPr>
        <p:blipFill>
          <a:blip r:embed="rId3">
            <a:extLst>
              <a:ext uri="{28A0092B-C50C-407E-A947-70E740481C1C}">
                <a14:useLocalDpi xmlns:a14="http://schemas.microsoft.com/office/drawing/2010/main" val="0"/>
              </a:ext>
            </a:extLst>
          </a:blip>
          <a:srcRect l="64" r="64"/>
          <a:stretch/>
        </p:blipFill>
        <p:spPr>
          <a:xfrm>
            <a:off x="450708" y="3365729"/>
            <a:ext cx="3206892" cy="2408272"/>
          </a:xfrm>
          <a:prstGeom prst="rect">
            <a:avLst/>
          </a:prstGeom>
          <a:ln w="19050">
            <a:solidFill>
              <a:srgbClr val="E48312"/>
            </a:solidFill>
          </a:ln>
        </p:spPr>
      </p:pic>
      <p:sp>
        <p:nvSpPr>
          <p:cNvPr id="12" name="Title 11">
            <a:extLst>
              <a:ext uri="{FF2B5EF4-FFF2-40B4-BE49-F238E27FC236}">
                <a16:creationId xmlns:a16="http://schemas.microsoft.com/office/drawing/2014/main" id="{4BA716D5-6C46-A45D-6395-A17B20304358}"/>
              </a:ext>
            </a:extLst>
          </p:cNvPr>
          <p:cNvSpPr>
            <a:spLocks noGrp="1"/>
          </p:cNvSpPr>
          <p:nvPr>
            <p:ph type="title"/>
          </p:nvPr>
        </p:nvSpPr>
        <p:spPr/>
        <p:txBody>
          <a:bodyPr/>
          <a:lstStyle/>
          <a:p>
            <a:r>
              <a:rPr lang="en-US" dirty="0" err="1"/>
              <a:t>Streamhead</a:t>
            </a:r>
            <a:r>
              <a:rPr lang="en-US" dirty="0"/>
              <a:t> </a:t>
            </a:r>
            <a:r>
              <a:rPr lang="en-US" dirty="0" err="1"/>
              <a:t>Pocosins</a:t>
            </a:r>
            <a:r>
              <a:rPr lang="en-US" dirty="0"/>
              <a:t>/Seeps</a:t>
            </a:r>
          </a:p>
        </p:txBody>
      </p:sp>
      <p:graphicFrame>
        <p:nvGraphicFramePr>
          <p:cNvPr id="2" name="Content Placeholder 6">
            <a:extLst>
              <a:ext uri="{FF2B5EF4-FFF2-40B4-BE49-F238E27FC236}">
                <a16:creationId xmlns:a16="http://schemas.microsoft.com/office/drawing/2014/main" id="{DD5E78D5-3AF3-C302-2E25-1DACC204149E}"/>
              </a:ext>
            </a:extLst>
          </p:cNvPr>
          <p:cNvGraphicFramePr>
            <a:graphicFrameLocks noGrp="1"/>
          </p:cNvGraphicFramePr>
          <p:nvPr>
            <p:ph idx="1"/>
            <p:extLst>
              <p:ext uri="{D42A27DB-BD31-4B8C-83A1-F6EECF244321}">
                <p14:modId xmlns:p14="http://schemas.microsoft.com/office/powerpoint/2010/main" val="569624795"/>
              </p:ext>
            </p:extLst>
          </p:nvPr>
        </p:nvGraphicFramePr>
        <p:xfrm>
          <a:off x="4631267" y="330200"/>
          <a:ext cx="7103533" cy="619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9106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76FB3-935C-B719-27DD-17E130B49F3C}"/>
              </a:ext>
            </a:extLst>
          </p:cNvPr>
          <p:cNvSpPr>
            <a:spLocks noGrp="1"/>
          </p:cNvSpPr>
          <p:nvPr>
            <p:ph type="title"/>
          </p:nvPr>
        </p:nvSpPr>
        <p:spPr>
          <a:xfrm>
            <a:off x="599954" y="1740253"/>
            <a:ext cx="2895600" cy="2286000"/>
          </a:xfrm>
        </p:spPr>
        <p:txBody>
          <a:bodyPr/>
          <a:lstStyle/>
          <a:p>
            <a:r>
              <a:rPr lang="en-US" dirty="0"/>
              <a:t>Threats to Conservation Targets</a:t>
            </a:r>
          </a:p>
        </p:txBody>
      </p:sp>
      <p:pic>
        <p:nvPicPr>
          <p:cNvPr id="7" name="Picture 6" descr="Table&#10;&#10;Description automatically generated">
            <a:extLst>
              <a:ext uri="{FF2B5EF4-FFF2-40B4-BE49-F238E27FC236}">
                <a16:creationId xmlns:a16="http://schemas.microsoft.com/office/drawing/2014/main" id="{B20477C5-4DE0-8E8A-C97D-561046E5E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024" y="432454"/>
            <a:ext cx="7790121" cy="5993091"/>
          </a:xfrm>
          <a:prstGeom prst="rect">
            <a:avLst/>
          </a:prstGeom>
          <a:ln w="19050">
            <a:solidFill>
              <a:srgbClr val="E48312"/>
            </a:solidFill>
          </a:ln>
        </p:spPr>
      </p:pic>
      <p:sp>
        <p:nvSpPr>
          <p:cNvPr id="3" name="Rectangle 2">
            <a:extLst>
              <a:ext uri="{FF2B5EF4-FFF2-40B4-BE49-F238E27FC236}">
                <a16:creationId xmlns:a16="http://schemas.microsoft.com/office/drawing/2014/main" id="{79A92B8E-C0CC-F82B-5C10-2F4E7984949B}"/>
              </a:ext>
            </a:extLst>
          </p:cNvPr>
          <p:cNvSpPr/>
          <p:nvPr/>
        </p:nvSpPr>
        <p:spPr>
          <a:xfrm>
            <a:off x="4253024" y="787078"/>
            <a:ext cx="7790121" cy="509287"/>
          </a:xfrm>
          <a:prstGeom prst="rect">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272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2302B2-CBA3-B016-41C0-ECDCC48A3F0F}"/>
              </a:ext>
            </a:extLst>
          </p:cNvPr>
          <p:cNvPicPr>
            <a:picLocks noChangeAspect="1"/>
          </p:cNvPicPr>
          <p:nvPr/>
        </p:nvPicPr>
        <p:blipFill>
          <a:blip r:embed="rId3"/>
          <a:stretch>
            <a:fillRect/>
          </a:stretch>
        </p:blipFill>
        <p:spPr>
          <a:xfrm>
            <a:off x="1790630" y="85061"/>
            <a:ext cx="8610739" cy="6183955"/>
          </a:xfrm>
          <a:prstGeom prst="rect">
            <a:avLst/>
          </a:prstGeom>
          <a:ln w="19050">
            <a:solidFill>
              <a:srgbClr val="E48312"/>
            </a:solidFill>
          </a:ln>
        </p:spPr>
      </p:pic>
    </p:spTree>
    <p:extLst>
      <p:ext uri="{BB962C8B-B14F-4D97-AF65-F5344CB8AC3E}">
        <p14:creationId xmlns:p14="http://schemas.microsoft.com/office/powerpoint/2010/main" val="3811535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65D1EDC-957F-726A-1A0D-CCAA844E655E}"/>
              </a:ext>
            </a:extLst>
          </p:cNvPr>
          <p:cNvSpPr/>
          <p:nvPr/>
        </p:nvSpPr>
        <p:spPr>
          <a:xfrm>
            <a:off x="763786" y="2920753"/>
            <a:ext cx="2463938" cy="2476048"/>
          </a:xfrm>
          <a:prstGeom prst="ellipse">
            <a:avLst/>
          </a:prstGeom>
          <a:solidFill>
            <a:srgbClr val="E48312"/>
          </a:solidFill>
          <a:ln>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0BDA648-347E-1903-D103-3487F3B7B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81" y="2811056"/>
            <a:ext cx="2833545" cy="2698952"/>
          </a:xfrm>
          <a:prstGeom prst="rect">
            <a:avLst/>
          </a:prstGeom>
        </p:spPr>
      </p:pic>
      <p:pic>
        <p:nvPicPr>
          <p:cNvPr id="7" name="Picture 6">
            <a:extLst>
              <a:ext uri="{FF2B5EF4-FFF2-40B4-BE49-F238E27FC236}">
                <a16:creationId xmlns:a16="http://schemas.microsoft.com/office/drawing/2014/main" id="{D00BD194-4B01-551E-2B70-FFDC785931FF}"/>
              </a:ext>
            </a:extLst>
          </p:cNvPr>
          <p:cNvPicPr>
            <a:picLocks noChangeAspect="1"/>
          </p:cNvPicPr>
          <p:nvPr/>
        </p:nvPicPr>
        <p:blipFill>
          <a:blip r:embed="rId4"/>
          <a:stretch>
            <a:fillRect/>
          </a:stretch>
        </p:blipFill>
        <p:spPr>
          <a:xfrm>
            <a:off x="4899824" y="589932"/>
            <a:ext cx="6528390" cy="5678136"/>
          </a:xfrm>
          <a:prstGeom prst="rect">
            <a:avLst/>
          </a:prstGeom>
        </p:spPr>
      </p:pic>
      <p:sp>
        <p:nvSpPr>
          <p:cNvPr id="3" name="Rectangle: Rounded Corners 2">
            <a:extLst>
              <a:ext uri="{FF2B5EF4-FFF2-40B4-BE49-F238E27FC236}">
                <a16:creationId xmlns:a16="http://schemas.microsoft.com/office/drawing/2014/main" id="{BF222D0E-895B-EA63-1CAA-1225A916D648}"/>
              </a:ext>
            </a:extLst>
          </p:cNvPr>
          <p:cNvSpPr/>
          <p:nvPr/>
        </p:nvSpPr>
        <p:spPr>
          <a:xfrm>
            <a:off x="8978302" y="2190867"/>
            <a:ext cx="2262949" cy="1395973"/>
          </a:xfrm>
          <a:prstGeom prst="roundRect">
            <a:avLst/>
          </a:prstGeom>
          <a:noFill/>
          <a:ln w="5715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129398B-E1BD-687F-D477-FDF0A6847F3F}"/>
              </a:ext>
            </a:extLst>
          </p:cNvPr>
          <p:cNvSpPr txBox="1">
            <a:spLocks/>
          </p:cNvSpPr>
          <p:nvPr/>
        </p:nvSpPr>
        <p:spPr>
          <a:xfrm>
            <a:off x="488552" y="581683"/>
            <a:ext cx="3317903" cy="130028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a:t>Planning Process</a:t>
            </a:r>
            <a:endParaRPr lang="en-US" dirty="0"/>
          </a:p>
        </p:txBody>
      </p:sp>
    </p:spTree>
    <p:extLst>
      <p:ext uri="{BB962C8B-B14F-4D97-AF65-F5344CB8AC3E}">
        <p14:creationId xmlns:p14="http://schemas.microsoft.com/office/powerpoint/2010/main" val="17783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EC6AE9-2FDB-B289-2F0C-2BE248A4FCBA}"/>
              </a:ext>
            </a:extLst>
          </p:cNvPr>
          <p:cNvSpPr>
            <a:spLocks noGrp="1"/>
          </p:cNvSpPr>
          <p:nvPr>
            <p:ph type="title"/>
          </p:nvPr>
        </p:nvSpPr>
        <p:spPr/>
        <p:txBody>
          <a:bodyPr/>
          <a:lstStyle/>
          <a:p>
            <a:r>
              <a:rPr lang="en-US" dirty="0"/>
              <a:t>NCSCP Monitoring Plan</a:t>
            </a:r>
          </a:p>
        </p:txBody>
      </p:sp>
      <p:pic>
        <p:nvPicPr>
          <p:cNvPr id="29" name="Picture 28" descr="Text, letter&#10;&#10;Description automatically generated">
            <a:extLst>
              <a:ext uri="{FF2B5EF4-FFF2-40B4-BE49-F238E27FC236}">
                <a16:creationId xmlns:a16="http://schemas.microsoft.com/office/drawing/2014/main" id="{73176078-B838-3984-2EA3-0E00716D6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187" y="0"/>
            <a:ext cx="5299364" cy="6858000"/>
          </a:xfrm>
          <a:prstGeom prst="rect">
            <a:avLst/>
          </a:prstGeom>
          <a:ln>
            <a:solidFill>
              <a:schemeClr val="accent1"/>
            </a:solidFill>
          </a:ln>
        </p:spPr>
      </p:pic>
      <p:pic>
        <p:nvPicPr>
          <p:cNvPr id="31" name="Picture 30" descr="Table&#10;&#10;Description automatically generated">
            <a:extLst>
              <a:ext uri="{FF2B5EF4-FFF2-40B4-BE49-F238E27FC236}">
                <a16:creationId xmlns:a16="http://schemas.microsoft.com/office/drawing/2014/main" id="{80AE2B2B-4DFC-79E4-6BE2-5BF7DCADE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87" y="0"/>
            <a:ext cx="5299364" cy="6858000"/>
          </a:xfrm>
          <a:prstGeom prst="rect">
            <a:avLst/>
          </a:prstGeom>
          <a:ln>
            <a:solidFill>
              <a:schemeClr val="accent1"/>
            </a:solidFill>
          </a:ln>
        </p:spPr>
      </p:pic>
      <p:pic>
        <p:nvPicPr>
          <p:cNvPr id="33" name="Picture 32" descr="Table&#10;&#10;Description automatically generated with medium confidence">
            <a:extLst>
              <a:ext uri="{FF2B5EF4-FFF2-40B4-BE49-F238E27FC236}">
                <a16:creationId xmlns:a16="http://schemas.microsoft.com/office/drawing/2014/main" id="{6409B426-E3EC-217C-F3CE-573C98172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8187" y="0"/>
            <a:ext cx="5299364" cy="6858000"/>
          </a:xfrm>
          <a:prstGeom prst="rect">
            <a:avLst/>
          </a:prstGeom>
          <a:ln>
            <a:solidFill>
              <a:schemeClr val="accent1"/>
            </a:solidFill>
          </a:ln>
        </p:spPr>
      </p:pic>
    </p:spTree>
    <p:extLst>
      <p:ext uri="{BB962C8B-B14F-4D97-AF65-F5344CB8AC3E}">
        <p14:creationId xmlns:p14="http://schemas.microsoft.com/office/powerpoint/2010/main" val="7694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EC6AE9-2FDB-B289-2F0C-2BE248A4FCBA}"/>
              </a:ext>
            </a:extLst>
          </p:cNvPr>
          <p:cNvSpPr>
            <a:spLocks noGrp="1"/>
          </p:cNvSpPr>
          <p:nvPr>
            <p:ph type="title"/>
          </p:nvPr>
        </p:nvSpPr>
        <p:spPr/>
        <p:txBody>
          <a:bodyPr/>
          <a:lstStyle/>
          <a:p>
            <a:r>
              <a:rPr lang="en-US" dirty="0"/>
              <a:t>NCSCP Monitoring Plan</a:t>
            </a:r>
          </a:p>
        </p:txBody>
      </p:sp>
      <p:pic>
        <p:nvPicPr>
          <p:cNvPr id="4" name="Picture 3" descr="A picture containing text, screenshot, font, document&#10;&#10;Description automatically generated">
            <a:extLst>
              <a:ext uri="{FF2B5EF4-FFF2-40B4-BE49-F238E27FC236}">
                <a16:creationId xmlns:a16="http://schemas.microsoft.com/office/drawing/2014/main" id="{23142A63-B487-F75F-063F-109C24B50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245" y="678179"/>
            <a:ext cx="7790523" cy="5501641"/>
          </a:xfrm>
          <a:prstGeom prst="rect">
            <a:avLst/>
          </a:prstGeom>
        </p:spPr>
      </p:pic>
    </p:spTree>
    <p:extLst>
      <p:ext uri="{BB962C8B-B14F-4D97-AF65-F5344CB8AC3E}">
        <p14:creationId xmlns:p14="http://schemas.microsoft.com/office/powerpoint/2010/main" val="3995601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with low confidence">
            <a:extLst>
              <a:ext uri="{FF2B5EF4-FFF2-40B4-BE49-F238E27FC236}">
                <a16:creationId xmlns:a16="http://schemas.microsoft.com/office/drawing/2014/main" id="{2E694083-BB87-3C4F-1B98-284816EC0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165" y="2895696"/>
            <a:ext cx="2279741" cy="3034835"/>
          </a:xfrm>
          <a:prstGeom prst="rect">
            <a:avLst/>
          </a:prstGeom>
          <a:ln w="19050">
            <a:solidFill>
              <a:srgbClr val="E48312"/>
            </a:solidFill>
          </a:ln>
        </p:spPr>
      </p:pic>
      <p:pic>
        <p:nvPicPr>
          <p:cNvPr id="5" name="Picture 4" descr="A person with a backpack taking a picture of himself&#10;&#10;Description automatically generated with medium confidence">
            <a:extLst>
              <a:ext uri="{FF2B5EF4-FFF2-40B4-BE49-F238E27FC236}">
                <a16:creationId xmlns:a16="http://schemas.microsoft.com/office/drawing/2014/main" id="{7CE5E578-D397-79FB-7BA8-80F60BC99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503" y="2895696"/>
            <a:ext cx="2045048" cy="3000701"/>
          </a:xfrm>
          <a:prstGeom prst="rect">
            <a:avLst/>
          </a:prstGeom>
          <a:ln w="19050">
            <a:solidFill>
              <a:srgbClr val="E48312"/>
            </a:solidFill>
          </a:ln>
        </p:spPr>
      </p:pic>
      <p:pic>
        <p:nvPicPr>
          <p:cNvPr id="7" name="Picture 6" descr="A person wearing a helmet&#10;&#10;Description automatically generated with medium confidence">
            <a:extLst>
              <a:ext uri="{FF2B5EF4-FFF2-40B4-BE49-F238E27FC236}">
                <a16:creationId xmlns:a16="http://schemas.microsoft.com/office/drawing/2014/main" id="{717DFA39-0E93-852F-1916-4C404E9F4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32" y="2895696"/>
            <a:ext cx="2045048" cy="3068320"/>
          </a:xfrm>
          <a:prstGeom prst="rect">
            <a:avLst/>
          </a:prstGeom>
          <a:ln w="19050">
            <a:solidFill>
              <a:srgbClr val="E48312"/>
            </a:solidFill>
          </a:ln>
        </p:spPr>
      </p:pic>
      <p:pic>
        <p:nvPicPr>
          <p:cNvPr id="9" name="Picture 8" descr="A person holding a tree in the woods&#10;&#10;Description automatically generated with low confidence">
            <a:extLst>
              <a:ext uri="{FF2B5EF4-FFF2-40B4-BE49-F238E27FC236}">
                <a16:creationId xmlns:a16="http://schemas.microsoft.com/office/drawing/2014/main" id="{0CB4CB0E-C415-5674-362D-54D57F60E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4136" y="275275"/>
            <a:ext cx="3238206" cy="1942923"/>
          </a:xfrm>
          <a:prstGeom prst="rect">
            <a:avLst/>
          </a:prstGeom>
          <a:ln w="19050">
            <a:solidFill>
              <a:srgbClr val="E48312"/>
            </a:solidFill>
          </a:ln>
        </p:spPr>
      </p:pic>
      <p:pic>
        <p:nvPicPr>
          <p:cNvPr id="13" name="Picture 12" descr="A person wearing a yellow hat and sunglasses&#10;&#10;Description automatically generated with medium confidence">
            <a:extLst>
              <a:ext uri="{FF2B5EF4-FFF2-40B4-BE49-F238E27FC236}">
                <a16:creationId xmlns:a16="http://schemas.microsoft.com/office/drawing/2014/main" id="{1F48DD6A-2446-D64A-DB45-F30C3B161C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32" y="275275"/>
            <a:ext cx="2892852" cy="1928086"/>
          </a:xfrm>
          <a:prstGeom prst="rect">
            <a:avLst/>
          </a:prstGeom>
          <a:ln w="19050">
            <a:solidFill>
              <a:srgbClr val="E48312"/>
            </a:solidFill>
          </a:ln>
        </p:spPr>
      </p:pic>
      <p:pic>
        <p:nvPicPr>
          <p:cNvPr id="15" name="Picture 14" descr="A person wearing a helmet and a yellow shirt&#10;&#10;Description automatically generated with low confidence">
            <a:extLst>
              <a:ext uri="{FF2B5EF4-FFF2-40B4-BE49-F238E27FC236}">
                <a16:creationId xmlns:a16="http://schemas.microsoft.com/office/drawing/2014/main" id="{80C6C70B-D262-B274-7BE6-E203036A35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1102" y="2878953"/>
            <a:ext cx="2301240" cy="3068320"/>
          </a:xfrm>
          <a:prstGeom prst="rect">
            <a:avLst/>
          </a:prstGeom>
          <a:ln w="19050">
            <a:solidFill>
              <a:srgbClr val="E48312"/>
            </a:solidFill>
          </a:ln>
        </p:spPr>
      </p:pic>
      <p:sp>
        <p:nvSpPr>
          <p:cNvPr id="18" name="TextBox 17">
            <a:extLst>
              <a:ext uri="{FF2B5EF4-FFF2-40B4-BE49-F238E27FC236}">
                <a16:creationId xmlns:a16="http://schemas.microsoft.com/office/drawing/2014/main" id="{054BD3BE-6A08-3CCC-6753-9BAC3F99C77E}"/>
              </a:ext>
            </a:extLst>
          </p:cNvPr>
          <p:cNvSpPr txBox="1"/>
          <p:nvPr/>
        </p:nvSpPr>
        <p:spPr>
          <a:xfrm>
            <a:off x="3253249" y="362266"/>
            <a:ext cx="2549650" cy="1815882"/>
          </a:xfrm>
          <a:prstGeom prst="rect">
            <a:avLst/>
          </a:prstGeom>
          <a:noFill/>
          <a:ln>
            <a:solidFill>
              <a:srgbClr val="E48312"/>
            </a:solidFill>
          </a:ln>
        </p:spPr>
        <p:txBody>
          <a:bodyPr wrap="square" rtlCol="0">
            <a:spAutoFit/>
          </a:bodyPr>
          <a:lstStyle/>
          <a:p>
            <a:r>
              <a:rPr lang="en-US" sz="2800" dirty="0"/>
              <a:t>Moment of appreciation for contributions of ORISE Fellows </a:t>
            </a:r>
          </a:p>
        </p:txBody>
      </p:sp>
      <p:sp>
        <p:nvSpPr>
          <p:cNvPr id="19" name="TextBox 18">
            <a:extLst>
              <a:ext uri="{FF2B5EF4-FFF2-40B4-BE49-F238E27FC236}">
                <a16:creationId xmlns:a16="http://schemas.microsoft.com/office/drawing/2014/main" id="{40C9E0FA-1061-14F2-E6EC-132278764662}"/>
              </a:ext>
            </a:extLst>
          </p:cNvPr>
          <p:cNvSpPr txBox="1"/>
          <p:nvPr/>
        </p:nvSpPr>
        <p:spPr>
          <a:xfrm>
            <a:off x="489214" y="2246555"/>
            <a:ext cx="1546064" cy="369332"/>
          </a:xfrm>
          <a:prstGeom prst="rect">
            <a:avLst/>
          </a:prstGeom>
          <a:noFill/>
        </p:spPr>
        <p:txBody>
          <a:bodyPr wrap="none" rtlCol="0">
            <a:spAutoFit/>
          </a:bodyPr>
          <a:lstStyle/>
          <a:p>
            <a:r>
              <a:rPr lang="en-US" dirty="0"/>
              <a:t>Neville Handel</a:t>
            </a:r>
          </a:p>
        </p:txBody>
      </p:sp>
      <p:sp>
        <p:nvSpPr>
          <p:cNvPr id="20" name="TextBox 19">
            <a:extLst>
              <a:ext uri="{FF2B5EF4-FFF2-40B4-BE49-F238E27FC236}">
                <a16:creationId xmlns:a16="http://schemas.microsoft.com/office/drawing/2014/main" id="{8234F23F-3244-493F-A519-F21D5AF26128}"/>
              </a:ext>
            </a:extLst>
          </p:cNvPr>
          <p:cNvSpPr txBox="1"/>
          <p:nvPr/>
        </p:nvSpPr>
        <p:spPr>
          <a:xfrm>
            <a:off x="186319" y="5947273"/>
            <a:ext cx="1658596" cy="369332"/>
          </a:xfrm>
          <a:prstGeom prst="rect">
            <a:avLst/>
          </a:prstGeom>
          <a:noFill/>
        </p:spPr>
        <p:txBody>
          <a:bodyPr wrap="none" rtlCol="0">
            <a:spAutoFit/>
          </a:bodyPr>
          <a:lstStyle/>
          <a:p>
            <a:r>
              <a:rPr lang="en-US" dirty="0"/>
              <a:t>Katie Sauerbrey</a:t>
            </a:r>
          </a:p>
        </p:txBody>
      </p:sp>
      <p:sp>
        <p:nvSpPr>
          <p:cNvPr id="21" name="TextBox 20">
            <a:extLst>
              <a:ext uri="{FF2B5EF4-FFF2-40B4-BE49-F238E27FC236}">
                <a16:creationId xmlns:a16="http://schemas.microsoft.com/office/drawing/2014/main" id="{BC313B13-994C-5EDA-5607-65712687B8B9}"/>
              </a:ext>
            </a:extLst>
          </p:cNvPr>
          <p:cNvSpPr txBox="1"/>
          <p:nvPr/>
        </p:nvSpPr>
        <p:spPr>
          <a:xfrm>
            <a:off x="2656598" y="5930531"/>
            <a:ext cx="1354858" cy="369332"/>
          </a:xfrm>
          <a:prstGeom prst="rect">
            <a:avLst/>
          </a:prstGeom>
          <a:noFill/>
        </p:spPr>
        <p:txBody>
          <a:bodyPr wrap="none" rtlCol="0">
            <a:spAutoFit/>
          </a:bodyPr>
          <a:lstStyle/>
          <a:p>
            <a:r>
              <a:rPr lang="en-US" dirty="0"/>
              <a:t>Dan Hannon</a:t>
            </a:r>
          </a:p>
        </p:txBody>
      </p:sp>
      <p:sp>
        <p:nvSpPr>
          <p:cNvPr id="22" name="TextBox 21">
            <a:extLst>
              <a:ext uri="{FF2B5EF4-FFF2-40B4-BE49-F238E27FC236}">
                <a16:creationId xmlns:a16="http://schemas.microsoft.com/office/drawing/2014/main" id="{32677AE3-6A52-2F3B-6A6C-D9005C8AEF41}"/>
              </a:ext>
            </a:extLst>
          </p:cNvPr>
          <p:cNvSpPr txBox="1"/>
          <p:nvPr/>
        </p:nvSpPr>
        <p:spPr>
          <a:xfrm>
            <a:off x="4933477" y="5902961"/>
            <a:ext cx="1522083" cy="369332"/>
          </a:xfrm>
          <a:prstGeom prst="rect">
            <a:avLst/>
          </a:prstGeom>
          <a:noFill/>
        </p:spPr>
        <p:txBody>
          <a:bodyPr wrap="none" rtlCol="0">
            <a:spAutoFit/>
          </a:bodyPr>
          <a:lstStyle/>
          <a:p>
            <a:r>
              <a:rPr lang="en-US" dirty="0"/>
              <a:t>Ryan Bollinger</a:t>
            </a:r>
          </a:p>
        </p:txBody>
      </p:sp>
      <p:sp>
        <p:nvSpPr>
          <p:cNvPr id="23" name="TextBox 22">
            <a:extLst>
              <a:ext uri="{FF2B5EF4-FFF2-40B4-BE49-F238E27FC236}">
                <a16:creationId xmlns:a16="http://schemas.microsoft.com/office/drawing/2014/main" id="{3FEF260C-BD91-9EAA-625F-EBA7EA130241}"/>
              </a:ext>
            </a:extLst>
          </p:cNvPr>
          <p:cNvSpPr txBox="1"/>
          <p:nvPr/>
        </p:nvSpPr>
        <p:spPr>
          <a:xfrm>
            <a:off x="9423029" y="2280565"/>
            <a:ext cx="1930208" cy="369332"/>
          </a:xfrm>
          <a:prstGeom prst="rect">
            <a:avLst/>
          </a:prstGeom>
          <a:noFill/>
        </p:spPr>
        <p:txBody>
          <a:bodyPr wrap="none" rtlCol="0">
            <a:spAutoFit/>
          </a:bodyPr>
          <a:lstStyle/>
          <a:p>
            <a:r>
              <a:rPr lang="en-US" dirty="0"/>
              <a:t>Matthew Moskwik</a:t>
            </a:r>
          </a:p>
        </p:txBody>
      </p:sp>
      <p:sp>
        <p:nvSpPr>
          <p:cNvPr id="24" name="TextBox 23">
            <a:extLst>
              <a:ext uri="{FF2B5EF4-FFF2-40B4-BE49-F238E27FC236}">
                <a16:creationId xmlns:a16="http://schemas.microsoft.com/office/drawing/2014/main" id="{B53D5979-0D28-B8E2-1429-68C4D87F85D7}"/>
              </a:ext>
            </a:extLst>
          </p:cNvPr>
          <p:cNvSpPr txBox="1"/>
          <p:nvPr/>
        </p:nvSpPr>
        <p:spPr>
          <a:xfrm>
            <a:off x="7553851" y="5906729"/>
            <a:ext cx="1281761" cy="369332"/>
          </a:xfrm>
          <a:prstGeom prst="rect">
            <a:avLst/>
          </a:prstGeom>
          <a:noFill/>
        </p:spPr>
        <p:txBody>
          <a:bodyPr wrap="none" rtlCol="0">
            <a:spAutoFit/>
          </a:bodyPr>
          <a:lstStyle/>
          <a:p>
            <a:r>
              <a:rPr lang="en-US" dirty="0"/>
              <a:t>Ana Castillo</a:t>
            </a:r>
          </a:p>
        </p:txBody>
      </p:sp>
      <p:sp>
        <p:nvSpPr>
          <p:cNvPr id="25" name="TextBox 24">
            <a:extLst>
              <a:ext uri="{FF2B5EF4-FFF2-40B4-BE49-F238E27FC236}">
                <a16:creationId xmlns:a16="http://schemas.microsoft.com/office/drawing/2014/main" id="{7E152BD4-7A15-4F4E-F088-32382486F635}"/>
              </a:ext>
            </a:extLst>
          </p:cNvPr>
          <p:cNvSpPr txBox="1"/>
          <p:nvPr/>
        </p:nvSpPr>
        <p:spPr>
          <a:xfrm>
            <a:off x="10177784" y="5930531"/>
            <a:ext cx="1528816" cy="369332"/>
          </a:xfrm>
          <a:prstGeom prst="rect">
            <a:avLst/>
          </a:prstGeom>
          <a:noFill/>
        </p:spPr>
        <p:txBody>
          <a:bodyPr wrap="none" rtlCol="0">
            <a:spAutoFit/>
          </a:bodyPr>
          <a:lstStyle/>
          <a:p>
            <a:r>
              <a:rPr lang="en-US" dirty="0"/>
              <a:t>Sarah Hecocks</a:t>
            </a:r>
          </a:p>
        </p:txBody>
      </p:sp>
      <p:pic>
        <p:nvPicPr>
          <p:cNvPr id="8" name="Picture 7" descr="A person smiling at the camera&#10;&#10;Description automatically generated with low confidence">
            <a:extLst>
              <a:ext uri="{FF2B5EF4-FFF2-40B4-BE49-F238E27FC236}">
                <a16:creationId xmlns:a16="http://schemas.microsoft.com/office/drawing/2014/main" id="{CE90BDAD-C89A-D70F-E905-4B5A002959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760" y="296973"/>
            <a:ext cx="2781515" cy="1921225"/>
          </a:xfrm>
          <a:prstGeom prst="rect">
            <a:avLst/>
          </a:prstGeom>
          <a:ln w="19050">
            <a:solidFill>
              <a:srgbClr val="E48312"/>
            </a:solidFill>
          </a:ln>
        </p:spPr>
      </p:pic>
      <p:sp>
        <p:nvSpPr>
          <p:cNvPr id="10" name="TextBox 9">
            <a:extLst>
              <a:ext uri="{FF2B5EF4-FFF2-40B4-BE49-F238E27FC236}">
                <a16:creationId xmlns:a16="http://schemas.microsoft.com/office/drawing/2014/main" id="{E828F195-9050-305E-E3F2-984C7B5D4710}"/>
              </a:ext>
            </a:extLst>
          </p:cNvPr>
          <p:cNvSpPr txBox="1"/>
          <p:nvPr/>
        </p:nvSpPr>
        <p:spPr>
          <a:xfrm>
            <a:off x="6671284" y="2273747"/>
            <a:ext cx="1324465" cy="369332"/>
          </a:xfrm>
          <a:prstGeom prst="rect">
            <a:avLst/>
          </a:prstGeom>
          <a:noFill/>
        </p:spPr>
        <p:txBody>
          <a:bodyPr wrap="none" rtlCol="0">
            <a:spAutoFit/>
          </a:bodyPr>
          <a:lstStyle/>
          <a:p>
            <a:r>
              <a:rPr lang="en-US" dirty="0"/>
              <a:t>Sarah Childs</a:t>
            </a:r>
          </a:p>
        </p:txBody>
      </p:sp>
      <p:pic>
        <p:nvPicPr>
          <p:cNvPr id="12" name="Picture 11" descr="A person leaning against a tree&#10;&#10;Description automatically generated with medium confidence">
            <a:extLst>
              <a:ext uri="{FF2B5EF4-FFF2-40B4-BE49-F238E27FC236}">
                <a16:creationId xmlns:a16="http://schemas.microsoft.com/office/drawing/2014/main" id="{1A131641-B7B3-D067-D0E3-A9FB3D6A31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5031" y="2834641"/>
            <a:ext cx="2125344" cy="3068320"/>
          </a:xfrm>
          <a:prstGeom prst="rect">
            <a:avLst/>
          </a:prstGeom>
          <a:ln w="19050">
            <a:solidFill>
              <a:srgbClr val="E48312"/>
            </a:solidFill>
          </a:ln>
        </p:spPr>
      </p:pic>
    </p:spTree>
    <p:extLst>
      <p:ext uri="{BB962C8B-B14F-4D97-AF65-F5344CB8AC3E}">
        <p14:creationId xmlns:p14="http://schemas.microsoft.com/office/powerpoint/2010/main" val="2613919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urvey&#10;&#10;Description automatically generated with low confidence">
            <a:extLst>
              <a:ext uri="{FF2B5EF4-FFF2-40B4-BE49-F238E27FC236}">
                <a16:creationId xmlns:a16="http://schemas.microsoft.com/office/drawing/2014/main" id="{4EDF4CB6-DD38-5AC3-D2B8-A9E18AC5D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21" y="742841"/>
            <a:ext cx="10687358" cy="5372317"/>
          </a:xfrm>
          <a:prstGeom prst="rect">
            <a:avLst/>
          </a:prstGeom>
        </p:spPr>
      </p:pic>
    </p:spTree>
    <p:extLst>
      <p:ext uri="{BB962C8B-B14F-4D97-AF65-F5344CB8AC3E}">
        <p14:creationId xmlns:p14="http://schemas.microsoft.com/office/powerpoint/2010/main" val="1974800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3B9BEF2A-FEEC-6C63-BF69-C12688C7D0DC}"/>
              </a:ext>
            </a:extLst>
          </p:cNvPr>
          <p:cNvGraphicFramePr/>
          <p:nvPr>
            <p:extLst>
              <p:ext uri="{D42A27DB-BD31-4B8C-83A1-F6EECF244321}">
                <p14:modId xmlns:p14="http://schemas.microsoft.com/office/powerpoint/2010/main" val="812806872"/>
              </p:ext>
            </p:extLst>
          </p:nvPr>
        </p:nvGraphicFramePr>
        <p:xfrm>
          <a:off x="4346936" y="298048"/>
          <a:ext cx="7584633" cy="6261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Oval 20">
            <a:extLst>
              <a:ext uri="{FF2B5EF4-FFF2-40B4-BE49-F238E27FC236}">
                <a16:creationId xmlns:a16="http://schemas.microsoft.com/office/drawing/2014/main" id="{540F97CC-574A-D6E1-2EC1-BAF66C558482}"/>
              </a:ext>
            </a:extLst>
          </p:cNvPr>
          <p:cNvSpPr/>
          <p:nvPr/>
        </p:nvSpPr>
        <p:spPr>
          <a:xfrm>
            <a:off x="7265363" y="2553664"/>
            <a:ext cx="1750671" cy="1750671"/>
          </a:xfrm>
          <a:prstGeom prst="ellipse">
            <a:avLst/>
          </a:prstGeom>
          <a:solidFill>
            <a:schemeClr val="accent1">
              <a:lumMod val="40000"/>
              <a:lumOff val="60000"/>
            </a:schemeClr>
          </a:solidFill>
          <a:ln w="1905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103375-A458-17C3-5548-F4EE9E4B65AF}"/>
              </a:ext>
            </a:extLst>
          </p:cNvPr>
          <p:cNvSpPr>
            <a:spLocks noGrp="1"/>
          </p:cNvSpPr>
          <p:nvPr>
            <p:ph type="title"/>
          </p:nvPr>
        </p:nvSpPr>
        <p:spPr>
          <a:xfrm>
            <a:off x="434050" y="1926026"/>
            <a:ext cx="3200400" cy="2286000"/>
          </a:xfrm>
        </p:spPr>
        <p:txBody>
          <a:bodyPr/>
          <a:lstStyle/>
          <a:p>
            <a:r>
              <a:rPr lang="en-US" dirty="0"/>
              <a:t>Implementation of the Strategic Conservation Plan</a:t>
            </a:r>
          </a:p>
        </p:txBody>
      </p:sp>
      <p:sp>
        <p:nvSpPr>
          <p:cNvPr id="19" name="Text Placeholder 18">
            <a:extLst>
              <a:ext uri="{FF2B5EF4-FFF2-40B4-BE49-F238E27FC236}">
                <a16:creationId xmlns:a16="http://schemas.microsoft.com/office/drawing/2014/main" id="{9E30B286-E6A0-9849-9C07-413DE86CBD48}"/>
              </a:ext>
            </a:extLst>
          </p:cNvPr>
          <p:cNvSpPr>
            <a:spLocks noGrp="1"/>
          </p:cNvSpPr>
          <p:nvPr>
            <p:ph type="body" sz="half" idx="2"/>
          </p:nvPr>
        </p:nvSpPr>
        <p:spPr>
          <a:xfrm>
            <a:off x="7396223" y="3069026"/>
            <a:ext cx="1480915" cy="719945"/>
          </a:xfrm>
        </p:spPr>
        <p:txBody>
          <a:bodyPr>
            <a:normAutofit/>
          </a:bodyPr>
          <a:lstStyle/>
          <a:p>
            <a:pPr algn="ctr"/>
            <a:r>
              <a:rPr lang="en-US" sz="4000" b="1" dirty="0">
                <a:solidFill>
                  <a:schemeClr val="accent1">
                    <a:lumMod val="75000"/>
                  </a:schemeClr>
                </a:solidFill>
                <a:latin typeface="+mj-lt"/>
              </a:rPr>
              <a:t>1 year</a:t>
            </a:r>
          </a:p>
        </p:txBody>
      </p:sp>
    </p:spTree>
    <p:extLst>
      <p:ext uri="{BB962C8B-B14F-4D97-AF65-F5344CB8AC3E}">
        <p14:creationId xmlns:p14="http://schemas.microsoft.com/office/powerpoint/2010/main" val="356843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t>Reserve Design</a:t>
            </a: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7">
            <a:extLst>
              <a:ext uri="{FF2B5EF4-FFF2-40B4-BE49-F238E27FC236}">
                <a16:creationId xmlns:a16="http://schemas.microsoft.com/office/drawing/2014/main" id="{D8E19BD8-AD37-8085-F7D0-A80031BD0D26}"/>
              </a:ext>
            </a:extLst>
          </p:cNvPr>
          <p:cNvSpPr>
            <a:spLocks noGrp="1"/>
          </p:cNvSpPr>
          <p:nvPr>
            <p:ph type="body" sz="half" idx="2"/>
          </p:nvPr>
        </p:nvSpPr>
        <p:spPr>
          <a:xfrm>
            <a:off x="8373862" y="3630875"/>
            <a:ext cx="3467039" cy="505697"/>
          </a:xfrm>
        </p:spPr>
        <p:txBody>
          <a:bodyPr>
            <a:normAutofit/>
          </a:bodyPr>
          <a:lstStyle/>
          <a:p>
            <a:r>
              <a:rPr lang="en-US" sz="2000" dirty="0"/>
              <a:t>2013 Version</a:t>
            </a:r>
          </a:p>
        </p:txBody>
      </p:sp>
      <p:pic>
        <p:nvPicPr>
          <p:cNvPr id="5" name="Picture 4" descr="A picture containing text, map, atlas, screenshot&#10;&#10;Description automatically generated">
            <a:extLst>
              <a:ext uri="{FF2B5EF4-FFF2-40B4-BE49-F238E27FC236}">
                <a16:creationId xmlns:a16="http://schemas.microsoft.com/office/drawing/2014/main" id="{BD7C6530-EE43-0E8F-9FF3-6B624B98F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81" y="801306"/>
            <a:ext cx="7238847" cy="5255387"/>
          </a:xfrm>
          <a:prstGeom prst="rect">
            <a:avLst/>
          </a:prstGeom>
          <a:ln w="19050">
            <a:solidFill>
              <a:schemeClr val="accent1"/>
            </a:solidFill>
          </a:ln>
        </p:spPr>
      </p:pic>
    </p:spTree>
    <p:extLst>
      <p:ext uri="{BB962C8B-B14F-4D97-AF65-F5344CB8AC3E}">
        <p14:creationId xmlns:p14="http://schemas.microsoft.com/office/powerpoint/2010/main" val="2512336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t>Reserve Design</a:t>
            </a: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7">
            <a:extLst>
              <a:ext uri="{FF2B5EF4-FFF2-40B4-BE49-F238E27FC236}">
                <a16:creationId xmlns:a16="http://schemas.microsoft.com/office/drawing/2014/main" id="{D8E19BD8-AD37-8085-F7D0-A80031BD0D26}"/>
              </a:ext>
            </a:extLst>
          </p:cNvPr>
          <p:cNvSpPr>
            <a:spLocks noGrp="1"/>
          </p:cNvSpPr>
          <p:nvPr>
            <p:ph type="body" sz="half" idx="2"/>
          </p:nvPr>
        </p:nvSpPr>
        <p:spPr>
          <a:xfrm>
            <a:off x="8373862" y="3630875"/>
            <a:ext cx="3467039" cy="505697"/>
          </a:xfrm>
        </p:spPr>
        <p:txBody>
          <a:bodyPr>
            <a:normAutofit/>
          </a:bodyPr>
          <a:lstStyle/>
          <a:p>
            <a:r>
              <a:rPr lang="en-US" sz="2000" dirty="0"/>
              <a:t>2023 Update</a:t>
            </a:r>
          </a:p>
        </p:txBody>
      </p:sp>
      <p:pic>
        <p:nvPicPr>
          <p:cNvPr id="3" name="Picture 2">
            <a:extLst>
              <a:ext uri="{FF2B5EF4-FFF2-40B4-BE49-F238E27FC236}">
                <a16:creationId xmlns:a16="http://schemas.microsoft.com/office/drawing/2014/main" id="{F6E89C45-ECBA-28FE-6714-2167365170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9427" y="640080"/>
            <a:ext cx="7118053" cy="5500313"/>
          </a:xfrm>
          <a:prstGeom prst="rect">
            <a:avLst/>
          </a:prstGeom>
          <a:ln w="19050">
            <a:solidFill>
              <a:schemeClr val="accent1"/>
            </a:solidFill>
          </a:ln>
        </p:spPr>
      </p:pic>
    </p:spTree>
    <p:extLst>
      <p:ext uri="{BB962C8B-B14F-4D97-AF65-F5344CB8AC3E}">
        <p14:creationId xmlns:p14="http://schemas.microsoft.com/office/powerpoint/2010/main" val="853249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D2E29-94E7-C7AC-9A97-DCA2435F4098}"/>
              </a:ext>
            </a:extLst>
          </p:cNvPr>
          <p:cNvSpPr>
            <a:spLocks noGrp="1"/>
          </p:cNvSpPr>
          <p:nvPr>
            <p:ph type="title"/>
          </p:nvPr>
        </p:nvSpPr>
        <p:spPr>
          <a:xfrm>
            <a:off x="1039368" y="5422161"/>
            <a:ext cx="10113264" cy="822960"/>
          </a:xfrm>
        </p:spPr>
        <p:txBody>
          <a:bodyPr/>
          <a:lstStyle/>
          <a:p>
            <a:pPr algn="ctr"/>
            <a:r>
              <a:rPr lang="en-US" sz="4800" dirty="0"/>
              <a:t>NCSCP Accomplishments since 2013</a:t>
            </a:r>
          </a:p>
        </p:txBody>
      </p:sp>
      <p:pic>
        <p:nvPicPr>
          <p:cNvPr id="6" name="Picture Placeholder 5" descr="A group of people walking through a forest&#10;&#10;Description automatically generated with medium confidence">
            <a:extLst>
              <a:ext uri="{FF2B5EF4-FFF2-40B4-BE49-F238E27FC236}">
                <a16:creationId xmlns:a16="http://schemas.microsoft.com/office/drawing/2014/main" id="{42941171-E662-53E1-70D5-98BB7CD46B7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119" b="23119"/>
          <a:stretch>
            <a:fillRect/>
          </a:stretch>
        </p:blipFill>
        <p:spPr/>
      </p:pic>
    </p:spTree>
    <p:extLst>
      <p:ext uri="{BB962C8B-B14F-4D97-AF65-F5344CB8AC3E}">
        <p14:creationId xmlns:p14="http://schemas.microsoft.com/office/powerpoint/2010/main" val="1744648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8CB42D0-8000-533C-527F-B92E49FEC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046" y="0"/>
            <a:ext cx="8875059" cy="6858000"/>
          </a:xfrm>
          <a:prstGeom prst="rect">
            <a:avLst/>
          </a:prstGeom>
          <a:ln w="19050">
            <a:solidFill>
              <a:schemeClr val="accent1"/>
            </a:solidFill>
          </a:ln>
        </p:spPr>
      </p:pic>
    </p:spTree>
    <p:extLst>
      <p:ext uri="{BB962C8B-B14F-4D97-AF65-F5344CB8AC3E}">
        <p14:creationId xmlns:p14="http://schemas.microsoft.com/office/powerpoint/2010/main" val="2865206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1740241F-1608-5BE6-8A9F-53A46C5EBE31}"/>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3700"/>
              <a:t>Management accomplishments since 2013</a:t>
            </a: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15FCB049-CCE8-A9DC-112B-B0379CA69AD6}"/>
              </a:ext>
            </a:extLst>
          </p:cNvPr>
          <p:cNvSpPr txBox="1"/>
          <p:nvPr/>
        </p:nvSpPr>
        <p:spPr>
          <a:xfrm>
            <a:off x="231063" y="326750"/>
            <a:ext cx="7094781" cy="3816429"/>
          </a:xfrm>
          <a:prstGeom prst="rect">
            <a:avLst/>
          </a:prstGeom>
          <a:noFill/>
        </p:spPr>
        <p:txBody>
          <a:bodyPr wrap="square" rtlCol="0">
            <a:spAutoFit/>
          </a:bodyPr>
          <a:lstStyle/>
          <a:p>
            <a:pPr marL="285750" indent="-285750">
              <a:buFont typeface="Arial" panose="020B0604020202020204" pitchFamily="34" charset="0"/>
              <a:buChar char="•"/>
            </a:pPr>
            <a:r>
              <a:rPr lang="en-US" sz="2200" dirty="0"/>
              <a:t>National Fish and Wildlife Foundation Funding</a:t>
            </a:r>
          </a:p>
          <a:p>
            <a:pPr marL="742950" lvl="1" indent="-285750">
              <a:buFont typeface="Arial" panose="020B0604020202020204" pitchFamily="34" charset="0"/>
              <a:buChar char="•"/>
            </a:pPr>
            <a:r>
              <a:rPr lang="en-US" sz="2200" dirty="0"/>
              <a:t>Shared burn crew</a:t>
            </a:r>
          </a:p>
          <a:p>
            <a:pPr marL="742950" lvl="1" indent="-285750">
              <a:buFont typeface="Arial" panose="020B0604020202020204" pitchFamily="34" charset="0"/>
              <a:buChar char="•"/>
            </a:pPr>
            <a:r>
              <a:rPr lang="en-US" sz="2200" dirty="0"/>
              <a:t>Contractual funding for burning, invasive control, midstory control, longleaf planting, wiregrass planting, landowner outreach and training</a:t>
            </a:r>
          </a:p>
          <a:p>
            <a:pPr marL="742950" lvl="1" indent="-285750">
              <a:buFont typeface="Arial" panose="020B0604020202020204" pitchFamily="34" charset="0"/>
              <a:buChar char="•"/>
            </a:pPr>
            <a:r>
              <a:rPr lang="en-US" sz="2200" dirty="0"/>
              <a:t>10+ organizations directly supported</a:t>
            </a:r>
          </a:p>
          <a:p>
            <a:pPr marL="285750" indent="-285750">
              <a:buFont typeface="Arial" panose="020B0604020202020204" pitchFamily="34" charset="0"/>
              <a:buChar char="•"/>
            </a:pPr>
            <a:r>
              <a:rPr lang="en-US" sz="2200" dirty="0"/>
              <a:t>NC Sandhills Prescribed Burn Association</a:t>
            </a:r>
          </a:p>
          <a:p>
            <a:pPr marL="742950" lvl="1" indent="-285750">
              <a:buFont typeface="Arial" panose="020B0604020202020204" pitchFamily="34" charset="0"/>
              <a:buChar char="•"/>
            </a:pPr>
            <a:r>
              <a:rPr lang="en-US" sz="2200" dirty="0"/>
              <a:t>Equipment, training, support for private landowners</a:t>
            </a:r>
          </a:p>
          <a:p>
            <a:pPr marL="285750" indent="-285750">
              <a:buFont typeface="Arial" panose="020B0604020202020204" pitchFamily="34" charset="0"/>
              <a:buChar char="•"/>
            </a:pPr>
            <a:r>
              <a:rPr lang="en-US" sz="2200" dirty="0"/>
              <a:t>Many partners have “upped their game”</a:t>
            </a:r>
          </a:p>
          <a:p>
            <a:pPr marL="285750" indent="-285750">
              <a:buFont typeface="Arial" panose="020B0604020202020204" pitchFamily="34" charset="0"/>
              <a:buChar char="•"/>
            </a:pPr>
            <a:r>
              <a:rPr lang="en-US" sz="2200" dirty="0"/>
              <a:t>Several organizations sharing personnel, equipment, expertise</a:t>
            </a:r>
          </a:p>
        </p:txBody>
      </p:sp>
      <p:pic>
        <p:nvPicPr>
          <p:cNvPr id="4" name="Picture 3" descr="A group of people in uniform&#10;&#10;Description automatically generated with low confidence">
            <a:extLst>
              <a:ext uri="{FF2B5EF4-FFF2-40B4-BE49-F238E27FC236}">
                <a16:creationId xmlns:a16="http://schemas.microsoft.com/office/drawing/2014/main" id="{087417B8-05AF-2333-08EB-6CF70C11A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17" y="4449258"/>
            <a:ext cx="2985820" cy="1990547"/>
          </a:xfrm>
          <a:prstGeom prst="rect">
            <a:avLst/>
          </a:prstGeom>
          <a:ln w="19050">
            <a:solidFill>
              <a:srgbClr val="E48312"/>
            </a:solidFill>
          </a:ln>
        </p:spPr>
      </p:pic>
      <p:pic>
        <p:nvPicPr>
          <p:cNvPr id="5" name="Picture 4" descr="A group of people standing in a forest&#10;&#10;Description automatically generated with medium confidence">
            <a:extLst>
              <a:ext uri="{FF2B5EF4-FFF2-40B4-BE49-F238E27FC236}">
                <a16:creationId xmlns:a16="http://schemas.microsoft.com/office/drawing/2014/main" id="{8F5B30F7-29BC-A806-E566-8E7F0240A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465" y="4449257"/>
            <a:ext cx="2654062" cy="1990547"/>
          </a:xfrm>
          <a:prstGeom prst="rect">
            <a:avLst/>
          </a:prstGeom>
          <a:ln w="19050">
            <a:solidFill>
              <a:srgbClr val="E48312"/>
            </a:solidFill>
          </a:ln>
        </p:spPr>
      </p:pic>
      <p:sp>
        <p:nvSpPr>
          <p:cNvPr id="6" name="TextBox 5">
            <a:extLst>
              <a:ext uri="{FF2B5EF4-FFF2-40B4-BE49-F238E27FC236}">
                <a16:creationId xmlns:a16="http://schemas.microsoft.com/office/drawing/2014/main" id="{29F6BF45-B06F-1B51-D921-D2CA3EB62B77}"/>
              </a:ext>
            </a:extLst>
          </p:cNvPr>
          <p:cNvSpPr txBox="1"/>
          <p:nvPr/>
        </p:nvSpPr>
        <p:spPr>
          <a:xfrm>
            <a:off x="879330" y="6475835"/>
            <a:ext cx="2264594" cy="369332"/>
          </a:xfrm>
          <a:prstGeom prst="rect">
            <a:avLst/>
          </a:prstGeom>
          <a:noFill/>
        </p:spPr>
        <p:txBody>
          <a:bodyPr wrap="none" rtlCol="0">
            <a:spAutoFit/>
          </a:bodyPr>
          <a:lstStyle/>
          <a:p>
            <a:r>
              <a:rPr lang="en-US" dirty="0"/>
              <a:t>TNC shared burn crew</a:t>
            </a:r>
          </a:p>
        </p:txBody>
      </p:sp>
      <p:sp>
        <p:nvSpPr>
          <p:cNvPr id="7" name="TextBox 6">
            <a:extLst>
              <a:ext uri="{FF2B5EF4-FFF2-40B4-BE49-F238E27FC236}">
                <a16:creationId xmlns:a16="http://schemas.microsoft.com/office/drawing/2014/main" id="{060D1C30-4A2B-D931-0059-392C4792D767}"/>
              </a:ext>
            </a:extLst>
          </p:cNvPr>
          <p:cNvSpPr txBox="1"/>
          <p:nvPr/>
        </p:nvSpPr>
        <p:spPr>
          <a:xfrm>
            <a:off x="4941764" y="6477332"/>
            <a:ext cx="1442383" cy="369332"/>
          </a:xfrm>
          <a:prstGeom prst="rect">
            <a:avLst/>
          </a:prstGeom>
          <a:noFill/>
        </p:spPr>
        <p:txBody>
          <a:bodyPr wrap="none" rtlCol="0">
            <a:spAutoFit/>
          </a:bodyPr>
          <a:lstStyle/>
          <a:p>
            <a:r>
              <a:rPr lang="en-US" dirty="0"/>
              <a:t>Sandhills PBA</a:t>
            </a:r>
          </a:p>
        </p:txBody>
      </p:sp>
    </p:spTree>
    <p:extLst>
      <p:ext uri="{BB962C8B-B14F-4D97-AF65-F5344CB8AC3E}">
        <p14:creationId xmlns:p14="http://schemas.microsoft.com/office/powerpoint/2010/main" val="54395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a:xfrm>
            <a:off x="457200" y="462279"/>
            <a:ext cx="3200400" cy="2286000"/>
          </a:xfrm>
        </p:spPr>
        <p:txBody>
          <a:bodyPr vert="horz" lIns="91440" tIns="45720" rIns="91440" bIns="45720" rtlCol="0" anchor="b">
            <a:normAutofit/>
          </a:bodyPr>
          <a:lstStyle/>
          <a:p>
            <a:r>
              <a:rPr lang="en-US" sz="4400" dirty="0"/>
              <a:t>Longleaf Upland Mosaic</a:t>
            </a:r>
          </a:p>
        </p:txBody>
      </p:sp>
      <p:sp>
        <p:nvSpPr>
          <p:cNvPr id="10" name="Text Placeholder 7">
            <a:extLst>
              <a:ext uri="{FF2B5EF4-FFF2-40B4-BE49-F238E27FC236}">
                <a16:creationId xmlns:a16="http://schemas.microsoft.com/office/drawing/2014/main" id="{D8E19BD8-AD37-8085-F7D0-A80031BD0D26}"/>
              </a:ext>
            </a:extLst>
          </p:cNvPr>
          <p:cNvSpPr>
            <a:spLocks noGrp="1"/>
          </p:cNvSpPr>
          <p:nvPr>
            <p:ph type="body" sz="half" idx="2"/>
          </p:nvPr>
        </p:nvSpPr>
        <p:spPr>
          <a:xfrm>
            <a:off x="457200" y="2794000"/>
            <a:ext cx="3200400" cy="502920"/>
          </a:xfrm>
        </p:spPr>
        <p:txBody>
          <a:bodyPr>
            <a:normAutofit/>
          </a:bodyPr>
          <a:lstStyle/>
          <a:p>
            <a:r>
              <a:rPr lang="en-US" sz="2000" dirty="0"/>
              <a:t>Accomplishments since 2013</a:t>
            </a:r>
          </a:p>
        </p:txBody>
      </p:sp>
      <p:graphicFrame>
        <p:nvGraphicFramePr>
          <p:cNvPr id="5" name="Diagram 4">
            <a:extLst>
              <a:ext uri="{FF2B5EF4-FFF2-40B4-BE49-F238E27FC236}">
                <a16:creationId xmlns:a16="http://schemas.microsoft.com/office/drawing/2014/main" id="{E6FDD8CF-9880-0D2D-A48F-ACC4E394CAAE}"/>
              </a:ext>
            </a:extLst>
          </p:cNvPr>
          <p:cNvGraphicFramePr/>
          <p:nvPr>
            <p:extLst>
              <p:ext uri="{D42A27DB-BD31-4B8C-83A1-F6EECF244321}">
                <p14:modId xmlns:p14="http://schemas.microsoft.com/office/powerpoint/2010/main" val="2479679796"/>
              </p:ext>
            </p:extLst>
          </p:nvPr>
        </p:nvGraphicFramePr>
        <p:xfrm>
          <a:off x="4470402" y="462280"/>
          <a:ext cx="7528558" cy="5874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assy area with trees in the back&#10;&#10;Description automatically generated with medium confidence">
            <a:extLst>
              <a:ext uri="{FF2B5EF4-FFF2-40B4-BE49-F238E27FC236}">
                <a16:creationId xmlns:a16="http://schemas.microsoft.com/office/drawing/2014/main" id="{509697CB-2782-9251-2CFC-90ABBB78A5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3556828"/>
            <a:ext cx="3211031" cy="2408274"/>
          </a:xfrm>
          <a:prstGeom prst="rect">
            <a:avLst/>
          </a:prstGeom>
          <a:ln w="19050">
            <a:solidFill>
              <a:srgbClr val="E48312"/>
            </a:solidFill>
          </a:ln>
        </p:spPr>
      </p:pic>
    </p:spTree>
    <p:extLst>
      <p:ext uri="{BB962C8B-B14F-4D97-AF65-F5344CB8AC3E}">
        <p14:creationId xmlns:p14="http://schemas.microsoft.com/office/powerpoint/2010/main" val="928813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E880-DB45-4AC0-AF5E-D682857DDFE7}"/>
              </a:ext>
            </a:extLst>
          </p:cNvPr>
          <p:cNvSpPr>
            <a:spLocks noGrp="1"/>
          </p:cNvSpPr>
          <p:nvPr>
            <p:ph type="title"/>
          </p:nvPr>
        </p:nvSpPr>
        <p:spPr>
          <a:xfrm>
            <a:off x="436880" y="1793239"/>
            <a:ext cx="3200400" cy="2286000"/>
          </a:xfrm>
        </p:spPr>
        <p:txBody>
          <a:bodyPr/>
          <a:lstStyle/>
          <a:p>
            <a:r>
              <a:rPr lang="en-US" dirty="0"/>
              <a:t>Longleaf Ecosystem Occurrences (LEO) Project</a:t>
            </a:r>
          </a:p>
        </p:txBody>
      </p:sp>
      <p:grpSp>
        <p:nvGrpSpPr>
          <p:cNvPr id="7" name="Group 6">
            <a:extLst>
              <a:ext uri="{FF2B5EF4-FFF2-40B4-BE49-F238E27FC236}">
                <a16:creationId xmlns:a16="http://schemas.microsoft.com/office/drawing/2014/main" id="{B2F60B17-A25D-2BF1-7AB5-DC5CF9052BCA}"/>
              </a:ext>
            </a:extLst>
          </p:cNvPr>
          <p:cNvGrpSpPr/>
          <p:nvPr/>
        </p:nvGrpSpPr>
        <p:grpSpPr>
          <a:xfrm>
            <a:off x="4317682" y="455150"/>
            <a:ext cx="7680376" cy="5947699"/>
            <a:chOff x="4317682" y="455150"/>
            <a:chExt cx="7680376" cy="5947699"/>
          </a:xfrm>
        </p:grpSpPr>
        <p:pic>
          <p:nvPicPr>
            <p:cNvPr id="5" name="Picture 4">
              <a:extLst>
                <a:ext uri="{FF2B5EF4-FFF2-40B4-BE49-F238E27FC236}">
                  <a16:creationId xmlns:a16="http://schemas.microsoft.com/office/drawing/2014/main" id="{A2DC0DD7-A2B1-25E0-7E9D-D89C82E814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7682" y="455150"/>
              <a:ext cx="7680376" cy="5947699"/>
            </a:xfrm>
            <a:prstGeom prst="rect">
              <a:avLst/>
            </a:prstGeom>
            <a:ln w="19050">
              <a:solidFill>
                <a:schemeClr val="accent1"/>
              </a:solidFill>
            </a:ln>
          </p:spPr>
        </p:pic>
        <p:sp>
          <p:nvSpPr>
            <p:cNvPr id="6" name="Rectangle 5">
              <a:extLst>
                <a:ext uri="{FF2B5EF4-FFF2-40B4-BE49-F238E27FC236}">
                  <a16:creationId xmlns:a16="http://schemas.microsoft.com/office/drawing/2014/main" id="{4EF1DC6D-0DB8-8625-ABC7-6F519339A229}"/>
                </a:ext>
              </a:extLst>
            </p:cNvPr>
            <p:cNvSpPr/>
            <p:nvPr/>
          </p:nvSpPr>
          <p:spPr>
            <a:xfrm>
              <a:off x="5821680" y="5588000"/>
              <a:ext cx="172720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NCSCP</a:t>
              </a:r>
            </a:p>
          </p:txBody>
        </p:sp>
      </p:grpSp>
    </p:spTree>
    <p:extLst>
      <p:ext uri="{BB962C8B-B14F-4D97-AF65-F5344CB8AC3E}">
        <p14:creationId xmlns:p14="http://schemas.microsoft.com/office/powerpoint/2010/main" val="2150822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ssy area with trees in the back&#10;&#10;Description automatically generated with medium confidence">
            <a:extLst>
              <a:ext uri="{FF2B5EF4-FFF2-40B4-BE49-F238E27FC236}">
                <a16:creationId xmlns:a16="http://schemas.microsoft.com/office/drawing/2014/main" id="{3FDF1F4D-CCEC-7CBD-4866-E5303B390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333308"/>
            <a:ext cx="3211031" cy="2408274"/>
          </a:xfrm>
          <a:prstGeom prst="rect">
            <a:avLst/>
          </a:prstGeom>
          <a:ln w="19050">
            <a:solidFill>
              <a:srgbClr val="E48312"/>
            </a:solidFill>
          </a:ln>
        </p:spPr>
      </p:pic>
      <p:sp>
        <p:nvSpPr>
          <p:cNvPr id="12" name="Title 11">
            <a:extLst>
              <a:ext uri="{FF2B5EF4-FFF2-40B4-BE49-F238E27FC236}">
                <a16:creationId xmlns:a16="http://schemas.microsoft.com/office/drawing/2014/main" id="{4BA716D5-6C46-A45D-6395-A17B20304358}"/>
              </a:ext>
            </a:extLst>
          </p:cNvPr>
          <p:cNvSpPr>
            <a:spLocks noGrp="1"/>
          </p:cNvSpPr>
          <p:nvPr>
            <p:ph type="title"/>
          </p:nvPr>
        </p:nvSpPr>
        <p:spPr/>
        <p:txBody>
          <a:bodyPr/>
          <a:lstStyle/>
          <a:p>
            <a:r>
              <a:rPr lang="en-US" dirty="0"/>
              <a:t>Longleaf Pine Mosaic</a:t>
            </a:r>
          </a:p>
        </p:txBody>
      </p:sp>
      <p:graphicFrame>
        <p:nvGraphicFramePr>
          <p:cNvPr id="15" name="Content Placeholder 6">
            <a:extLst>
              <a:ext uri="{FF2B5EF4-FFF2-40B4-BE49-F238E27FC236}">
                <a16:creationId xmlns:a16="http://schemas.microsoft.com/office/drawing/2014/main" id="{15C03189-B870-CBA3-9EC1-A54AD923D5CD}"/>
              </a:ext>
            </a:extLst>
          </p:cNvPr>
          <p:cNvGraphicFramePr>
            <a:graphicFrameLocks noGrp="1"/>
          </p:cNvGraphicFramePr>
          <p:nvPr>
            <p:ph idx="1"/>
            <p:extLst>
              <p:ext uri="{D42A27DB-BD31-4B8C-83A1-F6EECF244321}">
                <p14:modId xmlns:p14="http://schemas.microsoft.com/office/powerpoint/2010/main" val="3260021355"/>
              </p:ext>
            </p:extLst>
          </p:nvPr>
        </p:nvGraphicFramePr>
        <p:xfrm>
          <a:off x="4631267" y="330200"/>
          <a:ext cx="7103533" cy="619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6138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65D1EDC-957F-726A-1A0D-CCAA844E655E}"/>
              </a:ext>
            </a:extLst>
          </p:cNvPr>
          <p:cNvSpPr/>
          <p:nvPr/>
        </p:nvSpPr>
        <p:spPr>
          <a:xfrm>
            <a:off x="763786" y="2920753"/>
            <a:ext cx="2463938" cy="2476048"/>
          </a:xfrm>
          <a:prstGeom prst="ellipse">
            <a:avLst/>
          </a:prstGeom>
          <a:solidFill>
            <a:srgbClr val="E48312"/>
          </a:solidFill>
          <a:ln>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6409E-E750-CB63-EFFD-58E092246D48}"/>
              </a:ext>
            </a:extLst>
          </p:cNvPr>
          <p:cNvSpPr>
            <a:spLocks noGrp="1"/>
          </p:cNvSpPr>
          <p:nvPr>
            <p:ph type="title"/>
          </p:nvPr>
        </p:nvSpPr>
        <p:spPr>
          <a:xfrm>
            <a:off x="763786" y="594359"/>
            <a:ext cx="2893814" cy="1536282"/>
          </a:xfrm>
        </p:spPr>
        <p:txBody>
          <a:bodyPr/>
          <a:lstStyle/>
          <a:p>
            <a:r>
              <a:rPr lang="en-US" dirty="0"/>
              <a:t>The Strategic Conservation Plan</a:t>
            </a:r>
          </a:p>
        </p:txBody>
      </p:sp>
      <p:graphicFrame>
        <p:nvGraphicFramePr>
          <p:cNvPr id="7" name="Content Placeholder 6">
            <a:extLst>
              <a:ext uri="{FF2B5EF4-FFF2-40B4-BE49-F238E27FC236}">
                <a16:creationId xmlns:a16="http://schemas.microsoft.com/office/drawing/2014/main" id="{11F08EAB-C249-345A-BC7E-8F74255E810C}"/>
              </a:ext>
            </a:extLst>
          </p:cNvPr>
          <p:cNvGraphicFramePr>
            <a:graphicFrameLocks noGrp="1"/>
          </p:cNvGraphicFramePr>
          <p:nvPr>
            <p:ph idx="1"/>
            <p:extLst>
              <p:ext uri="{D42A27DB-BD31-4B8C-83A1-F6EECF244321}">
                <p14:modId xmlns:p14="http://schemas.microsoft.com/office/powerpoint/2010/main" val="2126321543"/>
              </p:ext>
            </p:extLst>
          </p:nvPr>
        </p:nvGraphicFramePr>
        <p:xfrm>
          <a:off x="4935974" y="522856"/>
          <a:ext cx="6492240" cy="581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Logo&#10;&#10;Description automatically generated">
            <a:extLst>
              <a:ext uri="{FF2B5EF4-FFF2-40B4-BE49-F238E27FC236}">
                <a16:creationId xmlns:a16="http://schemas.microsoft.com/office/drawing/2014/main" id="{60BDA648-347E-1903-D103-3487F3B7B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981" y="2811056"/>
            <a:ext cx="2833545" cy="2698952"/>
          </a:xfrm>
          <a:prstGeom prst="rect">
            <a:avLst/>
          </a:prstGeom>
        </p:spPr>
      </p:pic>
    </p:spTree>
    <p:extLst>
      <p:ext uri="{BB962C8B-B14F-4D97-AF65-F5344CB8AC3E}">
        <p14:creationId xmlns:p14="http://schemas.microsoft.com/office/powerpoint/2010/main" val="958516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a:xfrm>
            <a:off x="8096885" y="-386080"/>
            <a:ext cx="3659246" cy="2926080"/>
          </a:xfrm>
        </p:spPr>
        <p:txBody>
          <a:bodyPr vert="horz" lIns="91440" tIns="45720" rIns="91440" bIns="45720" rtlCol="0" anchor="b">
            <a:normAutofit/>
          </a:bodyPr>
          <a:lstStyle/>
          <a:p>
            <a:r>
              <a:rPr lang="en-US" sz="4400" dirty="0"/>
              <a:t>Longleaf Upland Mosaic</a:t>
            </a: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7">
            <a:extLst>
              <a:ext uri="{FF2B5EF4-FFF2-40B4-BE49-F238E27FC236}">
                <a16:creationId xmlns:a16="http://schemas.microsoft.com/office/drawing/2014/main" id="{D8E19BD8-AD37-8085-F7D0-A80031BD0D26}"/>
              </a:ext>
            </a:extLst>
          </p:cNvPr>
          <p:cNvSpPr>
            <a:spLocks noGrp="1"/>
          </p:cNvSpPr>
          <p:nvPr>
            <p:ph type="body" sz="half" idx="2"/>
          </p:nvPr>
        </p:nvSpPr>
        <p:spPr>
          <a:xfrm>
            <a:off x="8373862" y="2604715"/>
            <a:ext cx="3467039" cy="505697"/>
          </a:xfrm>
        </p:spPr>
        <p:txBody>
          <a:bodyPr>
            <a:normAutofit/>
          </a:bodyPr>
          <a:lstStyle/>
          <a:p>
            <a:r>
              <a:rPr lang="en-US" sz="2000" dirty="0"/>
              <a:t>Going forward</a:t>
            </a:r>
          </a:p>
        </p:txBody>
      </p:sp>
      <p:graphicFrame>
        <p:nvGraphicFramePr>
          <p:cNvPr id="5" name="Diagram 4">
            <a:extLst>
              <a:ext uri="{FF2B5EF4-FFF2-40B4-BE49-F238E27FC236}">
                <a16:creationId xmlns:a16="http://schemas.microsoft.com/office/drawing/2014/main" id="{D35F8192-F110-E44F-27C7-603030B7CF3D}"/>
              </a:ext>
            </a:extLst>
          </p:cNvPr>
          <p:cNvGraphicFramePr/>
          <p:nvPr>
            <p:extLst>
              <p:ext uri="{D42A27DB-BD31-4B8C-83A1-F6EECF244321}">
                <p14:modId xmlns:p14="http://schemas.microsoft.com/office/powerpoint/2010/main" val="53401490"/>
              </p:ext>
            </p:extLst>
          </p:nvPr>
        </p:nvGraphicFramePr>
        <p:xfrm>
          <a:off x="565632" y="459676"/>
          <a:ext cx="6444025" cy="6002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assy area with trees in the back&#10;&#10;Description automatically generated with medium confidence">
            <a:extLst>
              <a:ext uri="{FF2B5EF4-FFF2-40B4-BE49-F238E27FC236}">
                <a16:creationId xmlns:a16="http://schemas.microsoft.com/office/drawing/2014/main" id="{84565C89-C83D-FF63-53B3-849D80E70B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0992" y="3318301"/>
            <a:ext cx="3211031" cy="2408274"/>
          </a:xfrm>
          <a:prstGeom prst="rect">
            <a:avLst/>
          </a:prstGeom>
          <a:ln w="19050">
            <a:solidFill>
              <a:srgbClr val="E48312"/>
            </a:solidFill>
          </a:ln>
        </p:spPr>
      </p:pic>
    </p:spTree>
    <p:extLst>
      <p:ext uri="{BB962C8B-B14F-4D97-AF65-F5344CB8AC3E}">
        <p14:creationId xmlns:p14="http://schemas.microsoft.com/office/powerpoint/2010/main" val="4094616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p:txBody>
          <a:bodyPr/>
          <a:lstStyle/>
          <a:p>
            <a:r>
              <a:rPr lang="en-US"/>
              <a:t>Upland Depressional Wetlands</a:t>
            </a:r>
            <a:endParaRPr lang="en-US" dirty="0"/>
          </a:p>
        </p:txBody>
      </p:sp>
      <p:sp>
        <p:nvSpPr>
          <p:cNvPr id="3" name="Text Placeholder 7">
            <a:extLst>
              <a:ext uri="{FF2B5EF4-FFF2-40B4-BE49-F238E27FC236}">
                <a16:creationId xmlns:a16="http://schemas.microsoft.com/office/drawing/2014/main" id="{3B097097-71AE-5A79-E7F1-13BDB0DBD00E}"/>
              </a:ext>
            </a:extLst>
          </p:cNvPr>
          <p:cNvSpPr>
            <a:spLocks noGrp="1"/>
          </p:cNvSpPr>
          <p:nvPr>
            <p:ph type="body" sz="half" idx="2"/>
          </p:nvPr>
        </p:nvSpPr>
        <p:spPr/>
        <p:txBody>
          <a:bodyPr>
            <a:normAutofit/>
          </a:bodyPr>
          <a:lstStyle/>
          <a:p>
            <a:r>
              <a:rPr lang="en-US" sz="2000"/>
              <a:t>Accomplishments since 2013</a:t>
            </a:r>
            <a:endParaRPr lang="en-US" sz="2000" dirty="0"/>
          </a:p>
        </p:txBody>
      </p:sp>
      <p:graphicFrame>
        <p:nvGraphicFramePr>
          <p:cNvPr id="12" name="Diagram 11">
            <a:extLst>
              <a:ext uri="{FF2B5EF4-FFF2-40B4-BE49-F238E27FC236}">
                <a16:creationId xmlns:a16="http://schemas.microsoft.com/office/drawing/2014/main" id="{74468A20-2B3A-8BCE-EEF5-33BD6FA244E3}"/>
              </a:ext>
            </a:extLst>
          </p:cNvPr>
          <p:cNvGraphicFramePr/>
          <p:nvPr>
            <p:extLst>
              <p:ext uri="{D42A27DB-BD31-4B8C-83A1-F6EECF244321}">
                <p14:modId xmlns:p14="http://schemas.microsoft.com/office/powerpoint/2010/main" val="1201601576"/>
              </p:ext>
            </p:extLst>
          </p:nvPr>
        </p:nvGraphicFramePr>
        <p:xfrm>
          <a:off x="4348480" y="719666"/>
          <a:ext cx="770128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224FB8A-B3B7-7AF8-B9C2-FB651F9D66F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3220" y="3607628"/>
            <a:ext cx="3214380" cy="2408273"/>
          </a:xfrm>
          <a:prstGeom prst="rect">
            <a:avLst/>
          </a:prstGeom>
          <a:ln w="19050">
            <a:solidFill>
              <a:srgbClr val="E48312"/>
            </a:solidFill>
          </a:ln>
        </p:spPr>
      </p:pic>
    </p:spTree>
    <p:extLst>
      <p:ext uri="{BB962C8B-B14F-4D97-AF65-F5344CB8AC3E}">
        <p14:creationId xmlns:p14="http://schemas.microsoft.com/office/powerpoint/2010/main" val="3614163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28F80F5E-E59C-4CA7-9E17-1299AF271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509C6B-9948-4D9E-CF20-96F7AD416A29}"/>
              </a:ext>
            </a:extLst>
          </p:cNvPr>
          <p:cNvSpPr>
            <a:spLocks noGrp="1"/>
          </p:cNvSpPr>
          <p:nvPr>
            <p:ph type="title"/>
          </p:nvPr>
        </p:nvSpPr>
        <p:spPr>
          <a:xfrm>
            <a:off x="7806813" y="639097"/>
            <a:ext cx="3736257" cy="3686015"/>
          </a:xfrm>
        </p:spPr>
        <p:txBody>
          <a:bodyPr vert="horz" lIns="91440" tIns="45720" rIns="91440" bIns="45720" rtlCol="0" anchor="b">
            <a:normAutofit/>
          </a:bodyPr>
          <a:lstStyle/>
          <a:p>
            <a:r>
              <a:rPr lang="en-US" sz="4800" dirty="0">
                <a:solidFill>
                  <a:srgbClr val="E48312"/>
                </a:solidFill>
              </a:rPr>
              <a:t>Block T Wetland Restoration (Sandhills Game Lands)</a:t>
            </a:r>
          </a:p>
        </p:txBody>
      </p:sp>
      <p:sp>
        <p:nvSpPr>
          <p:cNvPr id="23" name="Rectangle 22">
            <a:extLst>
              <a:ext uri="{FF2B5EF4-FFF2-40B4-BE49-F238E27FC236}">
                <a16:creationId xmlns:a16="http://schemas.microsoft.com/office/drawing/2014/main" id="{018DB29D-7BF5-4F3F-A821-FCCDD402D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4" y="0"/>
            <a:ext cx="363346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outdoor, nature, water, plant&#10;&#10;Description automatically generated">
            <a:extLst>
              <a:ext uri="{FF2B5EF4-FFF2-40B4-BE49-F238E27FC236}">
                <a16:creationId xmlns:a16="http://schemas.microsoft.com/office/drawing/2014/main" id="{B9E3719E-107B-8259-0570-857BBAE4A07F}"/>
              </a:ext>
            </a:extLst>
          </p:cNvPr>
          <p:cNvPicPr>
            <a:picLocks noChangeAspect="1"/>
          </p:cNvPicPr>
          <p:nvPr/>
        </p:nvPicPr>
        <p:blipFill rotWithShape="1">
          <a:blip r:embed="rId2">
            <a:extLst>
              <a:ext uri="{28A0092B-C50C-407E-A947-70E740481C1C}">
                <a14:useLocalDpi xmlns:a14="http://schemas.microsoft.com/office/drawing/2010/main" val="0"/>
              </a:ext>
            </a:extLst>
          </a:blip>
          <a:srcRect l="17338" r="10660" b="-2"/>
          <a:stretch/>
        </p:blipFill>
        <p:spPr>
          <a:xfrm>
            <a:off x="3785430" y="0"/>
            <a:ext cx="3633464" cy="3355932"/>
          </a:xfrm>
          <a:prstGeom prst="rect">
            <a:avLst/>
          </a:prstGeom>
        </p:spPr>
      </p:pic>
      <p:pic>
        <p:nvPicPr>
          <p:cNvPr id="6" name="Picture 5" descr="A picture containing outdoor, grass, plant, woodland&#10;&#10;Description automatically generated">
            <a:extLst>
              <a:ext uri="{FF2B5EF4-FFF2-40B4-BE49-F238E27FC236}">
                <a16:creationId xmlns:a16="http://schemas.microsoft.com/office/drawing/2014/main" id="{68F5BC85-FC60-A419-8E0C-E991F9EB9652}"/>
              </a:ext>
            </a:extLst>
          </p:cNvPr>
          <p:cNvPicPr>
            <a:picLocks noChangeAspect="1"/>
          </p:cNvPicPr>
          <p:nvPr/>
        </p:nvPicPr>
        <p:blipFill rotWithShape="1">
          <a:blip r:embed="rId3">
            <a:extLst>
              <a:ext uri="{28A0092B-C50C-407E-A947-70E740481C1C}">
                <a14:useLocalDpi xmlns:a14="http://schemas.microsoft.com/office/drawing/2010/main" val="0"/>
              </a:ext>
            </a:extLst>
          </a:blip>
          <a:srcRect l="10461" r="8426" b="-4"/>
          <a:stretch/>
        </p:blipFill>
        <p:spPr>
          <a:xfrm>
            <a:off x="-4740" y="7378"/>
            <a:ext cx="3629320" cy="3355932"/>
          </a:xfrm>
          <a:prstGeom prst="rect">
            <a:avLst/>
          </a:prstGeom>
        </p:spPr>
      </p:pic>
      <p:pic>
        <p:nvPicPr>
          <p:cNvPr id="8" name="Picture 7" descr="A picture containing outdoor, sky, plant, cloud&#10;&#10;Description automatically generated">
            <a:extLst>
              <a:ext uri="{FF2B5EF4-FFF2-40B4-BE49-F238E27FC236}">
                <a16:creationId xmlns:a16="http://schemas.microsoft.com/office/drawing/2014/main" id="{81B66C2F-8B11-E243-FFBC-1B4E1D942837}"/>
              </a:ext>
            </a:extLst>
          </p:cNvPr>
          <p:cNvPicPr>
            <a:picLocks noChangeAspect="1"/>
          </p:cNvPicPr>
          <p:nvPr/>
        </p:nvPicPr>
        <p:blipFill rotWithShape="1">
          <a:blip r:embed="rId4">
            <a:extLst>
              <a:ext uri="{28A0092B-C50C-407E-A947-70E740481C1C}">
                <a14:useLocalDpi xmlns:a14="http://schemas.microsoft.com/office/drawing/2010/main" val="0"/>
              </a:ext>
            </a:extLst>
          </a:blip>
          <a:srcRect l="10654" r="9611" b="2"/>
          <a:stretch/>
        </p:blipFill>
        <p:spPr>
          <a:xfrm>
            <a:off x="-4740" y="3494690"/>
            <a:ext cx="7423634" cy="2839626"/>
          </a:xfrm>
          <a:prstGeom prst="rect">
            <a:avLst/>
          </a:prstGeom>
        </p:spPr>
      </p:pic>
      <p:cxnSp>
        <p:nvCxnSpPr>
          <p:cNvPr id="25" name="Straight Connector 24">
            <a:extLst>
              <a:ext uri="{FF2B5EF4-FFF2-40B4-BE49-F238E27FC236}">
                <a16:creationId xmlns:a16="http://schemas.microsoft.com/office/drawing/2014/main" id="{E3026FC3-A287-4A0D-9A8B-9F412F1B53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1537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DFD6DF8-A0C0-4F1A-B0D1-EEDDA20C2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BCE4841E-55FD-437E-8181-FFBDE673B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C292E3B9-055F-2E7D-2F95-1DAA336B2551}"/>
              </a:ext>
            </a:extLst>
          </p:cNvPr>
          <p:cNvSpPr/>
          <p:nvPr/>
        </p:nvSpPr>
        <p:spPr>
          <a:xfrm>
            <a:off x="264160" y="203200"/>
            <a:ext cx="711200" cy="327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2008</a:t>
            </a:r>
          </a:p>
        </p:txBody>
      </p:sp>
      <p:sp>
        <p:nvSpPr>
          <p:cNvPr id="12" name="Rectangle 11">
            <a:extLst>
              <a:ext uri="{FF2B5EF4-FFF2-40B4-BE49-F238E27FC236}">
                <a16:creationId xmlns:a16="http://schemas.microsoft.com/office/drawing/2014/main" id="{6727C840-8B19-290F-EAE2-548FF8791A1A}"/>
              </a:ext>
            </a:extLst>
          </p:cNvPr>
          <p:cNvSpPr/>
          <p:nvPr/>
        </p:nvSpPr>
        <p:spPr>
          <a:xfrm>
            <a:off x="4053840" y="163601"/>
            <a:ext cx="711200" cy="327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2021</a:t>
            </a:r>
          </a:p>
        </p:txBody>
      </p:sp>
      <p:sp>
        <p:nvSpPr>
          <p:cNvPr id="13" name="Rectangle 12">
            <a:extLst>
              <a:ext uri="{FF2B5EF4-FFF2-40B4-BE49-F238E27FC236}">
                <a16:creationId xmlns:a16="http://schemas.microsoft.com/office/drawing/2014/main" id="{42DB1521-812D-238A-33EF-BFF7E912A01C}"/>
              </a:ext>
            </a:extLst>
          </p:cNvPr>
          <p:cNvSpPr/>
          <p:nvPr/>
        </p:nvSpPr>
        <p:spPr>
          <a:xfrm>
            <a:off x="264160" y="3697890"/>
            <a:ext cx="711200" cy="327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2014</a:t>
            </a:r>
          </a:p>
        </p:txBody>
      </p:sp>
    </p:spTree>
    <p:extLst>
      <p:ext uri="{BB962C8B-B14F-4D97-AF65-F5344CB8AC3E}">
        <p14:creationId xmlns:p14="http://schemas.microsoft.com/office/powerpoint/2010/main" val="301314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326582-E763-60D4-E99D-901627DE36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3333308"/>
            <a:ext cx="3214380" cy="2408273"/>
          </a:xfrm>
          <a:prstGeom prst="rect">
            <a:avLst/>
          </a:prstGeom>
          <a:ln w="19050">
            <a:solidFill>
              <a:srgbClr val="E48312"/>
            </a:solidFill>
          </a:ln>
        </p:spPr>
      </p:pic>
      <p:sp>
        <p:nvSpPr>
          <p:cNvPr id="12" name="Title 11">
            <a:extLst>
              <a:ext uri="{FF2B5EF4-FFF2-40B4-BE49-F238E27FC236}">
                <a16:creationId xmlns:a16="http://schemas.microsoft.com/office/drawing/2014/main" id="{4BA716D5-6C46-A45D-6395-A17B20304358}"/>
              </a:ext>
            </a:extLst>
          </p:cNvPr>
          <p:cNvSpPr>
            <a:spLocks noGrp="1"/>
          </p:cNvSpPr>
          <p:nvPr>
            <p:ph type="title"/>
          </p:nvPr>
        </p:nvSpPr>
        <p:spPr/>
        <p:txBody>
          <a:bodyPr/>
          <a:lstStyle/>
          <a:p>
            <a:r>
              <a:rPr lang="en-US" dirty="0"/>
              <a:t>Upland Depressional Wetlands</a:t>
            </a:r>
          </a:p>
        </p:txBody>
      </p:sp>
      <p:graphicFrame>
        <p:nvGraphicFramePr>
          <p:cNvPr id="7" name="Content Placeholder 6">
            <a:extLst>
              <a:ext uri="{FF2B5EF4-FFF2-40B4-BE49-F238E27FC236}">
                <a16:creationId xmlns:a16="http://schemas.microsoft.com/office/drawing/2014/main" id="{296934B5-7AA1-BDD1-57AD-F6595DEB0F24}"/>
              </a:ext>
            </a:extLst>
          </p:cNvPr>
          <p:cNvGraphicFramePr>
            <a:graphicFrameLocks noGrp="1"/>
          </p:cNvGraphicFramePr>
          <p:nvPr>
            <p:ph idx="1"/>
            <p:extLst>
              <p:ext uri="{D42A27DB-BD31-4B8C-83A1-F6EECF244321}">
                <p14:modId xmlns:p14="http://schemas.microsoft.com/office/powerpoint/2010/main" val="2754914299"/>
              </p:ext>
            </p:extLst>
          </p:nvPr>
        </p:nvGraphicFramePr>
        <p:xfrm>
          <a:off x="4631267" y="330200"/>
          <a:ext cx="7103533" cy="619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3353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a:xfrm>
            <a:off x="8096885" y="-243840"/>
            <a:ext cx="3659246" cy="2926080"/>
          </a:xfrm>
        </p:spPr>
        <p:txBody>
          <a:bodyPr vert="horz" lIns="91440" tIns="45720" rIns="91440" bIns="45720" rtlCol="0" anchor="b">
            <a:normAutofit/>
          </a:bodyPr>
          <a:lstStyle/>
          <a:p>
            <a:r>
              <a:rPr lang="en-US" sz="4400" dirty="0"/>
              <a:t>Upland Depressional Wetlands</a:t>
            </a: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7">
            <a:extLst>
              <a:ext uri="{FF2B5EF4-FFF2-40B4-BE49-F238E27FC236}">
                <a16:creationId xmlns:a16="http://schemas.microsoft.com/office/drawing/2014/main" id="{D8E19BD8-AD37-8085-F7D0-A80031BD0D26}"/>
              </a:ext>
            </a:extLst>
          </p:cNvPr>
          <p:cNvSpPr>
            <a:spLocks noGrp="1"/>
          </p:cNvSpPr>
          <p:nvPr>
            <p:ph type="body" sz="half" idx="2"/>
          </p:nvPr>
        </p:nvSpPr>
        <p:spPr>
          <a:xfrm>
            <a:off x="8373862" y="2746955"/>
            <a:ext cx="3467039" cy="505697"/>
          </a:xfrm>
        </p:spPr>
        <p:txBody>
          <a:bodyPr>
            <a:normAutofit/>
          </a:bodyPr>
          <a:lstStyle/>
          <a:p>
            <a:r>
              <a:rPr lang="en-US" sz="2000" dirty="0"/>
              <a:t>Going forward</a:t>
            </a:r>
          </a:p>
        </p:txBody>
      </p:sp>
      <p:graphicFrame>
        <p:nvGraphicFramePr>
          <p:cNvPr id="5" name="Diagram 4">
            <a:extLst>
              <a:ext uri="{FF2B5EF4-FFF2-40B4-BE49-F238E27FC236}">
                <a16:creationId xmlns:a16="http://schemas.microsoft.com/office/drawing/2014/main" id="{D35F8192-F110-E44F-27C7-603030B7CF3D}"/>
              </a:ext>
            </a:extLst>
          </p:cNvPr>
          <p:cNvGraphicFramePr/>
          <p:nvPr>
            <p:extLst>
              <p:ext uri="{D42A27DB-BD31-4B8C-83A1-F6EECF244321}">
                <p14:modId xmlns:p14="http://schemas.microsoft.com/office/powerpoint/2010/main" val="1167085525"/>
              </p:ext>
            </p:extLst>
          </p:nvPr>
        </p:nvGraphicFramePr>
        <p:xfrm>
          <a:off x="565632" y="459676"/>
          <a:ext cx="6444025" cy="6002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DFAC6BB-5878-A7BE-89DB-37369B353B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319318" y="3459480"/>
            <a:ext cx="3214380" cy="2408273"/>
          </a:xfrm>
          <a:prstGeom prst="rect">
            <a:avLst/>
          </a:prstGeom>
          <a:ln w="19050">
            <a:solidFill>
              <a:srgbClr val="E48312"/>
            </a:solidFill>
          </a:ln>
        </p:spPr>
      </p:pic>
    </p:spTree>
    <p:extLst>
      <p:ext uri="{BB962C8B-B14F-4D97-AF65-F5344CB8AC3E}">
        <p14:creationId xmlns:p14="http://schemas.microsoft.com/office/powerpoint/2010/main" val="3392880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a:xfrm>
            <a:off x="492370" y="232355"/>
            <a:ext cx="3084844" cy="2103875"/>
          </a:xfrm>
        </p:spPr>
        <p:txBody>
          <a:bodyPr vert="horz" lIns="91440" tIns="45720" rIns="91440" bIns="45720" rtlCol="0" anchor="b">
            <a:normAutofit/>
          </a:bodyPr>
          <a:lstStyle/>
          <a:p>
            <a:r>
              <a:rPr lang="en-US" kern="1200" spc="-50" baseline="0">
                <a:latin typeface="+mj-lt"/>
                <a:ea typeface="+mj-ea"/>
                <a:cs typeface="+mj-cs"/>
              </a:rPr>
              <a:t>Blackwater Streams</a:t>
            </a:r>
          </a:p>
        </p:txBody>
      </p:sp>
      <p:sp>
        <p:nvSpPr>
          <p:cNvPr id="23" name="Rectangle 2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7">
            <a:extLst>
              <a:ext uri="{FF2B5EF4-FFF2-40B4-BE49-F238E27FC236}">
                <a16:creationId xmlns:a16="http://schemas.microsoft.com/office/drawing/2014/main" id="{8240E4EA-3C14-C6A6-56D1-B32ACC637D33}"/>
              </a:ext>
            </a:extLst>
          </p:cNvPr>
          <p:cNvSpPr>
            <a:spLocks noGrp="1"/>
          </p:cNvSpPr>
          <p:nvPr>
            <p:ph type="body" sz="half" idx="2"/>
          </p:nvPr>
        </p:nvSpPr>
        <p:spPr>
          <a:xfrm>
            <a:off x="651901" y="2369820"/>
            <a:ext cx="2924737" cy="3335338"/>
          </a:xfrm>
        </p:spPr>
        <p:txBody>
          <a:bodyPr>
            <a:normAutofit/>
          </a:bodyPr>
          <a:lstStyle/>
          <a:p>
            <a:r>
              <a:rPr lang="en-US" sz="2000" dirty="0"/>
              <a:t>Accomplishments since 2013</a:t>
            </a:r>
          </a:p>
        </p:txBody>
      </p:sp>
      <p:graphicFrame>
        <p:nvGraphicFramePr>
          <p:cNvPr id="8" name="Diagram 7">
            <a:extLst>
              <a:ext uri="{FF2B5EF4-FFF2-40B4-BE49-F238E27FC236}">
                <a16:creationId xmlns:a16="http://schemas.microsoft.com/office/drawing/2014/main" id="{E8E14BF5-16F3-8D4F-0829-9DAC71A406CA}"/>
              </a:ext>
            </a:extLst>
          </p:cNvPr>
          <p:cNvGraphicFramePr/>
          <p:nvPr>
            <p:extLst>
              <p:ext uri="{D42A27DB-BD31-4B8C-83A1-F6EECF244321}">
                <p14:modId xmlns:p14="http://schemas.microsoft.com/office/powerpoint/2010/main" val="2992737148"/>
              </p:ext>
            </p:extLst>
          </p:nvPr>
        </p:nvGraphicFramePr>
        <p:xfrm>
          <a:off x="4305829" y="719666"/>
          <a:ext cx="76787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stream in a forest&#10;&#10;Description automatically generated with low confidence">
            <a:extLst>
              <a:ext uri="{FF2B5EF4-FFF2-40B4-BE49-F238E27FC236}">
                <a16:creationId xmlns:a16="http://schemas.microsoft.com/office/drawing/2014/main" id="{70B162F3-348C-DD0A-C6E7-8FDD418840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277" y="3402543"/>
            <a:ext cx="3211030" cy="2408273"/>
          </a:xfrm>
          <a:prstGeom prst="rect">
            <a:avLst/>
          </a:prstGeom>
          <a:ln w="19050">
            <a:solidFill>
              <a:srgbClr val="E48312"/>
            </a:solidFill>
          </a:ln>
        </p:spPr>
      </p:pic>
    </p:spTree>
    <p:extLst>
      <p:ext uri="{BB962C8B-B14F-4D97-AF65-F5344CB8AC3E}">
        <p14:creationId xmlns:p14="http://schemas.microsoft.com/office/powerpoint/2010/main" val="1526270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ream in a forest&#10;&#10;Description automatically generated with low confidence">
            <a:extLst>
              <a:ext uri="{FF2B5EF4-FFF2-40B4-BE49-F238E27FC236}">
                <a16:creationId xmlns:a16="http://schemas.microsoft.com/office/drawing/2014/main" id="{8BD6FAB4-07C8-BF01-D9E1-22B65B2F8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70" y="3360420"/>
            <a:ext cx="3211030" cy="2408273"/>
          </a:xfrm>
          <a:prstGeom prst="rect">
            <a:avLst/>
          </a:prstGeom>
          <a:ln w="19050">
            <a:solidFill>
              <a:srgbClr val="E48312"/>
            </a:solidFill>
          </a:ln>
        </p:spPr>
      </p:pic>
      <p:sp>
        <p:nvSpPr>
          <p:cNvPr id="12" name="Title 11">
            <a:extLst>
              <a:ext uri="{FF2B5EF4-FFF2-40B4-BE49-F238E27FC236}">
                <a16:creationId xmlns:a16="http://schemas.microsoft.com/office/drawing/2014/main" id="{4BA716D5-6C46-A45D-6395-A17B20304358}"/>
              </a:ext>
            </a:extLst>
          </p:cNvPr>
          <p:cNvSpPr>
            <a:spLocks noGrp="1"/>
          </p:cNvSpPr>
          <p:nvPr>
            <p:ph type="title"/>
          </p:nvPr>
        </p:nvSpPr>
        <p:spPr/>
        <p:txBody>
          <a:bodyPr/>
          <a:lstStyle/>
          <a:p>
            <a:r>
              <a:rPr lang="en-US" dirty="0"/>
              <a:t>Blackwater Streams</a:t>
            </a:r>
          </a:p>
        </p:txBody>
      </p:sp>
      <p:graphicFrame>
        <p:nvGraphicFramePr>
          <p:cNvPr id="2" name="Content Placeholder 6">
            <a:extLst>
              <a:ext uri="{FF2B5EF4-FFF2-40B4-BE49-F238E27FC236}">
                <a16:creationId xmlns:a16="http://schemas.microsoft.com/office/drawing/2014/main" id="{7E85823B-FD44-227E-1A10-641050128223}"/>
              </a:ext>
            </a:extLst>
          </p:cNvPr>
          <p:cNvGraphicFramePr>
            <a:graphicFrameLocks noGrp="1"/>
          </p:cNvGraphicFramePr>
          <p:nvPr>
            <p:ph idx="1"/>
            <p:extLst>
              <p:ext uri="{D42A27DB-BD31-4B8C-83A1-F6EECF244321}">
                <p14:modId xmlns:p14="http://schemas.microsoft.com/office/powerpoint/2010/main" val="2485756569"/>
              </p:ext>
            </p:extLst>
          </p:nvPr>
        </p:nvGraphicFramePr>
        <p:xfrm>
          <a:off x="4631267" y="330200"/>
          <a:ext cx="7103533" cy="619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46832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a:xfrm>
            <a:off x="8096885" y="-396240"/>
            <a:ext cx="3659246" cy="2926080"/>
          </a:xfrm>
        </p:spPr>
        <p:txBody>
          <a:bodyPr vert="horz" lIns="91440" tIns="45720" rIns="91440" bIns="45720" rtlCol="0" anchor="b">
            <a:normAutofit/>
          </a:bodyPr>
          <a:lstStyle/>
          <a:p>
            <a:r>
              <a:rPr lang="en-US" sz="4400" dirty="0"/>
              <a:t>Blackwater Streams</a:t>
            </a: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7">
            <a:extLst>
              <a:ext uri="{FF2B5EF4-FFF2-40B4-BE49-F238E27FC236}">
                <a16:creationId xmlns:a16="http://schemas.microsoft.com/office/drawing/2014/main" id="{D8E19BD8-AD37-8085-F7D0-A80031BD0D26}"/>
              </a:ext>
            </a:extLst>
          </p:cNvPr>
          <p:cNvSpPr>
            <a:spLocks noGrp="1"/>
          </p:cNvSpPr>
          <p:nvPr>
            <p:ph type="body" sz="half" idx="2"/>
          </p:nvPr>
        </p:nvSpPr>
        <p:spPr>
          <a:xfrm>
            <a:off x="8373862" y="2594555"/>
            <a:ext cx="3467039" cy="505697"/>
          </a:xfrm>
        </p:spPr>
        <p:txBody>
          <a:bodyPr>
            <a:normAutofit/>
          </a:bodyPr>
          <a:lstStyle/>
          <a:p>
            <a:r>
              <a:rPr lang="en-US" sz="2000" dirty="0"/>
              <a:t>Going forward</a:t>
            </a:r>
          </a:p>
        </p:txBody>
      </p:sp>
      <p:graphicFrame>
        <p:nvGraphicFramePr>
          <p:cNvPr id="3" name="Diagram 2">
            <a:extLst>
              <a:ext uri="{FF2B5EF4-FFF2-40B4-BE49-F238E27FC236}">
                <a16:creationId xmlns:a16="http://schemas.microsoft.com/office/drawing/2014/main" id="{7F67D85C-8896-65DC-66D8-0FE3668C37FB}"/>
              </a:ext>
            </a:extLst>
          </p:cNvPr>
          <p:cNvGraphicFramePr/>
          <p:nvPr>
            <p:extLst>
              <p:ext uri="{D42A27DB-BD31-4B8C-83A1-F6EECF244321}">
                <p14:modId xmlns:p14="http://schemas.microsoft.com/office/powerpoint/2010/main" val="1579045344"/>
              </p:ext>
            </p:extLst>
          </p:nvPr>
        </p:nvGraphicFramePr>
        <p:xfrm>
          <a:off x="565632" y="459676"/>
          <a:ext cx="6444025" cy="6002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stream in a forest&#10;&#10;Description automatically generated with low confidence">
            <a:extLst>
              <a:ext uri="{FF2B5EF4-FFF2-40B4-BE49-F238E27FC236}">
                <a16:creationId xmlns:a16="http://schemas.microsoft.com/office/drawing/2014/main" id="{69EE9389-475F-991F-7F22-B571EF9B69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8622" y="3513147"/>
            <a:ext cx="3211030" cy="2408273"/>
          </a:xfrm>
          <a:prstGeom prst="rect">
            <a:avLst/>
          </a:prstGeom>
          <a:ln w="19050">
            <a:solidFill>
              <a:srgbClr val="E48312"/>
            </a:solidFill>
          </a:ln>
        </p:spPr>
      </p:pic>
    </p:spTree>
    <p:extLst>
      <p:ext uri="{BB962C8B-B14F-4D97-AF65-F5344CB8AC3E}">
        <p14:creationId xmlns:p14="http://schemas.microsoft.com/office/powerpoint/2010/main" val="1411321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dirty="0" err="1"/>
              <a:t>Streamhead</a:t>
            </a:r>
            <a:r>
              <a:rPr lang="en-US" dirty="0"/>
              <a:t> </a:t>
            </a:r>
            <a:r>
              <a:rPr lang="en-US" dirty="0" err="1"/>
              <a:t>Pocosins</a:t>
            </a:r>
            <a:r>
              <a:rPr lang="en-US" dirty="0"/>
              <a:t> &amp; Seeps</a:t>
            </a:r>
            <a:endParaRPr lang="en-US" kern="1200" spc="-50" baseline="0" dirty="0">
              <a:latin typeface="+mj-lt"/>
              <a:ea typeface="+mj-ea"/>
              <a:cs typeface="+mj-cs"/>
            </a:endParaRPr>
          </a:p>
        </p:txBody>
      </p:sp>
      <p:sp>
        <p:nvSpPr>
          <p:cNvPr id="23" name="Rectangle 2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7">
            <a:extLst>
              <a:ext uri="{FF2B5EF4-FFF2-40B4-BE49-F238E27FC236}">
                <a16:creationId xmlns:a16="http://schemas.microsoft.com/office/drawing/2014/main" id="{8240E4EA-3C14-C6A6-56D1-B32ACC637D33}"/>
              </a:ext>
            </a:extLst>
          </p:cNvPr>
          <p:cNvSpPr>
            <a:spLocks noGrp="1"/>
          </p:cNvSpPr>
          <p:nvPr>
            <p:ph type="body" sz="half" idx="2"/>
          </p:nvPr>
        </p:nvSpPr>
        <p:spPr>
          <a:xfrm>
            <a:off x="651901" y="2654300"/>
            <a:ext cx="2924737" cy="3335338"/>
          </a:xfrm>
        </p:spPr>
        <p:txBody>
          <a:bodyPr>
            <a:normAutofit/>
          </a:bodyPr>
          <a:lstStyle/>
          <a:p>
            <a:r>
              <a:rPr lang="en-US" sz="2000" dirty="0"/>
              <a:t>Accomplishments since 2013</a:t>
            </a:r>
          </a:p>
        </p:txBody>
      </p:sp>
      <p:graphicFrame>
        <p:nvGraphicFramePr>
          <p:cNvPr id="5" name="Diagram 4">
            <a:extLst>
              <a:ext uri="{FF2B5EF4-FFF2-40B4-BE49-F238E27FC236}">
                <a16:creationId xmlns:a16="http://schemas.microsoft.com/office/drawing/2014/main" id="{2B6A0DAE-86D9-6BE3-4F80-5A7CFE76F21C}"/>
              </a:ext>
            </a:extLst>
          </p:cNvPr>
          <p:cNvGraphicFramePr/>
          <p:nvPr>
            <p:extLst>
              <p:ext uri="{D42A27DB-BD31-4B8C-83A1-F6EECF244321}">
                <p14:modId xmlns:p14="http://schemas.microsoft.com/office/powerpoint/2010/main" val="2696024396"/>
              </p:ext>
            </p:extLst>
          </p:nvPr>
        </p:nvGraphicFramePr>
        <p:xfrm>
          <a:off x="4513664" y="1348274"/>
          <a:ext cx="7393460" cy="4161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D8EBC60-7221-8E19-D7F9-4F832B320E44}"/>
              </a:ext>
            </a:extLst>
          </p:cNvPr>
          <p:cNvPicPr>
            <a:picLocks noChangeAspect="1"/>
          </p:cNvPicPr>
          <p:nvPr/>
        </p:nvPicPr>
        <p:blipFill>
          <a:blip r:embed="rId8">
            <a:extLst>
              <a:ext uri="{28A0092B-C50C-407E-A947-70E740481C1C}">
                <a14:useLocalDpi xmlns:a14="http://schemas.microsoft.com/office/drawing/2010/main" val="0"/>
              </a:ext>
            </a:extLst>
          </a:blip>
          <a:srcRect l="64" r="64"/>
          <a:stretch/>
        </p:blipFill>
        <p:spPr>
          <a:xfrm>
            <a:off x="450708" y="3579089"/>
            <a:ext cx="3206892" cy="2408272"/>
          </a:xfrm>
          <a:prstGeom prst="rect">
            <a:avLst/>
          </a:prstGeom>
          <a:ln w="19050">
            <a:solidFill>
              <a:srgbClr val="E48312"/>
            </a:solidFill>
          </a:ln>
        </p:spPr>
      </p:pic>
    </p:spTree>
    <p:extLst>
      <p:ext uri="{BB962C8B-B14F-4D97-AF65-F5344CB8AC3E}">
        <p14:creationId xmlns:p14="http://schemas.microsoft.com/office/powerpoint/2010/main" val="181158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79A622-9A61-CC99-34A3-4E7F7767BD39}"/>
              </a:ext>
            </a:extLst>
          </p:cNvPr>
          <p:cNvPicPr>
            <a:picLocks noChangeAspect="1"/>
          </p:cNvPicPr>
          <p:nvPr/>
        </p:nvPicPr>
        <p:blipFill>
          <a:blip r:embed="rId3">
            <a:extLst>
              <a:ext uri="{28A0092B-C50C-407E-A947-70E740481C1C}">
                <a14:useLocalDpi xmlns:a14="http://schemas.microsoft.com/office/drawing/2010/main" val="0"/>
              </a:ext>
            </a:extLst>
          </a:blip>
          <a:srcRect l="64" r="64"/>
          <a:stretch/>
        </p:blipFill>
        <p:spPr>
          <a:xfrm>
            <a:off x="450708" y="3365729"/>
            <a:ext cx="3206892" cy="2408272"/>
          </a:xfrm>
          <a:prstGeom prst="rect">
            <a:avLst/>
          </a:prstGeom>
          <a:ln w="19050">
            <a:solidFill>
              <a:srgbClr val="E48312"/>
            </a:solidFill>
          </a:ln>
        </p:spPr>
      </p:pic>
      <p:sp>
        <p:nvSpPr>
          <p:cNvPr id="12" name="Title 11">
            <a:extLst>
              <a:ext uri="{FF2B5EF4-FFF2-40B4-BE49-F238E27FC236}">
                <a16:creationId xmlns:a16="http://schemas.microsoft.com/office/drawing/2014/main" id="{4BA716D5-6C46-A45D-6395-A17B20304358}"/>
              </a:ext>
            </a:extLst>
          </p:cNvPr>
          <p:cNvSpPr>
            <a:spLocks noGrp="1"/>
          </p:cNvSpPr>
          <p:nvPr>
            <p:ph type="title"/>
          </p:nvPr>
        </p:nvSpPr>
        <p:spPr/>
        <p:txBody>
          <a:bodyPr/>
          <a:lstStyle/>
          <a:p>
            <a:r>
              <a:rPr lang="en-US" dirty="0" err="1"/>
              <a:t>Streamhead</a:t>
            </a:r>
            <a:r>
              <a:rPr lang="en-US" dirty="0"/>
              <a:t> </a:t>
            </a:r>
            <a:r>
              <a:rPr lang="en-US" dirty="0" err="1"/>
              <a:t>Pocosins</a:t>
            </a:r>
            <a:r>
              <a:rPr lang="en-US" dirty="0"/>
              <a:t> &amp; Seeps</a:t>
            </a:r>
          </a:p>
        </p:txBody>
      </p:sp>
      <p:graphicFrame>
        <p:nvGraphicFramePr>
          <p:cNvPr id="2" name="Content Placeholder 6">
            <a:extLst>
              <a:ext uri="{FF2B5EF4-FFF2-40B4-BE49-F238E27FC236}">
                <a16:creationId xmlns:a16="http://schemas.microsoft.com/office/drawing/2014/main" id="{DD5E78D5-3AF3-C302-2E25-1DACC204149E}"/>
              </a:ext>
            </a:extLst>
          </p:cNvPr>
          <p:cNvGraphicFramePr>
            <a:graphicFrameLocks noGrp="1"/>
          </p:cNvGraphicFramePr>
          <p:nvPr>
            <p:ph idx="1"/>
            <p:extLst>
              <p:ext uri="{D42A27DB-BD31-4B8C-83A1-F6EECF244321}">
                <p14:modId xmlns:p14="http://schemas.microsoft.com/office/powerpoint/2010/main" val="338242407"/>
              </p:ext>
            </p:extLst>
          </p:nvPr>
        </p:nvGraphicFramePr>
        <p:xfrm>
          <a:off x="4631267" y="330200"/>
          <a:ext cx="7103533" cy="619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1547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a:xfrm>
            <a:off x="8076230" y="1414844"/>
            <a:ext cx="3659246" cy="2926080"/>
          </a:xfrm>
        </p:spPr>
        <p:txBody>
          <a:bodyPr vert="horz" lIns="91440" tIns="45720" rIns="91440" bIns="45720" rtlCol="0" anchor="b">
            <a:normAutofit fontScale="90000"/>
          </a:bodyPr>
          <a:lstStyle/>
          <a:p>
            <a:r>
              <a:rPr lang="en-US" sz="4400" dirty="0"/>
              <a:t>Contents of the NCSCP Strategic Conservation Plan (2013)</a:t>
            </a: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picture containing text, screenshot, document, font&#10;&#10;Description automatically generated">
            <a:extLst>
              <a:ext uri="{FF2B5EF4-FFF2-40B4-BE49-F238E27FC236}">
                <a16:creationId xmlns:a16="http://schemas.microsoft.com/office/drawing/2014/main" id="{814B2B85-270D-E7A4-7539-CCB2283A8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438" y="87792"/>
            <a:ext cx="5193759" cy="6682416"/>
          </a:xfrm>
          <a:prstGeom prst="rect">
            <a:avLst/>
          </a:prstGeom>
          <a:ln w="19050">
            <a:solidFill>
              <a:srgbClr val="E48312"/>
            </a:solidFill>
          </a:ln>
        </p:spPr>
      </p:pic>
      <p:sp>
        <p:nvSpPr>
          <p:cNvPr id="9" name="Rectangle 8">
            <a:extLst>
              <a:ext uri="{FF2B5EF4-FFF2-40B4-BE49-F238E27FC236}">
                <a16:creationId xmlns:a16="http://schemas.microsoft.com/office/drawing/2014/main" id="{0FC8F802-1F5E-3F62-EA53-5910BAF9E8A9}"/>
              </a:ext>
            </a:extLst>
          </p:cNvPr>
          <p:cNvSpPr/>
          <p:nvPr/>
        </p:nvSpPr>
        <p:spPr>
          <a:xfrm>
            <a:off x="2447095" y="2428240"/>
            <a:ext cx="2704026" cy="1630651"/>
          </a:xfrm>
          <a:prstGeom prst="rect">
            <a:avLst/>
          </a:prstGeom>
          <a:noFill/>
          <a:ln w="5715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3AB21C-E5D9-A1E2-8115-0CF8BF52D6A5}"/>
              </a:ext>
            </a:extLst>
          </p:cNvPr>
          <p:cNvSpPr/>
          <p:nvPr/>
        </p:nvSpPr>
        <p:spPr>
          <a:xfrm>
            <a:off x="2416615" y="4819933"/>
            <a:ext cx="2775145" cy="1385949"/>
          </a:xfrm>
          <a:prstGeom prst="rect">
            <a:avLst/>
          </a:prstGeom>
          <a:noFill/>
          <a:ln w="5715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1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E1C281-EBB1-94C8-8DA8-8BF51EEF0198}"/>
              </a:ext>
            </a:extLst>
          </p:cNvPr>
          <p:cNvSpPr>
            <a:spLocks noGrp="1"/>
          </p:cNvSpPr>
          <p:nvPr>
            <p:ph type="title"/>
          </p:nvPr>
        </p:nvSpPr>
        <p:spPr>
          <a:xfrm>
            <a:off x="8096885" y="182880"/>
            <a:ext cx="3659246" cy="2926080"/>
          </a:xfrm>
        </p:spPr>
        <p:txBody>
          <a:bodyPr vert="horz" lIns="91440" tIns="45720" rIns="91440" bIns="45720" rtlCol="0" anchor="b">
            <a:normAutofit/>
          </a:bodyPr>
          <a:lstStyle/>
          <a:p>
            <a:r>
              <a:rPr lang="en-US" sz="4400" dirty="0" err="1"/>
              <a:t>Streamhead</a:t>
            </a:r>
            <a:r>
              <a:rPr lang="en-US" sz="4400" dirty="0"/>
              <a:t> </a:t>
            </a:r>
            <a:r>
              <a:rPr lang="en-US" sz="4400" dirty="0" err="1"/>
              <a:t>Pocosins</a:t>
            </a:r>
            <a:r>
              <a:rPr lang="en-US" sz="4400" dirty="0"/>
              <a:t> &amp; Seeps</a:t>
            </a: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7">
            <a:extLst>
              <a:ext uri="{FF2B5EF4-FFF2-40B4-BE49-F238E27FC236}">
                <a16:creationId xmlns:a16="http://schemas.microsoft.com/office/drawing/2014/main" id="{D8E19BD8-AD37-8085-F7D0-A80031BD0D26}"/>
              </a:ext>
            </a:extLst>
          </p:cNvPr>
          <p:cNvSpPr>
            <a:spLocks noGrp="1"/>
          </p:cNvSpPr>
          <p:nvPr>
            <p:ph type="body" sz="half" idx="2"/>
          </p:nvPr>
        </p:nvSpPr>
        <p:spPr>
          <a:xfrm>
            <a:off x="8373862" y="3173675"/>
            <a:ext cx="3467039" cy="505697"/>
          </a:xfrm>
        </p:spPr>
        <p:txBody>
          <a:bodyPr>
            <a:normAutofit/>
          </a:bodyPr>
          <a:lstStyle/>
          <a:p>
            <a:r>
              <a:rPr lang="en-US" sz="2000" dirty="0"/>
              <a:t>Going forward</a:t>
            </a:r>
          </a:p>
        </p:txBody>
      </p:sp>
      <p:graphicFrame>
        <p:nvGraphicFramePr>
          <p:cNvPr id="3" name="Diagram 2">
            <a:extLst>
              <a:ext uri="{FF2B5EF4-FFF2-40B4-BE49-F238E27FC236}">
                <a16:creationId xmlns:a16="http://schemas.microsoft.com/office/drawing/2014/main" id="{53628CE8-5AED-3E41-BBBB-E3C2CE59EA0C}"/>
              </a:ext>
            </a:extLst>
          </p:cNvPr>
          <p:cNvGraphicFramePr/>
          <p:nvPr>
            <p:extLst>
              <p:ext uri="{D42A27DB-BD31-4B8C-83A1-F6EECF244321}">
                <p14:modId xmlns:p14="http://schemas.microsoft.com/office/powerpoint/2010/main" val="3310980054"/>
              </p:ext>
            </p:extLst>
          </p:nvPr>
        </p:nvGraphicFramePr>
        <p:xfrm>
          <a:off x="565632" y="459676"/>
          <a:ext cx="6444025" cy="6002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E2AF643-85F0-5D1A-6737-6C852686E0D9}"/>
              </a:ext>
            </a:extLst>
          </p:cNvPr>
          <p:cNvPicPr>
            <a:picLocks noChangeAspect="1"/>
          </p:cNvPicPr>
          <p:nvPr/>
        </p:nvPicPr>
        <p:blipFill>
          <a:blip r:embed="rId8">
            <a:extLst>
              <a:ext uri="{28A0092B-C50C-407E-A947-70E740481C1C}">
                <a14:useLocalDpi xmlns:a14="http://schemas.microsoft.com/office/drawing/2010/main" val="0"/>
              </a:ext>
            </a:extLst>
          </a:blip>
          <a:srcRect l="64" r="64"/>
          <a:stretch/>
        </p:blipFill>
        <p:spPr>
          <a:xfrm>
            <a:off x="8252760" y="3815207"/>
            <a:ext cx="3206892" cy="2408272"/>
          </a:xfrm>
          <a:prstGeom prst="rect">
            <a:avLst/>
          </a:prstGeom>
          <a:ln w="19050">
            <a:solidFill>
              <a:srgbClr val="E48312"/>
            </a:solidFill>
          </a:ln>
        </p:spPr>
      </p:pic>
    </p:spTree>
    <p:extLst>
      <p:ext uri="{BB962C8B-B14F-4D97-AF65-F5344CB8AC3E}">
        <p14:creationId xmlns:p14="http://schemas.microsoft.com/office/powerpoint/2010/main" val="861335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13ED1-3363-EDF7-2778-F5C3DBA9BF5F}"/>
              </a:ext>
            </a:extLst>
          </p:cNvPr>
          <p:cNvSpPr>
            <a:spLocks noGrp="1"/>
          </p:cNvSpPr>
          <p:nvPr>
            <p:ph type="title"/>
          </p:nvPr>
        </p:nvSpPr>
        <p:spPr>
          <a:xfrm>
            <a:off x="419100" y="1534159"/>
            <a:ext cx="3200400" cy="1666241"/>
          </a:xfrm>
        </p:spPr>
        <p:txBody>
          <a:bodyPr>
            <a:normAutofit/>
          </a:bodyPr>
          <a:lstStyle/>
          <a:p>
            <a:r>
              <a:rPr lang="en-US" sz="4800" dirty="0"/>
              <a:t>Open Discussion</a:t>
            </a:r>
          </a:p>
        </p:txBody>
      </p:sp>
      <p:sp>
        <p:nvSpPr>
          <p:cNvPr id="6" name="Content Placeholder 5">
            <a:extLst>
              <a:ext uri="{FF2B5EF4-FFF2-40B4-BE49-F238E27FC236}">
                <a16:creationId xmlns:a16="http://schemas.microsoft.com/office/drawing/2014/main" id="{30319069-FE00-7756-BD40-5AA1EA79C1C5}"/>
              </a:ext>
            </a:extLst>
          </p:cNvPr>
          <p:cNvSpPr>
            <a:spLocks noGrp="1"/>
          </p:cNvSpPr>
          <p:nvPr>
            <p:ph idx="1"/>
          </p:nvPr>
        </p:nvSpPr>
        <p:spPr/>
        <p:txBody>
          <a:bodyPr/>
          <a:lstStyle/>
          <a:p>
            <a:pPr marL="0" indent="0">
              <a:buNone/>
            </a:pPr>
            <a:r>
              <a:rPr lang="en-US" sz="2400" dirty="0">
                <a:solidFill>
                  <a:schemeClr val="accent1"/>
                </a:solidFill>
              </a:rPr>
              <a:t>BREAK OUT GROUP INSTRUCTIONS:</a:t>
            </a:r>
          </a:p>
          <a:p>
            <a:pPr marL="0" indent="0">
              <a:buNone/>
            </a:pPr>
            <a:endParaRPr lang="en-US" sz="800" dirty="0">
              <a:solidFill>
                <a:schemeClr val="accent1"/>
              </a:solidFill>
            </a:endParaRPr>
          </a:p>
          <a:p>
            <a:pPr marL="457200" indent="-457200">
              <a:buFont typeface="+mj-lt"/>
              <a:buAutoNum type="arabicPeriod"/>
            </a:pPr>
            <a:r>
              <a:rPr lang="en-US" dirty="0"/>
              <a:t>Get into groups</a:t>
            </a:r>
          </a:p>
          <a:p>
            <a:pPr marL="457200" indent="-457200">
              <a:buFont typeface="+mj-lt"/>
              <a:buAutoNum type="arabicPeriod"/>
            </a:pPr>
            <a:r>
              <a:rPr lang="en-US" dirty="0"/>
              <a:t>Assign a note-taker to report out</a:t>
            </a:r>
          </a:p>
          <a:p>
            <a:pPr marL="457200" indent="-457200">
              <a:buFont typeface="+mj-lt"/>
              <a:buAutoNum type="arabicPeriod"/>
            </a:pPr>
            <a:r>
              <a:rPr lang="en-US" dirty="0"/>
              <a:t>Allocate the next 20 minutes to discussing the following questions:</a:t>
            </a:r>
          </a:p>
          <a:p>
            <a:pPr marL="749808" lvl="1" indent="-457200">
              <a:buFont typeface="+mj-lt"/>
              <a:buAutoNum type="arabicPeriod"/>
            </a:pPr>
            <a:r>
              <a:rPr lang="en-US" dirty="0"/>
              <a:t>Does the current Strategic Conservation Plan help to inform your work? If not, are there ways that it can be made more useful?</a:t>
            </a:r>
          </a:p>
          <a:p>
            <a:pPr marL="749808" lvl="1" indent="-457200">
              <a:buFont typeface="+mj-lt"/>
              <a:buAutoNum type="arabicPeriod"/>
            </a:pPr>
            <a:r>
              <a:rPr lang="en-US" dirty="0"/>
              <a:t>Does this plan still represent our collective priorities? Is there anything missing?</a:t>
            </a:r>
          </a:p>
          <a:p>
            <a:pPr marL="749808" lvl="1" indent="-457200">
              <a:buFont typeface="+mj-lt"/>
              <a:buAutoNum type="arabicPeriod"/>
            </a:pPr>
            <a:r>
              <a:rPr lang="en-US" dirty="0"/>
              <a:t>How can working groups &amp; the steering committee more effectively support conservation efforts? What level of responsibility should they have in tracking progress?</a:t>
            </a:r>
          </a:p>
          <a:p>
            <a:pPr marL="457200" indent="-457200">
              <a:buFont typeface="+mj-lt"/>
              <a:buAutoNum type="arabicPeriod"/>
            </a:pPr>
            <a:r>
              <a:rPr lang="en-US" dirty="0"/>
              <a:t>Reconvene and share discussion points (25 minutes)</a:t>
            </a:r>
          </a:p>
        </p:txBody>
      </p:sp>
    </p:spTree>
    <p:extLst>
      <p:ext uri="{BB962C8B-B14F-4D97-AF65-F5344CB8AC3E}">
        <p14:creationId xmlns:p14="http://schemas.microsoft.com/office/powerpoint/2010/main" val="84439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65D1EDC-957F-726A-1A0D-CCAA844E655E}"/>
              </a:ext>
            </a:extLst>
          </p:cNvPr>
          <p:cNvSpPr/>
          <p:nvPr/>
        </p:nvSpPr>
        <p:spPr>
          <a:xfrm>
            <a:off x="763786" y="2920753"/>
            <a:ext cx="2463938" cy="2476048"/>
          </a:xfrm>
          <a:prstGeom prst="ellipse">
            <a:avLst/>
          </a:prstGeom>
          <a:solidFill>
            <a:srgbClr val="E48312"/>
          </a:solidFill>
          <a:ln>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6409E-E750-CB63-EFFD-58E092246D48}"/>
              </a:ext>
            </a:extLst>
          </p:cNvPr>
          <p:cNvSpPr>
            <a:spLocks noGrp="1"/>
          </p:cNvSpPr>
          <p:nvPr>
            <p:ph type="title"/>
          </p:nvPr>
        </p:nvSpPr>
        <p:spPr>
          <a:xfrm>
            <a:off x="763786" y="594359"/>
            <a:ext cx="2893813" cy="1536282"/>
          </a:xfrm>
        </p:spPr>
        <p:txBody>
          <a:bodyPr/>
          <a:lstStyle/>
          <a:p>
            <a:r>
              <a:rPr lang="en-US" dirty="0"/>
              <a:t>Partnership Mission</a:t>
            </a:r>
          </a:p>
        </p:txBody>
      </p:sp>
      <p:pic>
        <p:nvPicPr>
          <p:cNvPr id="8" name="Picture 7" descr="Logo&#10;&#10;Description automatically generated">
            <a:extLst>
              <a:ext uri="{FF2B5EF4-FFF2-40B4-BE49-F238E27FC236}">
                <a16:creationId xmlns:a16="http://schemas.microsoft.com/office/drawing/2014/main" id="{60BDA648-347E-1903-D103-3487F3B7B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81" y="2811056"/>
            <a:ext cx="2833545" cy="2698952"/>
          </a:xfrm>
          <a:prstGeom prst="rect">
            <a:avLst/>
          </a:prstGeom>
        </p:spPr>
      </p:pic>
      <p:sp>
        <p:nvSpPr>
          <p:cNvPr id="4" name="Content Placeholder 3">
            <a:extLst>
              <a:ext uri="{FF2B5EF4-FFF2-40B4-BE49-F238E27FC236}">
                <a16:creationId xmlns:a16="http://schemas.microsoft.com/office/drawing/2014/main" id="{B653F595-5FFF-B746-9DFB-E195F3CD25F5}"/>
              </a:ext>
            </a:extLst>
          </p:cNvPr>
          <p:cNvSpPr>
            <a:spLocks noGrp="1"/>
          </p:cNvSpPr>
          <p:nvPr>
            <p:ph idx="1"/>
          </p:nvPr>
        </p:nvSpPr>
        <p:spPr>
          <a:xfrm>
            <a:off x="4935974" y="1120140"/>
            <a:ext cx="6492240" cy="4617720"/>
          </a:xfrm>
        </p:spPr>
        <p:txBody>
          <a:bodyPr>
            <a:normAutofit/>
          </a:bodyPr>
          <a:lstStyle/>
          <a:p>
            <a:pPr algn="ctr"/>
            <a:r>
              <a:rPr lang="en-US" sz="3600" b="0" i="0" u="none" strike="noStrike" baseline="0" dirty="0">
                <a:solidFill>
                  <a:schemeClr val="accent1">
                    <a:lumMod val="75000"/>
                  </a:schemeClr>
                </a:solidFill>
                <a:latin typeface="Calibri" panose="020F0502020204030204" pitchFamily="34" charset="0"/>
              </a:rPr>
              <a:t>To </a:t>
            </a:r>
            <a:r>
              <a:rPr lang="en-US" sz="3600" b="0" i="1" u="none" strike="noStrike" baseline="0" dirty="0">
                <a:solidFill>
                  <a:schemeClr val="accent1">
                    <a:lumMod val="75000"/>
                  </a:schemeClr>
                </a:solidFill>
                <a:latin typeface="Calibri" panose="020F0502020204030204" pitchFamily="34" charset="0"/>
              </a:rPr>
              <a:t>“coordinate the development and implementation of conservation strategies for the red-cockaded woodpecker, other native biota, longleaf pine and other ecosystems in the Sandhills of North Carolina compatible with the land use objective of the partners</a:t>
            </a:r>
            <a:r>
              <a:rPr lang="en-US" sz="3600" b="0" i="0" u="none" strike="noStrike" baseline="0" dirty="0">
                <a:solidFill>
                  <a:schemeClr val="accent1">
                    <a:lumMod val="75000"/>
                  </a:schemeClr>
                </a:solidFill>
                <a:latin typeface="Calibri" panose="020F0502020204030204" pitchFamily="34" charset="0"/>
              </a:rPr>
              <a:t>.”</a:t>
            </a:r>
            <a:endParaRPr lang="en-US" sz="3600" dirty="0">
              <a:solidFill>
                <a:schemeClr val="accent1">
                  <a:lumMod val="75000"/>
                </a:schemeClr>
              </a:solidFill>
            </a:endParaRPr>
          </a:p>
        </p:txBody>
      </p:sp>
    </p:spTree>
    <p:extLst>
      <p:ext uri="{BB962C8B-B14F-4D97-AF65-F5344CB8AC3E}">
        <p14:creationId xmlns:p14="http://schemas.microsoft.com/office/powerpoint/2010/main" val="2354358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65D1EDC-957F-726A-1A0D-CCAA844E655E}"/>
              </a:ext>
            </a:extLst>
          </p:cNvPr>
          <p:cNvSpPr/>
          <p:nvPr/>
        </p:nvSpPr>
        <p:spPr>
          <a:xfrm>
            <a:off x="763786" y="2920753"/>
            <a:ext cx="2463938" cy="2476048"/>
          </a:xfrm>
          <a:prstGeom prst="ellipse">
            <a:avLst/>
          </a:prstGeom>
          <a:solidFill>
            <a:srgbClr val="E48312"/>
          </a:solidFill>
          <a:ln>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6409E-E750-CB63-EFFD-58E092246D48}"/>
              </a:ext>
            </a:extLst>
          </p:cNvPr>
          <p:cNvSpPr>
            <a:spLocks noGrp="1"/>
          </p:cNvSpPr>
          <p:nvPr>
            <p:ph type="title"/>
          </p:nvPr>
        </p:nvSpPr>
        <p:spPr>
          <a:xfrm>
            <a:off x="562982" y="594359"/>
            <a:ext cx="3094618" cy="1766876"/>
          </a:xfrm>
        </p:spPr>
        <p:txBody>
          <a:bodyPr/>
          <a:lstStyle/>
          <a:p>
            <a:r>
              <a:rPr lang="en-US" b="1" dirty="0"/>
              <a:t>2010</a:t>
            </a:r>
            <a:r>
              <a:rPr lang="en-US" dirty="0"/>
              <a:t>:</a:t>
            </a:r>
            <a:br>
              <a:rPr lang="en-US" dirty="0"/>
            </a:br>
            <a:r>
              <a:rPr lang="en-US" sz="3200" i="1" dirty="0"/>
              <a:t>10-year review results</a:t>
            </a:r>
          </a:p>
        </p:txBody>
      </p:sp>
      <p:pic>
        <p:nvPicPr>
          <p:cNvPr id="8" name="Picture 7" descr="Logo&#10;&#10;Description automatically generated">
            <a:extLst>
              <a:ext uri="{FF2B5EF4-FFF2-40B4-BE49-F238E27FC236}">
                <a16:creationId xmlns:a16="http://schemas.microsoft.com/office/drawing/2014/main" id="{60BDA648-347E-1903-D103-3487F3B7B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81" y="2811056"/>
            <a:ext cx="2833545" cy="2698952"/>
          </a:xfrm>
          <a:prstGeom prst="rect">
            <a:avLst/>
          </a:prstGeom>
        </p:spPr>
      </p:pic>
      <p:graphicFrame>
        <p:nvGraphicFramePr>
          <p:cNvPr id="6" name="Diagram 5">
            <a:extLst>
              <a:ext uri="{FF2B5EF4-FFF2-40B4-BE49-F238E27FC236}">
                <a16:creationId xmlns:a16="http://schemas.microsoft.com/office/drawing/2014/main" id="{9A084293-ED24-A124-B4A0-6CDD28E9E88D}"/>
              </a:ext>
            </a:extLst>
          </p:cNvPr>
          <p:cNvGraphicFramePr/>
          <p:nvPr>
            <p:extLst>
              <p:ext uri="{D42A27DB-BD31-4B8C-83A1-F6EECF244321}">
                <p14:modId xmlns:p14="http://schemas.microsoft.com/office/powerpoint/2010/main" val="2954859148"/>
              </p:ext>
            </p:extLst>
          </p:nvPr>
        </p:nvGraphicFramePr>
        <p:xfrm>
          <a:off x="4886441" y="144684"/>
          <a:ext cx="6742577" cy="6713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151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65D1EDC-957F-726A-1A0D-CCAA844E655E}"/>
              </a:ext>
            </a:extLst>
          </p:cNvPr>
          <p:cNvSpPr/>
          <p:nvPr/>
        </p:nvSpPr>
        <p:spPr>
          <a:xfrm>
            <a:off x="763786" y="2920753"/>
            <a:ext cx="2463938" cy="2476048"/>
          </a:xfrm>
          <a:prstGeom prst="ellipse">
            <a:avLst/>
          </a:prstGeom>
          <a:solidFill>
            <a:srgbClr val="E48312"/>
          </a:solidFill>
          <a:ln>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6409E-E750-CB63-EFFD-58E092246D48}"/>
              </a:ext>
            </a:extLst>
          </p:cNvPr>
          <p:cNvSpPr>
            <a:spLocks noGrp="1"/>
          </p:cNvSpPr>
          <p:nvPr>
            <p:ph type="title"/>
          </p:nvPr>
        </p:nvSpPr>
        <p:spPr>
          <a:xfrm>
            <a:off x="488552" y="581683"/>
            <a:ext cx="3317903" cy="1300280"/>
          </a:xfrm>
        </p:spPr>
        <p:txBody>
          <a:bodyPr/>
          <a:lstStyle/>
          <a:p>
            <a:r>
              <a:rPr lang="en-US" dirty="0"/>
              <a:t>Planning Process</a:t>
            </a:r>
          </a:p>
        </p:txBody>
      </p:sp>
      <p:pic>
        <p:nvPicPr>
          <p:cNvPr id="8" name="Picture 7" descr="Logo&#10;&#10;Description automatically generated">
            <a:extLst>
              <a:ext uri="{FF2B5EF4-FFF2-40B4-BE49-F238E27FC236}">
                <a16:creationId xmlns:a16="http://schemas.microsoft.com/office/drawing/2014/main" id="{60BDA648-347E-1903-D103-3487F3B7B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81" y="2811056"/>
            <a:ext cx="2833545" cy="2698952"/>
          </a:xfrm>
          <a:prstGeom prst="rect">
            <a:avLst/>
          </a:prstGeom>
        </p:spPr>
      </p:pic>
      <p:pic>
        <p:nvPicPr>
          <p:cNvPr id="7" name="Picture 6">
            <a:extLst>
              <a:ext uri="{FF2B5EF4-FFF2-40B4-BE49-F238E27FC236}">
                <a16:creationId xmlns:a16="http://schemas.microsoft.com/office/drawing/2014/main" id="{D00BD194-4B01-551E-2B70-FFDC785931FF}"/>
              </a:ext>
            </a:extLst>
          </p:cNvPr>
          <p:cNvPicPr>
            <a:picLocks noChangeAspect="1"/>
          </p:cNvPicPr>
          <p:nvPr/>
        </p:nvPicPr>
        <p:blipFill>
          <a:blip r:embed="rId4"/>
          <a:stretch>
            <a:fillRect/>
          </a:stretch>
        </p:blipFill>
        <p:spPr>
          <a:xfrm>
            <a:off x="4899824" y="589932"/>
            <a:ext cx="6528390" cy="5678136"/>
          </a:xfrm>
          <a:prstGeom prst="rect">
            <a:avLst/>
          </a:prstGeom>
        </p:spPr>
      </p:pic>
      <p:sp>
        <p:nvSpPr>
          <p:cNvPr id="3" name="Rectangle: Rounded Corners 2">
            <a:extLst>
              <a:ext uri="{FF2B5EF4-FFF2-40B4-BE49-F238E27FC236}">
                <a16:creationId xmlns:a16="http://schemas.microsoft.com/office/drawing/2014/main" id="{B5AD491D-30A4-A17E-9FE8-2AE076F44F4C}"/>
              </a:ext>
            </a:extLst>
          </p:cNvPr>
          <p:cNvSpPr/>
          <p:nvPr/>
        </p:nvSpPr>
        <p:spPr>
          <a:xfrm>
            <a:off x="7021911" y="571050"/>
            <a:ext cx="2262949" cy="1395973"/>
          </a:xfrm>
          <a:prstGeom prst="roundRect">
            <a:avLst/>
          </a:prstGeom>
          <a:noFill/>
          <a:ln w="57150">
            <a:solidFill>
              <a:srgbClr val="E48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97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6409E-E750-CB63-EFFD-58E092246D48}"/>
              </a:ext>
            </a:extLst>
          </p:cNvPr>
          <p:cNvSpPr>
            <a:spLocks noGrp="1"/>
          </p:cNvSpPr>
          <p:nvPr>
            <p:ph type="title"/>
          </p:nvPr>
        </p:nvSpPr>
        <p:spPr>
          <a:xfrm>
            <a:off x="563526" y="594359"/>
            <a:ext cx="3094074" cy="1500771"/>
          </a:xfrm>
        </p:spPr>
        <p:txBody>
          <a:bodyPr>
            <a:normAutofit/>
          </a:bodyPr>
          <a:lstStyle/>
          <a:p>
            <a:r>
              <a:rPr lang="en-US" sz="4400" dirty="0"/>
              <a:t>Conservation Targets</a:t>
            </a:r>
          </a:p>
        </p:txBody>
      </p:sp>
      <p:sp>
        <p:nvSpPr>
          <p:cNvPr id="5" name="Text Placeholder 4">
            <a:extLst>
              <a:ext uri="{FF2B5EF4-FFF2-40B4-BE49-F238E27FC236}">
                <a16:creationId xmlns:a16="http://schemas.microsoft.com/office/drawing/2014/main" id="{B010E557-5541-EF61-72CC-BB218C1330E6}"/>
              </a:ext>
            </a:extLst>
          </p:cNvPr>
          <p:cNvSpPr>
            <a:spLocks noGrp="1"/>
          </p:cNvSpPr>
          <p:nvPr>
            <p:ph type="body" sz="half" idx="2"/>
          </p:nvPr>
        </p:nvSpPr>
        <p:spPr>
          <a:xfrm>
            <a:off x="457200" y="2906486"/>
            <a:ext cx="3200400" cy="3398717"/>
          </a:xfrm>
        </p:spPr>
        <p:txBody>
          <a:bodyPr>
            <a:normAutofit/>
          </a:bodyPr>
          <a:lstStyle/>
          <a:p>
            <a:pPr marL="285750" indent="-285750">
              <a:buFontTx/>
              <a:buChar char="-"/>
            </a:pPr>
            <a:r>
              <a:rPr lang="en-US" sz="2300" dirty="0"/>
              <a:t>Longleaf Pine Mosaic</a:t>
            </a:r>
          </a:p>
          <a:p>
            <a:pPr marL="285750" indent="-285750">
              <a:buFontTx/>
              <a:buChar char="-"/>
            </a:pPr>
            <a:r>
              <a:rPr lang="en-US" sz="2300" dirty="0"/>
              <a:t>Upland Depressional Wetlands</a:t>
            </a:r>
          </a:p>
          <a:p>
            <a:pPr marL="285750" indent="-285750">
              <a:buFontTx/>
              <a:buChar char="-"/>
            </a:pPr>
            <a:r>
              <a:rPr lang="en-US" sz="2300" dirty="0"/>
              <a:t>Blackwater Streams</a:t>
            </a:r>
          </a:p>
          <a:p>
            <a:pPr marL="285750" indent="-285750">
              <a:buFontTx/>
              <a:buChar char="-"/>
            </a:pPr>
            <a:r>
              <a:rPr lang="en-US" sz="2300" dirty="0" err="1"/>
              <a:t>Streamhead</a:t>
            </a:r>
            <a:r>
              <a:rPr lang="en-US" sz="2300" dirty="0"/>
              <a:t> </a:t>
            </a:r>
            <a:r>
              <a:rPr lang="en-US" sz="2300" dirty="0" err="1"/>
              <a:t>Pocosins</a:t>
            </a:r>
            <a:r>
              <a:rPr lang="en-US" sz="2300" dirty="0"/>
              <a:t> and Seeps</a:t>
            </a:r>
          </a:p>
        </p:txBody>
      </p:sp>
      <p:pic>
        <p:nvPicPr>
          <p:cNvPr id="4" name="Picture 3">
            <a:extLst>
              <a:ext uri="{FF2B5EF4-FFF2-40B4-BE49-F238E27FC236}">
                <a16:creationId xmlns:a16="http://schemas.microsoft.com/office/drawing/2014/main" id="{37326582-E763-60D4-E99D-901627DE36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07990" y="637638"/>
            <a:ext cx="3566114" cy="2671800"/>
          </a:xfrm>
          <a:prstGeom prst="rect">
            <a:avLst/>
          </a:prstGeom>
          <a:ln w="19050">
            <a:solidFill>
              <a:srgbClr val="E48312"/>
            </a:solidFill>
          </a:ln>
        </p:spPr>
      </p:pic>
      <p:pic>
        <p:nvPicPr>
          <p:cNvPr id="6" name="Picture 5" descr="A stream in a forest&#10;&#10;Description automatically generated with low confidence">
            <a:extLst>
              <a:ext uri="{FF2B5EF4-FFF2-40B4-BE49-F238E27FC236}">
                <a16:creationId xmlns:a16="http://schemas.microsoft.com/office/drawing/2014/main" id="{8BD6FAB4-07C8-BF01-D9E1-22B65B2F8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475" y="3543300"/>
            <a:ext cx="3562400" cy="2671800"/>
          </a:xfrm>
          <a:prstGeom prst="rect">
            <a:avLst/>
          </a:prstGeom>
          <a:ln w="19050">
            <a:solidFill>
              <a:srgbClr val="E48312"/>
            </a:solidFill>
          </a:ln>
        </p:spPr>
      </p:pic>
      <p:pic>
        <p:nvPicPr>
          <p:cNvPr id="8" name="Picture 7" descr="A grassy area with trees in the back&#10;&#10;Description automatically generated with medium confidence">
            <a:extLst>
              <a:ext uri="{FF2B5EF4-FFF2-40B4-BE49-F238E27FC236}">
                <a16:creationId xmlns:a16="http://schemas.microsoft.com/office/drawing/2014/main" id="{3FDF1F4D-CCEC-7CBD-4866-E5303B390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1475" y="637638"/>
            <a:ext cx="3562400" cy="2671800"/>
          </a:xfrm>
          <a:prstGeom prst="rect">
            <a:avLst/>
          </a:prstGeom>
          <a:ln w="19050">
            <a:solidFill>
              <a:srgbClr val="E48312"/>
            </a:solidFill>
          </a:ln>
        </p:spPr>
      </p:pic>
      <p:pic>
        <p:nvPicPr>
          <p:cNvPr id="9" name="Picture 8">
            <a:extLst>
              <a:ext uri="{FF2B5EF4-FFF2-40B4-BE49-F238E27FC236}">
                <a16:creationId xmlns:a16="http://schemas.microsoft.com/office/drawing/2014/main" id="{6579A622-9A61-CC99-34A3-4E7F7767BD39}"/>
              </a:ext>
            </a:extLst>
          </p:cNvPr>
          <p:cNvPicPr>
            <a:picLocks noChangeAspect="1"/>
          </p:cNvPicPr>
          <p:nvPr/>
        </p:nvPicPr>
        <p:blipFill>
          <a:blip r:embed="rId6">
            <a:extLst>
              <a:ext uri="{28A0092B-C50C-407E-A947-70E740481C1C}">
                <a14:useLocalDpi xmlns:a14="http://schemas.microsoft.com/office/drawing/2010/main" val="0"/>
              </a:ext>
            </a:extLst>
          </a:blip>
          <a:srcRect l="64" r="64"/>
          <a:stretch/>
        </p:blipFill>
        <p:spPr>
          <a:xfrm>
            <a:off x="8307990" y="3543300"/>
            <a:ext cx="3557810" cy="2671800"/>
          </a:xfrm>
          <a:prstGeom prst="rect">
            <a:avLst/>
          </a:prstGeom>
          <a:ln w="19050">
            <a:solidFill>
              <a:srgbClr val="E48312"/>
            </a:solidFill>
          </a:ln>
        </p:spPr>
      </p:pic>
    </p:spTree>
    <p:extLst>
      <p:ext uri="{BB962C8B-B14F-4D97-AF65-F5344CB8AC3E}">
        <p14:creationId xmlns:p14="http://schemas.microsoft.com/office/powerpoint/2010/main" val="763279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326582-E763-60D4-E99D-901627DE36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34761" y="550552"/>
            <a:ext cx="2594653" cy="1943962"/>
          </a:xfrm>
          <a:prstGeom prst="rect">
            <a:avLst/>
          </a:prstGeom>
          <a:ln w="19050">
            <a:solidFill>
              <a:srgbClr val="E48312"/>
            </a:solidFill>
          </a:ln>
        </p:spPr>
      </p:pic>
      <p:pic>
        <p:nvPicPr>
          <p:cNvPr id="6" name="Picture 5" descr="A stream in a forest&#10;&#10;Description automatically generated with low confidence">
            <a:extLst>
              <a:ext uri="{FF2B5EF4-FFF2-40B4-BE49-F238E27FC236}">
                <a16:creationId xmlns:a16="http://schemas.microsoft.com/office/drawing/2014/main" id="{8BD6FAB4-07C8-BF01-D9E1-22B65B2F8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892" y="550551"/>
            <a:ext cx="2591950" cy="1943963"/>
          </a:xfrm>
          <a:prstGeom prst="rect">
            <a:avLst/>
          </a:prstGeom>
          <a:ln w="19050">
            <a:solidFill>
              <a:srgbClr val="E48312"/>
            </a:solidFill>
          </a:ln>
        </p:spPr>
      </p:pic>
      <p:pic>
        <p:nvPicPr>
          <p:cNvPr id="8" name="Picture 7" descr="A grassy area with trees in the back&#10;&#10;Description automatically generated with medium confidence">
            <a:extLst>
              <a:ext uri="{FF2B5EF4-FFF2-40B4-BE49-F238E27FC236}">
                <a16:creationId xmlns:a16="http://schemas.microsoft.com/office/drawing/2014/main" id="{3FDF1F4D-CCEC-7CBD-4866-E5303B390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33" y="550553"/>
            <a:ext cx="2591950" cy="1943963"/>
          </a:xfrm>
          <a:prstGeom prst="rect">
            <a:avLst/>
          </a:prstGeom>
          <a:ln w="19050">
            <a:solidFill>
              <a:srgbClr val="E48312"/>
            </a:solidFill>
          </a:ln>
        </p:spPr>
      </p:pic>
      <p:pic>
        <p:nvPicPr>
          <p:cNvPr id="9" name="Picture 8">
            <a:extLst>
              <a:ext uri="{FF2B5EF4-FFF2-40B4-BE49-F238E27FC236}">
                <a16:creationId xmlns:a16="http://schemas.microsoft.com/office/drawing/2014/main" id="{6579A622-9A61-CC99-34A3-4E7F7767BD39}"/>
              </a:ext>
            </a:extLst>
          </p:cNvPr>
          <p:cNvPicPr>
            <a:picLocks noChangeAspect="1"/>
          </p:cNvPicPr>
          <p:nvPr/>
        </p:nvPicPr>
        <p:blipFill>
          <a:blip r:embed="rId6">
            <a:extLst>
              <a:ext uri="{28A0092B-C50C-407E-A947-70E740481C1C}">
                <a14:useLocalDpi xmlns:a14="http://schemas.microsoft.com/office/drawing/2010/main" val="0"/>
              </a:ext>
            </a:extLst>
          </a:blip>
          <a:srcRect l="64" r="64"/>
          <a:stretch/>
        </p:blipFill>
        <p:spPr>
          <a:xfrm>
            <a:off x="9208320" y="550552"/>
            <a:ext cx="2588610" cy="1943962"/>
          </a:xfrm>
          <a:prstGeom prst="rect">
            <a:avLst/>
          </a:prstGeom>
          <a:ln w="19050">
            <a:solidFill>
              <a:srgbClr val="E48312"/>
            </a:solidFill>
          </a:ln>
        </p:spPr>
      </p:pic>
      <p:sp>
        <p:nvSpPr>
          <p:cNvPr id="3" name="Arrow: Down 2">
            <a:extLst>
              <a:ext uri="{FF2B5EF4-FFF2-40B4-BE49-F238E27FC236}">
                <a16:creationId xmlns:a16="http://schemas.microsoft.com/office/drawing/2014/main" id="{85F48192-9D1C-F47E-22B6-4A9A688830F2}"/>
              </a:ext>
            </a:extLst>
          </p:cNvPr>
          <p:cNvSpPr/>
          <p:nvPr/>
        </p:nvSpPr>
        <p:spPr>
          <a:xfrm>
            <a:off x="1450379" y="2819400"/>
            <a:ext cx="489857" cy="631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55F58C39-AE94-92D1-D280-6432D381C0CA}"/>
              </a:ext>
            </a:extLst>
          </p:cNvPr>
          <p:cNvSpPr/>
          <p:nvPr/>
        </p:nvSpPr>
        <p:spPr>
          <a:xfrm>
            <a:off x="4387158" y="2819400"/>
            <a:ext cx="489857" cy="631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8D11590F-FFCA-C15A-942E-D9D03CB5797C}"/>
              </a:ext>
            </a:extLst>
          </p:cNvPr>
          <p:cNvSpPr/>
          <p:nvPr/>
        </p:nvSpPr>
        <p:spPr>
          <a:xfrm>
            <a:off x="7323938" y="2819400"/>
            <a:ext cx="489857" cy="631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AEB12D3D-22BF-5581-CA78-01B7E62F513A}"/>
              </a:ext>
            </a:extLst>
          </p:cNvPr>
          <p:cNvSpPr/>
          <p:nvPr/>
        </p:nvSpPr>
        <p:spPr>
          <a:xfrm>
            <a:off x="10260718" y="2819400"/>
            <a:ext cx="489857" cy="631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estern Carolina University - Saving the Dusky Gopher Frog">
            <a:extLst>
              <a:ext uri="{FF2B5EF4-FFF2-40B4-BE49-F238E27FC236}">
                <a16:creationId xmlns:a16="http://schemas.microsoft.com/office/drawing/2014/main" id="{050A48FA-4FC8-221A-2FEC-C9827773B7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4761" y="3781360"/>
            <a:ext cx="2594653" cy="1945989"/>
          </a:xfrm>
          <a:prstGeom prst="rect">
            <a:avLst/>
          </a:prstGeom>
          <a:noFill/>
          <a:ln w="19050">
            <a:solidFill>
              <a:srgbClr val="E48312"/>
            </a:solidFill>
          </a:ln>
          <a:extLst>
            <a:ext uri="{909E8E84-426E-40DD-AFC4-6F175D3DCCD1}">
              <a14:hiddenFill xmlns:a14="http://schemas.microsoft.com/office/drawing/2010/main">
                <a:solidFill>
                  <a:srgbClr val="FFFFFF"/>
                </a:solidFill>
              </a14:hiddenFill>
            </a:ext>
          </a:extLst>
        </p:spPr>
      </p:pic>
      <p:pic>
        <p:nvPicPr>
          <p:cNvPr id="1030" name="Picture 6" descr="Bachman's Sparrow | Audubon Field Guide">
            <a:extLst>
              <a:ext uri="{FF2B5EF4-FFF2-40B4-BE49-F238E27FC236}">
                <a16:creationId xmlns:a16="http://schemas.microsoft.com/office/drawing/2014/main" id="{199F4A4F-0524-6486-A2BD-28F15C8DA7B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594"/>
          <a:stretch/>
        </p:blipFill>
        <p:spPr bwMode="auto">
          <a:xfrm>
            <a:off x="349099" y="3778185"/>
            <a:ext cx="2638844" cy="1952338"/>
          </a:xfrm>
          <a:prstGeom prst="rect">
            <a:avLst/>
          </a:prstGeom>
          <a:noFill/>
          <a:ln w="19050">
            <a:solidFill>
              <a:srgbClr val="E48312"/>
            </a:solidFill>
          </a:ln>
          <a:extLst>
            <a:ext uri="{909E8E84-426E-40DD-AFC4-6F175D3DCCD1}">
              <a14:hiddenFill xmlns:a14="http://schemas.microsoft.com/office/drawing/2010/main">
                <a:solidFill>
                  <a:srgbClr val="FFFFFF"/>
                </a:solidFill>
              </a14:hiddenFill>
            </a:ext>
          </a:extLst>
        </p:spPr>
      </p:pic>
      <p:pic>
        <p:nvPicPr>
          <p:cNvPr id="1032" name="Picture 8" descr="The Pine Barrens Tree Frog - Pinelands Preservation Alliance">
            <a:extLst>
              <a:ext uri="{FF2B5EF4-FFF2-40B4-BE49-F238E27FC236}">
                <a16:creationId xmlns:a16="http://schemas.microsoft.com/office/drawing/2014/main" id="{A8663A44-1F24-9FAD-C7DD-0231E4E119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3116" y="3750624"/>
            <a:ext cx="2602254" cy="1951691"/>
          </a:xfrm>
          <a:prstGeom prst="rect">
            <a:avLst/>
          </a:prstGeom>
          <a:noFill/>
          <a:ln w="19050">
            <a:solidFill>
              <a:srgbClr val="E48312"/>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76C4AD5-3E1F-B1E5-A5EA-B32EAA288F2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941"/>
          <a:stretch/>
        </p:blipFill>
        <p:spPr bwMode="auto">
          <a:xfrm>
            <a:off x="6276232" y="3783386"/>
            <a:ext cx="2588610" cy="1943963"/>
          </a:xfrm>
          <a:prstGeom prst="rect">
            <a:avLst/>
          </a:prstGeom>
          <a:noFill/>
          <a:ln w="19050">
            <a:solidFill>
              <a:srgbClr val="E4831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82261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2491</TotalTime>
  <Words>4257</Words>
  <Application>Microsoft Office PowerPoint</Application>
  <PresentationFormat>Widescreen</PresentationFormat>
  <Paragraphs>380</Paragraphs>
  <Slides>41</Slides>
  <Notes>36</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Garamond</vt:lpstr>
      <vt:lpstr>Tahoma</vt:lpstr>
      <vt:lpstr>Times New Roman</vt:lpstr>
      <vt:lpstr>Retrospect</vt:lpstr>
      <vt:lpstr>PowerPoint Presentation</vt:lpstr>
      <vt:lpstr>PowerPoint Presentation</vt:lpstr>
      <vt:lpstr>The Strategic Conservation Plan</vt:lpstr>
      <vt:lpstr>Contents of the NCSCP Strategic Conservation Plan (2013)</vt:lpstr>
      <vt:lpstr>Partnership Mission</vt:lpstr>
      <vt:lpstr>2010: 10-year review results</vt:lpstr>
      <vt:lpstr>Planning Process</vt:lpstr>
      <vt:lpstr>Conservation Targets</vt:lpstr>
      <vt:lpstr>PowerPoint Presentation</vt:lpstr>
      <vt:lpstr>PowerPoint Presentation</vt:lpstr>
      <vt:lpstr>Longleaf Pine Mosaic</vt:lpstr>
      <vt:lpstr>Upland Depressional Wetlands</vt:lpstr>
      <vt:lpstr>Blackwater Streams</vt:lpstr>
      <vt:lpstr>Streamhead Pocosins/Seeps</vt:lpstr>
      <vt:lpstr>Threats to Conservation Targets</vt:lpstr>
      <vt:lpstr>PowerPoint Presentation</vt:lpstr>
      <vt:lpstr>PowerPoint Presentation</vt:lpstr>
      <vt:lpstr>NCSCP Monitoring Plan</vt:lpstr>
      <vt:lpstr>NCSCP Monitoring Plan</vt:lpstr>
      <vt:lpstr>PowerPoint Presentation</vt:lpstr>
      <vt:lpstr>Implementation of the Strategic Conservation Plan</vt:lpstr>
      <vt:lpstr>Reserve Design</vt:lpstr>
      <vt:lpstr>Reserve Design</vt:lpstr>
      <vt:lpstr>NCSCP Accomplishments since 2013</vt:lpstr>
      <vt:lpstr>PowerPoint Presentation</vt:lpstr>
      <vt:lpstr>Management accomplishments since 2013</vt:lpstr>
      <vt:lpstr>Longleaf Upland Mosaic</vt:lpstr>
      <vt:lpstr>Longleaf Ecosystem Occurrences (LEO) Project</vt:lpstr>
      <vt:lpstr>Longleaf Pine Mosaic</vt:lpstr>
      <vt:lpstr>Longleaf Upland Mosaic</vt:lpstr>
      <vt:lpstr>Upland Depressional Wetlands</vt:lpstr>
      <vt:lpstr>Block T Wetland Restoration (Sandhills Game Lands)</vt:lpstr>
      <vt:lpstr>Upland Depressional Wetlands</vt:lpstr>
      <vt:lpstr>Upland Depressional Wetlands</vt:lpstr>
      <vt:lpstr>Blackwater Streams</vt:lpstr>
      <vt:lpstr>Blackwater Streams</vt:lpstr>
      <vt:lpstr>Blackwater Streams</vt:lpstr>
      <vt:lpstr>Streamhead Pocosins &amp; Seeps</vt:lpstr>
      <vt:lpstr>Streamhead Pocosins &amp; Seeps</vt:lpstr>
      <vt:lpstr>Streamhead Pocosins &amp; Seeps</vt:lpstr>
      <vt:lpstr>Open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Hecocks</dc:creator>
  <cp:lastModifiedBy>Sarah Hecocks</cp:lastModifiedBy>
  <cp:revision>87</cp:revision>
  <dcterms:created xsi:type="dcterms:W3CDTF">2023-04-10T16:07:38Z</dcterms:created>
  <dcterms:modified xsi:type="dcterms:W3CDTF">2023-06-14T15:07:40Z</dcterms:modified>
</cp:coreProperties>
</file>