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</p:sldMasterIdLst>
  <p:notesMasterIdLst>
    <p:notesMasterId r:id="rId32"/>
  </p:notesMasterIdLst>
  <p:handoutMasterIdLst>
    <p:handoutMasterId r:id="rId33"/>
  </p:handoutMasterIdLst>
  <p:sldIdLst>
    <p:sldId id="332" r:id="rId4"/>
    <p:sldId id="557" r:id="rId5"/>
    <p:sldId id="551" r:id="rId6"/>
    <p:sldId id="552" r:id="rId7"/>
    <p:sldId id="553" r:id="rId8"/>
    <p:sldId id="554" r:id="rId9"/>
    <p:sldId id="555" r:id="rId10"/>
    <p:sldId id="518" r:id="rId11"/>
    <p:sldId id="531" r:id="rId12"/>
    <p:sldId id="516" r:id="rId13"/>
    <p:sldId id="558" r:id="rId14"/>
    <p:sldId id="469" r:id="rId15"/>
    <p:sldId id="559" r:id="rId16"/>
    <p:sldId id="560" r:id="rId17"/>
    <p:sldId id="566" r:id="rId18"/>
    <p:sldId id="567" r:id="rId19"/>
    <p:sldId id="568" r:id="rId20"/>
    <p:sldId id="569" r:id="rId21"/>
    <p:sldId id="563" r:id="rId22"/>
    <p:sldId id="570" r:id="rId23"/>
    <p:sldId id="571" r:id="rId24"/>
    <p:sldId id="572" r:id="rId25"/>
    <p:sldId id="573" r:id="rId26"/>
    <p:sldId id="574" r:id="rId27"/>
    <p:sldId id="575" r:id="rId28"/>
    <p:sldId id="576" r:id="rId29"/>
    <p:sldId id="441" r:id="rId30"/>
    <p:sldId id="550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B49"/>
    <a:srgbClr val="5B9BD5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6374" autoAdjust="0"/>
  </p:normalViewPr>
  <p:slideViewPr>
    <p:cSldViewPr snapToGrid="0">
      <p:cViewPr varScale="1">
        <p:scale>
          <a:sx n="86" d="100"/>
          <a:sy n="86" d="100"/>
        </p:scale>
        <p:origin x="37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6D823-394C-43FF-9CE9-D1FE67F252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00F21-2DF0-41EB-A91A-B765D654DD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B0148-AC5F-4274-BF0D-E555AECF24C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9FE93-7AB3-4594-A071-3607320984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2E631-1014-4FFF-A5EE-2BB87610D6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EB08F-BDF7-4A36-A38E-E9488B507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40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6B0B9F-E48C-49A4-97B9-2E5A22EAE19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A2E336-9792-4C7A-9CF2-E93F5430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9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the state of North Carolina is really a magical</a:t>
            </a:r>
            <a:r>
              <a:rPr lang="en-US" baseline="0" dirty="0"/>
              <a:t>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2544-32BC-4C59-B27A-5C7ECCD8B3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2E336-9792-4C7A-9CF2-E93F543093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4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4" y="3235766"/>
            <a:ext cx="5865181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3" y="2928376"/>
            <a:ext cx="4489143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398619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00341" y="51843"/>
            <a:ext cx="7068172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600341" y="381753"/>
            <a:ext cx="7068172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948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9"/>
            <a:ext cx="105156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1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8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1700929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2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5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7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90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1709" y="1266932"/>
            <a:ext cx="624987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30912" y="1737589"/>
            <a:ext cx="5234125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2927288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53042" y="1737589"/>
            <a:ext cx="5234125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4586" y="1266340"/>
            <a:ext cx="624987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504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8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311236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9"/>
            <a:ext cx="105156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37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1709" y="1266932"/>
            <a:ext cx="624987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30912" y="1266932"/>
            <a:ext cx="5234125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978850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695" y="1321534"/>
            <a:ext cx="624987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05694" y="1321534"/>
            <a:ext cx="5234125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587587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7770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31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8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38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0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Gotham Book" panose="0200060404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Gotham Book" panose="02000604040000020004" pitchFamily="50" charset="0"/>
              </a:defRPr>
            </a:lvl1pPr>
            <a:lvl2pPr>
              <a:defRPr>
                <a:latin typeface="Gotham Book" panose="02000604040000020004" pitchFamily="50" charset="0"/>
              </a:defRPr>
            </a:lvl2pPr>
            <a:lvl3pPr>
              <a:defRPr>
                <a:latin typeface="Gotham Book" panose="02000604040000020004" pitchFamily="50" charset="0"/>
              </a:defRPr>
            </a:lvl3pPr>
            <a:lvl4pPr>
              <a:defRPr>
                <a:latin typeface="Gotham Book" panose="02000604040000020004" pitchFamily="50" charset="0"/>
              </a:defRPr>
            </a:lvl4pPr>
            <a:lvl5pPr>
              <a:defRPr>
                <a:latin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22217-197F-423C-ABC0-951EC32E17D2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00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4DF5E-3AF3-4461-9FF1-63D81131F40B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2FB80-BBD7-4675-92D4-F6FEF3FDCF28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02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Gotham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1A5C0-87AE-4C77-9535-5FDBD6305E02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6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56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70131"/>
            <a:ext cx="737235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400041"/>
            <a:ext cx="7372351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59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9539FC-5E7B-4A4D-8561-10BD09474297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58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479CD-CC19-440F-9579-E1AD60D71E19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8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F4A37-213B-420C-A57A-CBC1DEF33B4A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20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78A7F-0C3B-4B6A-9DAD-3A8D08F09765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36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1A0E6F-0B61-483F-A0AB-D0F79A696B96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92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F32B0-AFF2-4509-A53E-D02831E64C13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8C80E-A5DD-4FCA-BB72-9453AD0F94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638" y="5824092"/>
            <a:ext cx="1733594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92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66878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prstClr val="white">
                  <a:lumMod val="65000"/>
                </a:prst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ras Demi ITC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13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172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 &gt;&gt;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  Project Scope &gt;&gt; Resources &gt;&gt; Additional Information &gt;&gt;  Cost  &gt;&gt; 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28626"/>
            <a:ext cx="12192000" cy="531290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4149" y="5817082"/>
            <a:ext cx="9931400" cy="104979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Located in _______ County, (near other landmark?)</a:t>
            </a:r>
          </a:p>
        </p:txBody>
      </p:sp>
    </p:spTree>
    <p:extLst>
      <p:ext uri="{BB962C8B-B14F-4D97-AF65-F5344CB8AC3E}">
        <p14:creationId xmlns:p14="http://schemas.microsoft.com/office/powerpoint/2010/main" val="1500318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172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 &gt;&gt;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  Project Scope &gt;&gt; Resources &gt;&gt; Additional Information &gt;&gt;  Cost  &gt;&gt; 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28626"/>
            <a:ext cx="12192000" cy="531290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4149" y="5817082"/>
            <a:ext cx="9931400" cy="104979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(Additional zoomed in map / vicinity map / google earth / etc.. if helpful – this may often be the map showing other conservation projects)</a:t>
            </a:r>
          </a:p>
        </p:txBody>
      </p:sp>
    </p:spTree>
    <p:extLst>
      <p:ext uri="{BB962C8B-B14F-4D97-AF65-F5344CB8AC3E}">
        <p14:creationId xmlns:p14="http://schemas.microsoft.com/office/powerpoint/2010/main" val="2166279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66879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prstClr val="white">
                  <a:lumMod val="65000"/>
                </a:prst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ras Demi ITC" pitchFamily="34" charset="0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102406"/>
            <a:ext cx="7409203" cy="575559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86738" y="1102405"/>
            <a:ext cx="3827462" cy="457290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606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060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68458" y="70131"/>
            <a:ext cx="717778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368458" y="400041"/>
            <a:ext cx="7177781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4064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_Righ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 &gt;&gt;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&gt;&gt;  Project Scope &gt;&gt;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Resources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 Additional Information &gt;&gt;  Cost  &gt;&gt; 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428626"/>
            <a:ext cx="7886700" cy="642937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1799" y="428627"/>
            <a:ext cx="3962399" cy="428623"/>
          </a:xfrm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 baseline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[RESOURCE NAME HERE]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051798" y="1037003"/>
            <a:ext cx="3962400" cy="4257675"/>
          </a:xfrm>
        </p:spPr>
        <p:txBody>
          <a:bodyPr>
            <a:normAutofit/>
          </a:bodyPr>
          <a:lstStyle>
            <a:lvl1pPr marL="0" indent="0">
              <a:spcBef>
                <a:spcPts val="1400"/>
              </a:spcBef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4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6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ource_Righ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 &gt;&gt;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&gt;&gt;  Project Scope &gt;&gt;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Resources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 Additional Information &gt;&gt;  Cost  &gt;&gt; 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428626"/>
            <a:ext cx="7886700" cy="642937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51798" y="428627"/>
            <a:ext cx="3962400" cy="5105274"/>
          </a:xfrm>
        </p:spPr>
        <p:txBody>
          <a:bodyPr>
            <a:normAutofit/>
          </a:bodyPr>
          <a:lstStyle>
            <a:lvl1pPr marL="0" indent="0">
              <a:spcBef>
                <a:spcPts val="1400"/>
              </a:spcBef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4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en-US" dirty="0"/>
              <a:t>These slides are for additional pictures and comments about the resource. This will be the waterbody, greenways, any historic and cultural points, and nature heritage elements.  One note: trustees have requested images of the plants and critters – if there are many just pick the most notable. NHP staff can assist with this. </a:t>
            </a:r>
          </a:p>
          <a:p>
            <a:r>
              <a:rPr lang="en-US" dirty="0"/>
              <a:t>Add or delete as necessary.</a:t>
            </a:r>
          </a:p>
        </p:txBody>
      </p:sp>
    </p:spTree>
    <p:extLst>
      <p:ext uri="{BB962C8B-B14F-4D97-AF65-F5344CB8AC3E}">
        <p14:creationId xmlns:p14="http://schemas.microsoft.com/office/powerpoint/2010/main" val="2728726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_Bottom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72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&gt;&gt;  Project Scope &gt;&gt;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Resources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&gt;&gt; Additional Information &gt;&gt;  Cost  &gt;&gt; 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28627"/>
            <a:ext cx="12192000" cy="531290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5029" y="5817082"/>
            <a:ext cx="6530519" cy="104979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Details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37706"/>
            <a:ext cx="3407229" cy="42703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[RESOURCE NAME]</a:t>
            </a:r>
          </a:p>
        </p:txBody>
      </p:sp>
    </p:spTree>
    <p:extLst>
      <p:ext uri="{BB962C8B-B14F-4D97-AF65-F5344CB8AC3E}">
        <p14:creationId xmlns:p14="http://schemas.microsoft.com/office/powerpoint/2010/main" val="3726865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_2x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0172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&gt;&gt;  Project Scope &gt;&gt;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Resources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&gt;&gt; Additional Information &gt;&gt;  Cost  &gt;&gt; 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49849" y="428626"/>
            <a:ext cx="6804107" cy="296502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4150" y="1088571"/>
            <a:ext cx="4579529" cy="230507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This is a photo – isn’t it lovely?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866320" y="3668938"/>
            <a:ext cx="6804107" cy="296502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4150" y="428625"/>
            <a:ext cx="4579938" cy="42703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[RESOURCE NAME optional]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099425" y="3538538"/>
            <a:ext cx="3740150" cy="80803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Look another one – wow!</a:t>
            </a:r>
          </a:p>
        </p:txBody>
      </p:sp>
    </p:spTree>
    <p:extLst>
      <p:ext uri="{BB962C8B-B14F-4D97-AF65-F5344CB8AC3E}">
        <p14:creationId xmlns:p14="http://schemas.microsoft.com/office/powerpoint/2010/main" val="1794564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_Info_photo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72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&gt;&gt;  Project Scope &gt;&gt; Resources &gt;&gt;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Additional Information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  Cost  &gt;&gt; 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537030"/>
            <a:ext cx="5080000" cy="632097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84800" y="536575"/>
            <a:ext cx="6488113" cy="5153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0" baseline="0"/>
            </a:lvl1pPr>
          </a:lstStyle>
          <a:p>
            <a:r>
              <a:rPr lang="en-US" dirty="0">
                <a:solidFill>
                  <a:srgbClr val="FFFF00"/>
                </a:solidFill>
              </a:rPr>
              <a:t>PUBLIC BENEFIT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Detail</a:t>
            </a:r>
          </a:p>
          <a:p>
            <a:r>
              <a:rPr lang="en-US" dirty="0">
                <a:solidFill>
                  <a:srgbClr val="FFFF00"/>
                </a:solidFill>
              </a:rPr>
              <a:t>LANDOWNER READINESS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Replace w appropriate item, header list off slide to right.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48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0172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&gt;&gt;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&gt;&gt;  Project Scope &gt;&gt; Resources &gt;&gt; Additional Information &gt;&gt; 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Cost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&gt;&gt; 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28627"/>
            <a:ext cx="7015900" cy="6429373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Use the .gif image created by the pie chart creator spreadsheet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475538" y="609600"/>
            <a:ext cx="4165600" cy="303371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Total = $X</a:t>
            </a:r>
          </a:p>
          <a:p>
            <a:r>
              <a:rPr lang="en-US" sz="2800" dirty="0"/>
              <a:t>$ X/ acre </a:t>
            </a:r>
          </a:p>
          <a:p>
            <a:r>
              <a:rPr lang="en-US" sz="2800" dirty="0"/>
              <a:t>Match = X%</a:t>
            </a:r>
          </a:p>
        </p:txBody>
      </p:sp>
    </p:spTree>
    <p:extLst>
      <p:ext uri="{BB962C8B-B14F-4D97-AF65-F5344CB8AC3E}">
        <p14:creationId xmlns:p14="http://schemas.microsoft.com/office/powerpoint/2010/main" val="1822817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72"/>
            <a:ext cx="12192000" cy="685670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rgbClr val="7F9E3F"/>
              </a:gs>
              <a:gs pos="100000">
                <a:srgbClr val="18386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Intro &gt;&gt;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Location &gt;&gt;  Project Scope &gt;&gt; Resources &gt;&gt; Additional Information &gt;&gt;  Cost  &gt;&gt; </a:t>
            </a:r>
            <a:r>
              <a:rPr kumimoji="0" lang="en-US" sz="2000" b="1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Summary</a:t>
            </a:r>
            <a:r>
              <a:rPr kumimoji="0" lang="en-US" sz="2000" b="0" i="1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ras Demi ITC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698440" y="1172594"/>
            <a:ext cx="4483910" cy="2760579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Use pie chart gif again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1" y="5892836"/>
            <a:ext cx="1676399" cy="832263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6698440" y="4297514"/>
            <a:ext cx="3461561" cy="202812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7371" y="1173163"/>
            <a:ext cx="6009142" cy="5153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249825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7837" y="70131"/>
            <a:ext cx="576919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77837" y="400041"/>
            <a:ext cx="576919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33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50084" y="70131"/>
            <a:ext cx="6171648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50084" y="400041"/>
            <a:ext cx="6171648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24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68458" y="70131"/>
            <a:ext cx="717778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368458" y="400041"/>
            <a:ext cx="7177781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745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54165" y="70131"/>
            <a:ext cx="747370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54165" y="400041"/>
            <a:ext cx="747370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80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37045" y="70131"/>
            <a:ext cx="6519532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137045" y="400041"/>
            <a:ext cx="6519532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57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1467-FCF9-44E7-8A75-BDECF42A0A8B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1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84175"/>
            <a:ext cx="12192000" cy="47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0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98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1F04EA-E5F5-43FB-AB0B-D0ECB8B661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510" y="0"/>
            <a:ext cx="9048979" cy="6031144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D23F72C8-B8D0-4553-8CE3-8A1075D8CFF3}"/>
              </a:ext>
            </a:extLst>
          </p:cNvPr>
          <p:cNvSpPr txBox="1">
            <a:spLocks/>
          </p:cNvSpPr>
          <p:nvPr/>
        </p:nvSpPr>
        <p:spPr>
          <a:xfrm>
            <a:off x="-195350" y="5675998"/>
            <a:ext cx="12387350" cy="106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Nathan Shepard, Eastern Region Field Biologist			</a:t>
            </a:r>
            <a:r>
              <a:rPr lang="en-US" i="0" dirty="0"/>
              <a:t>www.ncnhp.org</a:t>
            </a:r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67" y="4701510"/>
            <a:ext cx="1791473" cy="1065927"/>
          </a:xfrm>
          <a:prstGeom prst="rect">
            <a:avLst/>
          </a:prstGeom>
          <a:ln w="12700">
            <a:solidFill>
              <a:schemeClr val="bg2">
                <a:lumMod val="10000"/>
              </a:schemeClr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6FDE64A-9337-4C5C-8791-79668D7D91CA}"/>
              </a:ext>
            </a:extLst>
          </p:cNvPr>
          <p:cNvSpPr txBox="1">
            <a:spLocks/>
          </p:cNvSpPr>
          <p:nvPr/>
        </p:nvSpPr>
        <p:spPr>
          <a:xfrm>
            <a:off x="1828799" y="145543"/>
            <a:ext cx="8534400" cy="13626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Climate Change and the Uncertain Future of Isolated Pond Breeding Amphibians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68E679-DD21-4FDE-BC12-69EF7C8835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284" y="3429000"/>
            <a:ext cx="3648961" cy="2432885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171698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3D7C04-E1E7-DECB-D8E9-947E0E11D8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866" y="1442720"/>
            <a:ext cx="5581148" cy="4183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Wetlands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53D8-6C0C-4B41-99CD-56C7F8D8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049" cy="4351338"/>
          </a:xfrm>
        </p:spPr>
        <p:txBody>
          <a:bodyPr/>
          <a:lstStyle/>
          <a:p>
            <a:r>
              <a:rPr lang="en-US" dirty="0"/>
              <a:t>Not connected to other waterbodies</a:t>
            </a:r>
          </a:p>
          <a:p>
            <a:r>
              <a:rPr lang="en-US" dirty="0"/>
              <a:t>Open canopy with a grassy herb layer</a:t>
            </a:r>
          </a:p>
          <a:p>
            <a:r>
              <a:rPr lang="en-US" dirty="0"/>
              <a:t>Fire maintained</a:t>
            </a:r>
          </a:p>
        </p:txBody>
      </p:sp>
    </p:spTree>
    <p:extLst>
      <p:ext uri="{BB962C8B-B14F-4D97-AF65-F5344CB8AC3E}">
        <p14:creationId xmlns:p14="http://schemas.microsoft.com/office/powerpoint/2010/main" val="257363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Wetlands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53D8-6C0C-4B41-99CD-56C7F8D8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049" cy="4351338"/>
          </a:xfrm>
        </p:spPr>
        <p:txBody>
          <a:bodyPr/>
          <a:lstStyle/>
          <a:p>
            <a:r>
              <a:rPr lang="en-US" dirty="0"/>
              <a:t>Not connected to other waterbodies</a:t>
            </a:r>
          </a:p>
          <a:p>
            <a:r>
              <a:rPr lang="en-US" dirty="0"/>
              <a:t>Open canopy with a grassy herb layer</a:t>
            </a:r>
          </a:p>
          <a:p>
            <a:r>
              <a:rPr lang="en-US" dirty="0"/>
              <a:t>Fire maintained</a:t>
            </a:r>
          </a:p>
          <a:p>
            <a:r>
              <a:rPr lang="en-US" dirty="0"/>
              <a:t>Divers are fire and hydroperiod</a:t>
            </a:r>
          </a:p>
          <a:p>
            <a:r>
              <a:rPr lang="en-US" dirty="0"/>
              <a:t>Vary in size, shape, and type</a:t>
            </a:r>
          </a:p>
          <a:p>
            <a:pPr lvl="1"/>
            <a:r>
              <a:rPr lang="en-US" dirty="0"/>
              <a:t>Possibly vary in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53168-BD3A-BDE5-10CF-CE2C7447AA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49" y="1825625"/>
            <a:ext cx="6086135" cy="36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5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Pressures on Isolated Wetlands and Amphibians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Loss of Habitat</a:t>
            </a:r>
          </a:p>
          <a:p>
            <a:r>
              <a:rPr lang="en-US" dirty="0"/>
              <a:t>Poor habitat management</a:t>
            </a:r>
          </a:p>
          <a:p>
            <a:r>
              <a:rPr lang="en-US" dirty="0"/>
              <a:t>Loss of quality breeding wetlands</a:t>
            </a:r>
          </a:p>
          <a:p>
            <a:r>
              <a:rPr lang="en-US" dirty="0"/>
              <a:t>Road Mortality</a:t>
            </a:r>
          </a:p>
          <a:p>
            <a:r>
              <a:rPr lang="en-US" dirty="0"/>
              <a:t>Ground Disturbance</a:t>
            </a:r>
          </a:p>
          <a:p>
            <a:r>
              <a:rPr lang="en-US" dirty="0"/>
              <a:t>Fragmentation</a:t>
            </a:r>
          </a:p>
          <a:p>
            <a:r>
              <a:rPr lang="en-US" dirty="0"/>
              <a:t>Loss of Gene Flow / connectivity</a:t>
            </a:r>
          </a:p>
          <a:p>
            <a:r>
              <a:rPr lang="en-US" dirty="0"/>
              <a:t>Lack of suitable refugia</a:t>
            </a:r>
          </a:p>
          <a:p>
            <a:r>
              <a:rPr lang="en-US" dirty="0"/>
              <a:t>Water usage</a:t>
            </a:r>
          </a:p>
        </p:txBody>
      </p:sp>
      <p:pic>
        <p:nvPicPr>
          <p:cNvPr id="4" name="Picture 3" descr="MovementMapForMS_small">
            <a:extLst>
              <a:ext uri="{FF2B5EF4-FFF2-40B4-BE49-F238E27FC236}">
                <a16:creationId xmlns:a16="http://schemas.microsoft.com/office/drawing/2014/main" id="{95DBF88F-91C8-64B2-4301-FE7E0BFF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40780" y="790849"/>
            <a:ext cx="2271518" cy="29440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 descr="berk_con1949">
            <a:extLst>
              <a:ext uri="{FF2B5EF4-FFF2-40B4-BE49-F238E27FC236}">
                <a16:creationId xmlns:a16="http://schemas.microsoft.com/office/drawing/2014/main" id="{0FE49B79-774B-EF00-E21C-A3E4996F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246425"/>
            <a:ext cx="2538100" cy="1465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" name="Picture 3" descr="berk_con1999">
            <a:extLst>
              <a:ext uri="{FF2B5EF4-FFF2-40B4-BE49-F238E27FC236}">
                <a16:creationId xmlns:a16="http://schemas.microsoft.com/office/drawing/2014/main" id="{5B8D8755-40F9-6720-00C2-4098A0586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7489" y="4246425"/>
            <a:ext cx="2538100" cy="1465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8DC0B7C-F907-0496-EE0E-ED586FE754C9}"/>
              </a:ext>
            </a:extLst>
          </p:cNvPr>
          <p:cNvSpPr/>
          <p:nvPr/>
        </p:nvSpPr>
        <p:spPr>
          <a:xfrm>
            <a:off x="8498616" y="4836919"/>
            <a:ext cx="744358" cy="4484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RacetrackPondTimeline">
            <a:extLst>
              <a:ext uri="{FF2B5EF4-FFF2-40B4-BE49-F238E27FC236}">
                <a16:creationId xmlns:a16="http://schemas.microsoft.com/office/drawing/2014/main" id="{649E9C20-DE44-8C21-A912-9F0FF5CB5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0096" y="992023"/>
            <a:ext cx="1453613" cy="294402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91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a changing Climate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53D8-6C0C-4B41-99CD-56C7F8D8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049" cy="4351338"/>
          </a:xfrm>
        </p:spPr>
        <p:txBody>
          <a:bodyPr/>
          <a:lstStyle/>
          <a:p>
            <a:r>
              <a:rPr lang="en-US" dirty="0"/>
              <a:t>Shifting Phenology</a:t>
            </a:r>
          </a:p>
        </p:txBody>
      </p:sp>
      <p:pic>
        <p:nvPicPr>
          <p:cNvPr id="6" name="Picture 5" descr="A picture containing frog, night&#10;&#10;Description automatically generated">
            <a:extLst>
              <a:ext uri="{FF2B5EF4-FFF2-40B4-BE49-F238E27FC236}">
                <a16:creationId xmlns:a16="http://schemas.microsoft.com/office/drawing/2014/main" id="{544C7739-F132-D1C7-132D-D3DE67923C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875" y="1563881"/>
            <a:ext cx="5787639" cy="385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a changing Climate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53D8-6C0C-4B41-99CD-56C7F8D8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049" cy="4351338"/>
          </a:xfrm>
        </p:spPr>
        <p:txBody>
          <a:bodyPr/>
          <a:lstStyle/>
          <a:p>
            <a:r>
              <a:rPr lang="en-US" dirty="0"/>
              <a:t>Shifting Phenology</a:t>
            </a:r>
          </a:p>
          <a:p>
            <a:r>
              <a:rPr lang="en-US" dirty="0"/>
              <a:t>Variability in rainfall</a:t>
            </a:r>
          </a:p>
          <a:p>
            <a:pPr lvl="1"/>
            <a:r>
              <a:rPr lang="en-US" dirty="0"/>
              <a:t>Droughts?</a:t>
            </a:r>
          </a:p>
          <a:p>
            <a:endParaRPr lang="en-US" dirty="0"/>
          </a:p>
        </p:txBody>
      </p:sp>
      <p:pic>
        <p:nvPicPr>
          <p:cNvPr id="5" name="Picture 4" descr="A skeleton&#10;&#10;Description automatically generated with low confidence">
            <a:extLst>
              <a:ext uri="{FF2B5EF4-FFF2-40B4-BE49-F238E27FC236}">
                <a16:creationId xmlns:a16="http://schemas.microsoft.com/office/drawing/2014/main" id="{23CC2FED-C0DE-5B30-3BA6-C629DC1631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435" y="1512605"/>
            <a:ext cx="6033365" cy="40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5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a changing Climate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53D8-6C0C-4B41-99CD-56C7F8D8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049" cy="4351338"/>
          </a:xfrm>
        </p:spPr>
        <p:txBody>
          <a:bodyPr/>
          <a:lstStyle/>
          <a:p>
            <a:r>
              <a:rPr lang="en-US" dirty="0"/>
              <a:t>Shifting Phenology</a:t>
            </a:r>
          </a:p>
          <a:p>
            <a:r>
              <a:rPr lang="en-US" dirty="0"/>
              <a:t>Variability in rainfall</a:t>
            </a:r>
          </a:p>
          <a:p>
            <a:pPr lvl="1"/>
            <a:r>
              <a:rPr lang="en-US" dirty="0"/>
              <a:t>Droughts?</a:t>
            </a:r>
          </a:p>
          <a:p>
            <a:r>
              <a:rPr lang="en-US" dirty="0"/>
              <a:t>Sea Level Rise</a:t>
            </a:r>
          </a:p>
          <a:p>
            <a:pPr lvl="1"/>
            <a:r>
              <a:rPr lang="en-US" dirty="0"/>
              <a:t>Many NC populations within 5 miles of the ocean</a:t>
            </a:r>
          </a:p>
          <a:p>
            <a:pPr lvl="1"/>
            <a:r>
              <a:rPr lang="en-US" dirty="0"/>
              <a:t>Range wide implications</a:t>
            </a:r>
          </a:p>
          <a:p>
            <a:pPr lvl="1"/>
            <a:r>
              <a:rPr lang="en-US" dirty="0"/>
              <a:t>Combined with tropical storms and Hurricanes</a:t>
            </a:r>
          </a:p>
          <a:p>
            <a:pPr lvl="1"/>
            <a:endParaRPr lang="en-US" dirty="0"/>
          </a:p>
        </p:txBody>
      </p:sp>
      <p:pic>
        <p:nvPicPr>
          <p:cNvPr id="6" name="Picture 5" descr="A person riding a bicycle through the water&#10;&#10;Description automatically generated with low confidence">
            <a:extLst>
              <a:ext uri="{FF2B5EF4-FFF2-40B4-BE49-F238E27FC236}">
                <a16:creationId xmlns:a16="http://schemas.microsoft.com/office/drawing/2014/main" id="{1328E07C-ACDC-E082-D4C6-239B153C76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4138" y="1391585"/>
            <a:ext cx="5946969" cy="39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68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a changing Climate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53D8-6C0C-4B41-99CD-56C7F8D8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049" cy="4351338"/>
          </a:xfrm>
        </p:spPr>
        <p:txBody>
          <a:bodyPr/>
          <a:lstStyle/>
          <a:p>
            <a:r>
              <a:rPr lang="en-US" dirty="0"/>
              <a:t>Shifting Phenology</a:t>
            </a:r>
          </a:p>
          <a:p>
            <a:r>
              <a:rPr lang="en-US" dirty="0"/>
              <a:t>Variability in rainfall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Droughts!</a:t>
            </a:r>
          </a:p>
          <a:p>
            <a:r>
              <a:rPr lang="en-US" dirty="0"/>
              <a:t>Sea Level Rise</a:t>
            </a:r>
          </a:p>
          <a:p>
            <a:pPr lvl="1"/>
            <a:r>
              <a:rPr lang="en-US" dirty="0"/>
              <a:t>Many NC populations within 5 miles of the ocean</a:t>
            </a:r>
          </a:p>
          <a:p>
            <a:pPr lvl="1"/>
            <a:r>
              <a:rPr lang="en-US" dirty="0"/>
              <a:t>Range wide implications</a:t>
            </a:r>
          </a:p>
          <a:p>
            <a:pPr lvl="1"/>
            <a:r>
              <a:rPr lang="en-US" dirty="0"/>
              <a:t>Combined with tropical storms and Hurricanes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frog&#10;&#10;Description automatically generated">
            <a:extLst>
              <a:ext uri="{FF2B5EF4-FFF2-40B4-BE49-F238E27FC236}">
                <a16:creationId xmlns:a16="http://schemas.microsoft.com/office/drawing/2014/main" id="{5BA64F77-73CD-691A-250E-C248F5F395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861" y="1472132"/>
            <a:ext cx="5870604" cy="391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2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local extirpation in the Sandhills</a:t>
            </a:r>
          </a:p>
        </p:txBody>
      </p:sp>
      <p:pic>
        <p:nvPicPr>
          <p:cNvPr id="5" name="Picture 4" descr="A group of trees in a field&#10;&#10;Description automatically generated with low confidence">
            <a:extLst>
              <a:ext uri="{FF2B5EF4-FFF2-40B4-BE49-F238E27FC236}">
                <a16:creationId xmlns:a16="http://schemas.microsoft.com/office/drawing/2014/main" id="{D69BB361-CD31-356C-54D2-4709F283B2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424" y="905854"/>
            <a:ext cx="3164793" cy="4747189"/>
          </a:xfrm>
          <a:prstGeom prst="rect">
            <a:avLst/>
          </a:prstGeom>
        </p:spPr>
      </p:pic>
      <p:pic>
        <p:nvPicPr>
          <p:cNvPr id="8" name="Picture 7" descr="A fish in a pond&#10;&#10;Description automatically generated with low confidence">
            <a:extLst>
              <a:ext uri="{FF2B5EF4-FFF2-40B4-BE49-F238E27FC236}">
                <a16:creationId xmlns:a16="http://schemas.microsoft.com/office/drawing/2014/main" id="{0C15E31C-2647-98E2-9710-60472A44F2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996" y="4318464"/>
            <a:ext cx="2646809" cy="1764707"/>
          </a:xfrm>
          <a:prstGeom prst="rect">
            <a:avLst/>
          </a:prstGeom>
        </p:spPr>
      </p:pic>
      <p:pic>
        <p:nvPicPr>
          <p:cNvPr id="10" name="Picture 9" descr="A frog in the grass&#10;&#10;Description automatically generated with medium confidence">
            <a:extLst>
              <a:ext uri="{FF2B5EF4-FFF2-40B4-BE49-F238E27FC236}">
                <a16:creationId xmlns:a16="http://schemas.microsoft.com/office/drawing/2014/main" id="{A427B473-D235-483D-4CE8-1A69F6E8CC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49" y="2273153"/>
            <a:ext cx="2396925" cy="159778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887397-6EE4-C278-A288-45A5462CF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829" y="1122913"/>
            <a:ext cx="4773003" cy="3898262"/>
          </a:xfrm>
        </p:spPr>
        <p:txBody>
          <a:bodyPr/>
          <a:lstStyle/>
          <a:p>
            <a:r>
              <a:rPr lang="en-US" dirty="0"/>
              <a:t>Examples of the last 30 years:</a:t>
            </a:r>
          </a:p>
          <a:p>
            <a:pPr lvl="1"/>
            <a:r>
              <a:rPr lang="en-US" dirty="0"/>
              <a:t>Gopher Frogs</a:t>
            </a:r>
          </a:p>
          <a:p>
            <a:pPr lvl="2"/>
            <a:r>
              <a:rPr lang="en-US" dirty="0"/>
              <a:t>Tunstall Bay (early 1990s), Goose Pond Bay</a:t>
            </a:r>
          </a:p>
          <a:p>
            <a:pPr lvl="1"/>
            <a:r>
              <a:rPr lang="en-US" dirty="0"/>
              <a:t>Ornate Chorus Frogs</a:t>
            </a:r>
          </a:p>
          <a:p>
            <a:pPr lvl="2"/>
            <a:r>
              <a:rPr lang="en-US" dirty="0"/>
              <a:t>Tunstall Bay (2008), Antioch Bay, Goose Pond Bay, 17 Frog Pond (80/90s), DOT Borrow pits (mid-00s), State Line Prairie Bay</a:t>
            </a:r>
          </a:p>
          <a:p>
            <a:pPr lvl="1"/>
            <a:r>
              <a:rPr lang="en-US" dirty="0"/>
              <a:t>Southern Chorus Frogs</a:t>
            </a:r>
          </a:p>
          <a:p>
            <a:pPr lvl="2"/>
            <a:r>
              <a:rPr lang="en-US" dirty="0"/>
              <a:t>Tunstall Bay (2013)</a:t>
            </a:r>
          </a:p>
          <a:p>
            <a:pPr lvl="1"/>
            <a:r>
              <a:rPr lang="en-US" dirty="0" err="1"/>
              <a:t>Mabee’s</a:t>
            </a:r>
            <a:r>
              <a:rPr lang="en-US" dirty="0"/>
              <a:t> Salamander</a:t>
            </a:r>
          </a:p>
          <a:p>
            <a:pPr lvl="2"/>
            <a:r>
              <a:rPr lang="en-US" dirty="0"/>
              <a:t>17 Frog Pond (80s/90s)</a:t>
            </a:r>
          </a:p>
          <a:p>
            <a:pPr lvl="1"/>
            <a:r>
              <a:rPr lang="en-US" dirty="0"/>
              <a:t>Tiger Salamanders:</a:t>
            </a:r>
          </a:p>
          <a:p>
            <a:pPr lvl="2"/>
            <a:r>
              <a:rPr lang="en-US" dirty="0"/>
              <a:t>Antioch Bay, Goose Pond Bay*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5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local extirpation in the Sandhills</a:t>
            </a:r>
          </a:p>
        </p:txBody>
      </p:sp>
      <p:pic>
        <p:nvPicPr>
          <p:cNvPr id="5" name="Picture 4" descr="A group of trees in a field&#10;&#10;Description automatically generated with low confidence">
            <a:extLst>
              <a:ext uri="{FF2B5EF4-FFF2-40B4-BE49-F238E27FC236}">
                <a16:creationId xmlns:a16="http://schemas.microsoft.com/office/drawing/2014/main" id="{D69BB361-CD31-356C-54D2-4709F283B2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424" y="905854"/>
            <a:ext cx="3164793" cy="4747189"/>
          </a:xfrm>
          <a:prstGeom prst="rect">
            <a:avLst/>
          </a:prstGeom>
        </p:spPr>
      </p:pic>
      <p:pic>
        <p:nvPicPr>
          <p:cNvPr id="8" name="Picture 7" descr="A fish in a pond&#10;&#10;Description automatically generated with low confidence">
            <a:extLst>
              <a:ext uri="{FF2B5EF4-FFF2-40B4-BE49-F238E27FC236}">
                <a16:creationId xmlns:a16="http://schemas.microsoft.com/office/drawing/2014/main" id="{0C15E31C-2647-98E2-9710-60472A44F2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996" y="4318464"/>
            <a:ext cx="2646809" cy="1764707"/>
          </a:xfrm>
          <a:prstGeom prst="rect">
            <a:avLst/>
          </a:prstGeom>
        </p:spPr>
      </p:pic>
      <p:pic>
        <p:nvPicPr>
          <p:cNvPr id="10" name="Picture 9" descr="A frog in the grass&#10;&#10;Description automatically generated with medium confidence">
            <a:extLst>
              <a:ext uri="{FF2B5EF4-FFF2-40B4-BE49-F238E27FC236}">
                <a16:creationId xmlns:a16="http://schemas.microsoft.com/office/drawing/2014/main" id="{A427B473-D235-483D-4CE8-1A69F6E8CC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49" y="2273153"/>
            <a:ext cx="2396925" cy="159778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3DB083-37B9-750A-AABC-8AAA31BB6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829" y="1122913"/>
            <a:ext cx="4773003" cy="3898262"/>
          </a:xfrm>
        </p:spPr>
        <p:txBody>
          <a:bodyPr/>
          <a:lstStyle/>
          <a:p>
            <a:r>
              <a:rPr lang="en-US" dirty="0"/>
              <a:t>Examples of the last 30 years:</a:t>
            </a:r>
          </a:p>
          <a:p>
            <a:pPr lvl="1"/>
            <a:r>
              <a:rPr lang="en-US" dirty="0"/>
              <a:t>Gopher Frogs</a:t>
            </a:r>
          </a:p>
          <a:p>
            <a:pPr lvl="2"/>
            <a:r>
              <a:rPr lang="en-US" dirty="0"/>
              <a:t>Tunstall Bay (early 1990s), Goose Pond Bay</a:t>
            </a:r>
          </a:p>
          <a:p>
            <a:pPr lvl="1"/>
            <a:r>
              <a:rPr lang="en-US" dirty="0"/>
              <a:t>Ornate Chorus Frogs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Tunstall Bay (2008)</a:t>
            </a:r>
            <a:r>
              <a:rPr lang="en-US" dirty="0"/>
              <a:t>, Antioch Bay, Goose Pond Bay, </a:t>
            </a:r>
            <a:r>
              <a:rPr lang="en-US" dirty="0">
                <a:solidFill>
                  <a:srgbClr val="FF0000"/>
                </a:solidFill>
              </a:rPr>
              <a:t>17 Frog Pond (80/90s)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DOT Borrow pits (mid-00s)</a:t>
            </a:r>
            <a:r>
              <a:rPr lang="en-US" dirty="0"/>
              <a:t>, State Line Prairie Bay</a:t>
            </a:r>
          </a:p>
          <a:p>
            <a:pPr lvl="1"/>
            <a:r>
              <a:rPr lang="en-US" dirty="0"/>
              <a:t>Southern Chorus Frogs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Tunstall Bay (2013)</a:t>
            </a:r>
          </a:p>
          <a:p>
            <a:pPr lvl="1"/>
            <a:r>
              <a:rPr lang="en-US" dirty="0" err="1"/>
              <a:t>Mabee’s</a:t>
            </a:r>
            <a:r>
              <a:rPr lang="en-US" dirty="0"/>
              <a:t> Salamander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17 Frog Pond (80s/90s)</a:t>
            </a:r>
          </a:p>
          <a:p>
            <a:pPr lvl="1"/>
            <a:r>
              <a:rPr lang="en-US" dirty="0"/>
              <a:t>Tiger Salamanders: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Antioch Bay</a:t>
            </a:r>
            <a:r>
              <a:rPr lang="en-US" dirty="0"/>
              <a:t>, Goose Pond Bay*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15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getting thirsty…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9D549D-2593-BEBA-D86B-C3DBA4DCF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920049" cy="5167312"/>
          </a:xfrm>
        </p:spPr>
        <p:txBody>
          <a:bodyPr/>
          <a:lstStyle/>
          <a:p>
            <a:r>
              <a:rPr lang="en-US" u="sng" dirty="0"/>
              <a:t>Why drought?</a:t>
            </a:r>
          </a:p>
          <a:p>
            <a:pPr lvl="1"/>
            <a:r>
              <a:rPr lang="en-US" sz="2000" dirty="0"/>
              <a:t>Some species are short lived</a:t>
            </a:r>
          </a:p>
          <a:p>
            <a:pPr lvl="1"/>
            <a:r>
              <a:rPr lang="en-US" sz="2000" dirty="0"/>
              <a:t>Lack of healthy metapopulation dynamics</a:t>
            </a:r>
          </a:p>
          <a:p>
            <a:pPr lvl="1"/>
            <a:r>
              <a:rPr lang="en-US" sz="2000" dirty="0"/>
              <a:t>Low connectivity / gene flow</a:t>
            </a:r>
          </a:p>
          <a:p>
            <a:pPr lvl="1"/>
            <a:r>
              <a:rPr lang="en-US" sz="2000" dirty="0"/>
              <a:t>Already a fragmented and altered landscape</a:t>
            </a:r>
          </a:p>
          <a:p>
            <a:pPr lvl="1"/>
            <a:r>
              <a:rPr lang="en-US" sz="2000" dirty="0"/>
              <a:t>Low number of suitable of ponds</a:t>
            </a:r>
          </a:p>
          <a:p>
            <a:pPr lvl="1"/>
            <a:r>
              <a:rPr lang="en-US" sz="2000" dirty="0"/>
              <a:t>Woody material encroach into ponds</a:t>
            </a:r>
          </a:p>
          <a:p>
            <a:pPr lvl="1"/>
            <a:r>
              <a:rPr lang="en-US" sz="2000" dirty="0"/>
              <a:t>Desiccation/high predation</a:t>
            </a:r>
          </a:p>
          <a:p>
            <a:pPr lvl="1"/>
            <a:r>
              <a:rPr lang="en-US" sz="2000" dirty="0"/>
              <a:t>Little recruitment</a:t>
            </a:r>
          </a:p>
          <a:p>
            <a:pPr lvl="1"/>
            <a:r>
              <a:rPr lang="en-US" sz="2000" dirty="0"/>
              <a:t>Long-term – loss of breeding adults, extirpation</a:t>
            </a:r>
          </a:p>
          <a:p>
            <a:pPr lvl="1"/>
            <a:r>
              <a:rPr lang="en-US" sz="2000" dirty="0"/>
              <a:t>Lack of suitable refugia</a:t>
            </a:r>
          </a:p>
          <a:p>
            <a:pPr lvl="2"/>
            <a:r>
              <a:rPr lang="en-US" sz="1600" dirty="0"/>
              <a:t>Refugia choice</a:t>
            </a:r>
          </a:p>
        </p:txBody>
      </p:sp>
      <p:pic>
        <p:nvPicPr>
          <p:cNvPr id="10" name="Picture 9" descr="A picture containing close&#10;&#10;Description automatically generated">
            <a:extLst>
              <a:ext uri="{FF2B5EF4-FFF2-40B4-BE49-F238E27FC236}">
                <a16:creationId xmlns:a16="http://schemas.microsoft.com/office/drawing/2014/main" id="{7FEA6164-8807-39DD-5CA6-1A9634E045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311" y="1164743"/>
            <a:ext cx="6038019" cy="45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Amphibian Decline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53D8-6C0C-4B41-99CD-56C7F8D8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049" cy="4351338"/>
          </a:xfrm>
        </p:spPr>
        <p:txBody>
          <a:bodyPr/>
          <a:lstStyle/>
          <a:p>
            <a:r>
              <a:rPr lang="en-US" dirty="0"/>
              <a:t>Lots of factors:</a:t>
            </a:r>
          </a:p>
          <a:p>
            <a:pPr lvl="1"/>
            <a:r>
              <a:rPr lang="en-US" dirty="0"/>
              <a:t>UV radiation</a:t>
            </a:r>
          </a:p>
          <a:p>
            <a:pPr lvl="1"/>
            <a:r>
              <a:rPr lang="en-US" dirty="0"/>
              <a:t>Fragmentation</a:t>
            </a:r>
          </a:p>
          <a:p>
            <a:pPr lvl="1"/>
            <a:r>
              <a:rPr lang="en-US" dirty="0"/>
              <a:t>Loss of habitat</a:t>
            </a:r>
          </a:p>
          <a:p>
            <a:pPr lvl="1"/>
            <a:r>
              <a:rPr lang="en-US" dirty="0"/>
              <a:t>Disease</a:t>
            </a:r>
          </a:p>
          <a:p>
            <a:pPr lvl="1"/>
            <a:r>
              <a:rPr lang="en-US" dirty="0"/>
              <a:t>Pollution</a:t>
            </a:r>
          </a:p>
          <a:p>
            <a:pPr lvl="1"/>
            <a:r>
              <a:rPr lang="en-US" dirty="0"/>
              <a:t>Lack of natural fire regimes</a:t>
            </a:r>
          </a:p>
          <a:p>
            <a:pPr lvl="1"/>
            <a:r>
              <a:rPr lang="en-US" dirty="0"/>
              <a:t>Climate Change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OFTEN SYNERGISTIC</a:t>
            </a:r>
          </a:p>
        </p:txBody>
      </p:sp>
      <p:pic>
        <p:nvPicPr>
          <p:cNvPr id="6" name="Picture 5" descr="A frog on the ground">
            <a:extLst>
              <a:ext uri="{FF2B5EF4-FFF2-40B4-BE49-F238E27FC236}">
                <a16:creationId xmlns:a16="http://schemas.microsoft.com/office/drawing/2014/main" id="{88441E16-0A39-AE71-B058-166F2BE2A7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992" y="1690688"/>
            <a:ext cx="5556667" cy="37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39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913B-2878-41B9-880D-DBCD5DFA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the Hell Do We Do?!</a:t>
            </a:r>
          </a:p>
        </p:txBody>
      </p:sp>
    </p:spTree>
    <p:extLst>
      <p:ext uri="{BB962C8B-B14F-4D97-AF65-F5344CB8AC3E}">
        <p14:creationId xmlns:p14="http://schemas.microsoft.com/office/powerpoint/2010/main" val="3507362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913B-2878-41B9-880D-DBCD5DFA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the Hell Do We Do?!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D50D-C9A4-4284-A68E-4760D0081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collectivity between populations/sites</a:t>
            </a:r>
          </a:p>
          <a:p>
            <a:pPr lvl="2"/>
            <a:r>
              <a:rPr lang="en-US" dirty="0"/>
              <a:t>Restoring upland Longleaf habitat</a:t>
            </a:r>
          </a:p>
          <a:p>
            <a:pPr lvl="2"/>
            <a:r>
              <a:rPr lang="en-US" dirty="0"/>
              <a:t>Restoring isolated ponds</a:t>
            </a:r>
          </a:p>
          <a:p>
            <a:pPr lvl="2"/>
            <a:r>
              <a:rPr lang="en-US" dirty="0"/>
              <a:t>Population augmentation and translocation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tree, grass, outdoor, forest&#10;&#10;Description automatically generated">
            <a:extLst>
              <a:ext uri="{FF2B5EF4-FFF2-40B4-BE49-F238E27FC236}">
                <a16:creationId xmlns:a16="http://schemas.microsoft.com/office/drawing/2014/main" id="{761A9E66-53DE-54E2-8BD5-3331975698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947" y="2988890"/>
            <a:ext cx="4118006" cy="2745337"/>
          </a:xfrm>
          <a:prstGeom prst="rect">
            <a:avLst/>
          </a:prstGeom>
        </p:spPr>
      </p:pic>
      <p:pic>
        <p:nvPicPr>
          <p:cNvPr id="7" name="Picture 6" descr="A frog on the ground&#10;&#10;Description automatically generated with medium confidence">
            <a:extLst>
              <a:ext uri="{FF2B5EF4-FFF2-40B4-BE49-F238E27FC236}">
                <a16:creationId xmlns:a16="http://schemas.microsoft.com/office/drawing/2014/main" id="{3C9ED1CB-3FF9-98A8-097C-390C86FBBE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417" y="388341"/>
            <a:ext cx="3236383" cy="21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70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913B-2878-41B9-880D-DBCD5DFA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the Hell Do We Do?!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D50D-C9A4-4284-A68E-4760D0081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collectivity between populations/sites</a:t>
            </a:r>
          </a:p>
          <a:p>
            <a:pPr lvl="2"/>
            <a:r>
              <a:rPr lang="en-US" dirty="0"/>
              <a:t>Restoring upland Longleaf habitat</a:t>
            </a:r>
          </a:p>
          <a:p>
            <a:pPr lvl="2"/>
            <a:r>
              <a:rPr lang="en-US" dirty="0"/>
              <a:t>Restoring isolated ponds</a:t>
            </a:r>
          </a:p>
          <a:p>
            <a:pPr lvl="2"/>
            <a:r>
              <a:rPr lang="en-US" dirty="0"/>
              <a:t>Population augmentation and translocation</a:t>
            </a:r>
          </a:p>
          <a:p>
            <a:r>
              <a:rPr lang="en-US" dirty="0"/>
              <a:t>Increase number of ponds at a population/site</a:t>
            </a:r>
          </a:p>
          <a:p>
            <a:pPr lvl="2"/>
            <a:r>
              <a:rPr lang="en-US" dirty="0"/>
              <a:t>Rule of 3 per population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844EB-DC34-4C1B-EC8D-0693B00C46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508" y="816126"/>
            <a:ext cx="3217136" cy="2144222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137F38C-814C-DE86-3F99-CA2C51E0F9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724" y="3651247"/>
            <a:ext cx="3217136" cy="1813582"/>
          </a:xfrm>
          <a:prstGeom prst="rect">
            <a:avLst/>
          </a:prstGeo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6F334F3-C3B8-7744-A229-C61586FFB8E2}"/>
              </a:ext>
            </a:extLst>
          </p:cNvPr>
          <p:cNvSpPr/>
          <p:nvPr/>
        </p:nvSpPr>
        <p:spPr>
          <a:xfrm rot="16200000">
            <a:off x="8959440" y="2998320"/>
            <a:ext cx="1301272" cy="70467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85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913B-2878-41B9-880D-DBCD5DFA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the Hell Do We Do?!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D50D-C9A4-4284-A68E-4760D0081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collectivity between populations/sites</a:t>
            </a:r>
          </a:p>
          <a:p>
            <a:pPr lvl="2"/>
            <a:r>
              <a:rPr lang="en-US" dirty="0"/>
              <a:t>Restoring upland Longleaf habitat</a:t>
            </a:r>
          </a:p>
          <a:p>
            <a:pPr lvl="2"/>
            <a:r>
              <a:rPr lang="en-US" dirty="0"/>
              <a:t>Restoring isolated ponds</a:t>
            </a:r>
          </a:p>
          <a:p>
            <a:pPr lvl="2"/>
            <a:r>
              <a:rPr lang="en-US" dirty="0"/>
              <a:t>Population augmentation and translocation</a:t>
            </a:r>
          </a:p>
          <a:p>
            <a:r>
              <a:rPr lang="en-US" dirty="0"/>
              <a:t>Increase number of ponds at a population/site</a:t>
            </a:r>
          </a:p>
          <a:p>
            <a:pPr lvl="2"/>
            <a:r>
              <a:rPr lang="en-US" dirty="0"/>
              <a:t>Rule of 3 per population</a:t>
            </a:r>
          </a:p>
          <a:p>
            <a:r>
              <a:rPr lang="en-US" dirty="0"/>
              <a:t>More experimenting with pond creation!</a:t>
            </a:r>
          </a:p>
          <a:p>
            <a:pPr lvl="1"/>
            <a:r>
              <a:rPr lang="en-US" dirty="0"/>
              <a:t>Liner or compact clay</a:t>
            </a:r>
          </a:p>
          <a:p>
            <a:pPr lvl="1"/>
            <a:r>
              <a:rPr lang="en-US" dirty="0"/>
              <a:t>Esp. in populations where suitable restoration ponds are not present</a:t>
            </a:r>
          </a:p>
          <a:p>
            <a:pPr lvl="1"/>
            <a:r>
              <a:rPr lang="en-US" dirty="0"/>
              <a:t>One day we will have new populations on restored landscape with entirely created ponds (less ideal but every population matters)</a:t>
            </a:r>
          </a:p>
          <a:p>
            <a:endParaRPr lang="en-US" dirty="0"/>
          </a:p>
        </p:txBody>
      </p:sp>
      <p:pic>
        <p:nvPicPr>
          <p:cNvPr id="4" name="Picture 2" descr="C:\Documents and Settings\Jeff\Desktop\IMG_4358.JPG">
            <a:extLst>
              <a:ext uri="{FF2B5EF4-FFF2-40B4-BE49-F238E27FC236}">
                <a16:creationId xmlns:a16="http://schemas.microsoft.com/office/drawing/2014/main" id="{951A9D3B-3EA3-7D33-F148-38E02D4F8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432" y="2788584"/>
            <a:ext cx="3245556" cy="2163704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DCIM\Camera\1002130923a.jpg">
            <a:extLst>
              <a:ext uri="{FF2B5EF4-FFF2-40B4-BE49-F238E27FC236}">
                <a16:creationId xmlns:a16="http://schemas.microsoft.com/office/drawing/2014/main" id="{4F35B3D8-E9D0-38CB-988F-EF1173158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620" y="497920"/>
            <a:ext cx="3305180" cy="1859163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6C3DD46-13FB-A4E0-5F28-6990F826740A}"/>
              </a:ext>
            </a:extLst>
          </p:cNvPr>
          <p:cNvSpPr/>
          <p:nvPr/>
        </p:nvSpPr>
        <p:spPr>
          <a:xfrm rot="5400000">
            <a:off x="9336289" y="2232528"/>
            <a:ext cx="729842" cy="70467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brown, salamander&#10;&#10;Description automatically generated">
            <a:extLst>
              <a:ext uri="{FF2B5EF4-FFF2-40B4-BE49-F238E27FC236}">
                <a16:creationId xmlns:a16="http://schemas.microsoft.com/office/drawing/2014/main" id="{F957678D-CAC5-4A79-1B83-39F274FFCB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217" y="3937142"/>
            <a:ext cx="1608746" cy="107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39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913B-2878-41B9-880D-DBCD5DFA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D50D-C9A4-4284-A68E-4760D0081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2761" cy="4351338"/>
          </a:xfrm>
        </p:spPr>
        <p:txBody>
          <a:bodyPr/>
          <a:lstStyle/>
          <a:p>
            <a:r>
              <a:rPr lang="en-US" dirty="0"/>
              <a:t>Long-term Monitoring is </a:t>
            </a:r>
            <a:r>
              <a:rPr lang="en-US" b="1" i="1" dirty="0">
                <a:solidFill>
                  <a:srgbClr val="FF0000"/>
                </a:solidFill>
              </a:rPr>
              <a:t>KEY</a:t>
            </a:r>
          </a:p>
          <a:p>
            <a:pPr lvl="1"/>
            <a:r>
              <a:rPr lang="en-US" dirty="0"/>
              <a:t>No end game</a:t>
            </a:r>
          </a:p>
        </p:txBody>
      </p:sp>
      <p:pic>
        <p:nvPicPr>
          <p:cNvPr id="9" name="Picture 8" descr="A picture containing plant&#10;&#10;Description automatically generated">
            <a:extLst>
              <a:ext uri="{FF2B5EF4-FFF2-40B4-BE49-F238E27FC236}">
                <a16:creationId xmlns:a16="http://schemas.microsoft.com/office/drawing/2014/main" id="{2A873A3F-6257-D88A-6181-B5365C91EC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1690688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05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913B-2878-41B9-880D-DBCD5DFA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D50D-C9A4-4284-A68E-4760D0081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Long-term Monitoring is </a:t>
            </a:r>
            <a:r>
              <a:rPr lang="en-US" b="1" i="1" dirty="0">
                <a:solidFill>
                  <a:srgbClr val="FF0000"/>
                </a:solidFill>
              </a:rPr>
              <a:t>KEY</a:t>
            </a:r>
          </a:p>
          <a:p>
            <a:pPr lvl="1"/>
            <a:r>
              <a:rPr lang="en-US" dirty="0"/>
              <a:t>No end game</a:t>
            </a:r>
          </a:p>
          <a:p>
            <a:r>
              <a:rPr lang="en-US" dirty="0"/>
              <a:t>Intensive Surveys take years</a:t>
            </a:r>
          </a:p>
          <a:p>
            <a:pPr lvl="1"/>
            <a:r>
              <a:rPr lang="en-US" dirty="0"/>
              <a:t>Find new populations</a:t>
            </a:r>
          </a:p>
          <a:p>
            <a:pPr lvl="1"/>
            <a:r>
              <a:rPr lang="en-US" dirty="0"/>
              <a:t>Monitor hard to access populations</a:t>
            </a:r>
          </a:p>
          <a:p>
            <a:pPr lvl="1"/>
            <a:endParaRPr lang="en-US" dirty="0"/>
          </a:p>
        </p:txBody>
      </p:sp>
      <p:pic>
        <p:nvPicPr>
          <p:cNvPr id="5" name="Picture 4" descr="A picture containing person, salamander, frog, close&#10;&#10;Description automatically generated">
            <a:extLst>
              <a:ext uri="{FF2B5EF4-FFF2-40B4-BE49-F238E27FC236}">
                <a16:creationId xmlns:a16="http://schemas.microsoft.com/office/drawing/2014/main" id="{613A7A51-8600-7358-4487-5671E7C592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525" y="1358781"/>
            <a:ext cx="5441535" cy="36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06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913B-2878-41B9-880D-DBCD5DFA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D50D-C9A4-4284-A68E-4760D0081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682241" cy="4351338"/>
          </a:xfrm>
        </p:spPr>
        <p:txBody>
          <a:bodyPr/>
          <a:lstStyle/>
          <a:p>
            <a:r>
              <a:rPr lang="en-US" dirty="0"/>
              <a:t>Long-term Monitoring is </a:t>
            </a:r>
            <a:r>
              <a:rPr lang="en-US" b="1" i="1" dirty="0">
                <a:solidFill>
                  <a:srgbClr val="FF0000"/>
                </a:solidFill>
              </a:rPr>
              <a:t>KEY</a:t>
            </a:r>
          </a:p>
          <a:p>
            <a:pPr lvl="1"/>
            <a:r>
              <a:rPr lang="en-US" dirty="0"/>
              <a:t>No end game</a:t>
            </a:r>
          </a:p>
          <a:p>
            <a:r>
              <a:rPr lang="en-US" dirty="0"/>
              <a:t>Intensive Surveys take years</a:t>
            </a:r>
          </a:p>
          <a:p>
            <a:pPr lvl="1"/>
            <a:r>
              <a:rPr lang="en-US" dirty="0"/>
              <a:t>Find new populations</a:t>
            </a:r>
          </a:p>
          <a:p>
            <a:pPr lvl="1"/>
            <a:r>
              <a:rPr lang="en-US" dirty="0"/>
              <a:t>Monitor hard to access populations</a:t>
            </a:r>
          </a:p>
          <a:p>
            <a:r>
              <a:rPr lang="en-US" dirty="0"/>
              <a:t>Reshaping our communication skills with the people that matter:</a:t>
            </a:r>
          </a:p>
          <a:p>
            <a:pPr lvl="1"/>
            <a:r>
              <a:rPr lang="en-US" dirty="0"/>
              <a:t>Land managers, landowners, foresters, farmers, indigenous peoples</a:t>
            </a:r>
          </a:p>
          <a:p>
            <a:pPr lvl="1"/>
            <a:r>
              <a:rPr lang="en-US" dirty="0"/>
              <a:t>People connected to the landscape!</a:t>
            </a:r>
          </a:p>
        </p:txBody>
      </p:sp>
      <p:pic>
        <p:nvPicPr>
          <p:cNvPr id="5" name="Picture 4" descr="A fish in a pond&#10;&#10;Description automatically generated with low confidence">
            <a:extLst>
              <a:ext uri="{FF2B5EF4-FFF2-40B4-BE49-F238E27FC236}">
                <a16:creationId xmlns:a16="http://schemas.microsoft.com/office/drawing/2014/main" id="{4C324571-2869-26A9-E72B-45D7F8C3EE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166" y="1027906"/>
            <a:ext cx="4979588" cy="3320041"/>
          </a:xfrm>
          <a:prstGeom prst="rect">
            <a:avLst/>
          </a:prstGeom>
        </p:spPr>
      </p:pic>
      <p:pic>
        <p:nvPicPr>
          <p:cNvPr id="7" name="Picture 6" descr="A close up of a frog&#10;&#10;Description automatically generated with medium confidence">
            <a:extLst>
              <a:ext uri="{FF2B5EF4-FFF2-40B4-BE49-F238E27FC236}">
                <a16:creationId xmlns:a16="http://schemas.microsoft.com/office/drawing/2014/main" id="{416F9697-260F-AFFE-5E0D-44FB09F71E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166" y="4476135"/>
            <a:ext cx="2693705" cy="1795804"/>
          </a:xfrm>
          <a:prstGeom prst="rect">
            <a:avLst/>
          </a:prstGeom>
        </p:spPr>
      </p:pic>
      <p:pic>
        <p:nvPicPr>
          <p:cNvPr id="9" name="Picture 8" descr="A close up of a snail&#10;&#10;Description automatically generated with medium confidence">
            <a:extLst>
              <a:ext uri="{FF2B5EF4-FFF2-40B4-BE49-F238E27FC236}">
                <a16:creationId xmlns:a16="http://schemas.microsoft.com/office/drawing/2014/main" id="{5E3566F0-360C-2533-14C9-92B8F3E7FF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597" y="4227556"/>
            <a:ext cx="198834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24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 dirty="0"/>
              <a:t>Colleagues:  </a:t>
            </a:r>
            <a:r>
              <a:rPr lang="en-US" dirty="0"/>
              <a:t>Dr. Jeff Humphries, Jeff Hall, Brady Beck, Jeff Marcus, Mike Martin, Mike Sisson, Dustin Smith, Chris Shupp, Alvin Braswell, Jeff Beane</a:t>
            </a:r>
          </a:p>
          <a:p>
            <a:r>
              <a:rPr lang="en-US" b="1" dirty="0"/>
              <a:t>Photo Credits:  </a:t>
            </a:r>
            <a:r>
              <a:rPr lang="en-US" dirty="0"/>
              <a:t>Jeff Hall, Dr. Jeff Humphries, Brady Beck, and Mike Martin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378242"/>
            <a:ext cx="7334992" cy="19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87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C5F1D9-6B1B-4412-84FB-5DE728154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0"/>
            <a:ext cx="10160000" cy="5715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06F075-D513-4330-B9D2-89402639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881" y="331569"/>
            <a:ext cx="6233719" cy="24023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Questions?!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Nathan Shepard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NC Natural Heritage Program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nathan.shepard@ncdcr.gov</a:t>
            </a:r>
          </a:p>
        </p:txBody>
      </p:sp>
    </p:spTree>
    <p:extLst>
      <p:ext uri="{BB962C8B-B14F-4D97-AF65-F5344CB8AC3E}">
        <p14:creationId xmlns:p14="http://schemas.microsoft.com/office/powerpoint/2010/main" val="137824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 Amphibian Species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53D8-6C0C-4B41-99CD-56C7F8D8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049" cy="4351338"/>
          </a:xfrm>
        </p:spPr>
        <p:txBody>
          <a:bodyPr/>
          <a:lstStyle/>
          <a:p>
            <a:r>
              <a:rPr lang="en-US" dirty="0"/>
              <a:t>Gopher Frog (</a:t>
            </a:r>
            <a:r>
              <a:rPr lang="en-US" i="1" dirty="0"/>
              <a:t>Rana capito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A4410-9136-B01A-AC10-AF2AB1F03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7"/>
            <a:ext cx="5501288" cy="3667525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68999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30C09E-FE02-126A-3EA1-D448400463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6"/>
            <a:ext cx="5501286" cy="3667524"/>
          </a:xfrm>
          <a:prstGeom prst="rect">
            <a:avLst/>
          </a:prstGeom>
          <a:ln w="25400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 Amphibian Species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53D8-6C0C-4B41-99CD-56C7F8D8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049" cy="4351338"/>
          </a:xfrm>
        </p:spPr>
        <p:txBody>
          <a:bodyPr/>
          <a:lstStyle/>
          <a:p>
            <a:r>
              <a:rPr lang="en-US" dirty="0"/>
              <a:t>Gopher Frog (</a:t>
            </a:r>
            <a:r>
              <a:rPr lang="en-US" i="1" dirty="0"/>
              <a:t>Rana capito</a:t>
            </a:r>
            <a:r>
              <a:rPr lang="en-US" dirty="0"/>
              <a:t>)</a:t>
            </a:r>
          </a:p>
          <a:p>
            <a:r>
              <a:rPr lang="en-US" dirty="0"/>
              <a:t>Tiger Salamander (</a:t>
            </a:r>
            <a:r>
              <a:rPr lang="en-US" i="1" dirty="0"/>
              <a:t>Ambystoma tigrinum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7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BABB3D-24C5-28FC-4753-943DAAE6BC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6"/>
            <a:ext cx="5501288" cy="3667524"/>
          </a:xfrm>
          <a:prstGeom prst="rect">
            <a:avLst/>
          </a:prstGeom>
          <a:ln w="25400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 Amphibian Species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53D8-6C0C-4B41-99CD-56C7F8D8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049" cy="4351338"/>
          </a:xfrm>
        </p:spPr>
        <p:txBody>
          <a:bodyPr/>
          <a:lstStyle/>
          <a:p>
            <a:r>
              <a:rPr lang="en-US" dirty="0"/>
              <a:t>Gopher Frog (</a:t>
            </a:r>
            <a:r>
              <a:rPr lang="en-US" i="1" dirty="0"/>
              <a:t>Rana capito</a:t>
            </a:r>
            <a:r>
              <a:rPr lang="en-US" dirty="0"/>
              <a:t>)</a:t>
            </a:r>
          </a:p>
          <a:p>
            <a:r>
              <a:rPr lang="en-US" dirty="0"/>
              <a:t>Tiger Salamander (</a:t>
            </a:r>
            <a:r>
              <a:rPr lang="en-US" i="1" dirty="0"/>
              <a:t>Ambystoma tigrinum</a:t>
            </a:r>
            <a:r>
              <a:rPr lang="en-US" dirty="0"/>
              <a:t>)</a:t>
            </a:r>
          </a:p>
          <a:p>
            <a:r>
              <a:rPr lang="en-US" dirty="0" err="1"/>
              <a:t>Mabee’s</a:t>
            </a:r>
            <a:r>
              <a:rPr lang="en-US" dirty="0"/>
              <a:t> Salamander (</a:t>
            </a:r>
            <a:r>
              <a:rPr lang="en-US" i="1" dirty="0"/>
              <a:t>Ambystoma </a:t>
            </a:r>
            <a:r>
              <a:rPr lang="en-US" i="1" dirty="0" err="1"/>
              <a:t>mabeei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5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F256AC-964F-5279-8C29-ACEB38012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690686"/>
            <a:ext cx="5501283" cy="3667524"/>
          </a:xfrm>
          <a:prstGeom prst="rect">
            <a:avLst/>
          </a:prstGeom>
          <a:ln w="25400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 Amphibian Species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53D8-6C0C-4B41-99CD-56C7F8D8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049" cy="4351338"/>
          </a:xfrm>
        </p:spPr>
        <p:txBody>
          <a:bodyPr/>
          <a:lstStyle/>
          <a:p>
            <a:r>
              <a:rPr lang="en-US" dirty="0"/>
              <a:t>Gopher Frog (</a:t>
            </a:r>
            <a:r>
              <a:rPr lang="en-US" i="1" dirty="0"/>
              <a:t>Rana capito</a:t>
            </a:r>
            <a:r>
              <a:rPr lang="en-US" dirty="0"/>
              <a:t>)</a:t>
            </a:r>
          </a:p>
          <a:p>
            <a:r>
              <a:rPr lang="en-US" dirty="0"/>
              <a:t>Tiger Salamander (</a:t>
            </a:r>
            <a:r>
              <a:rPr lang="en-US" i="1" dirty="0"/>
              <a:t>Ambystoma tigrinum</a:t>
            </a:r>
            <a:r>
              <a:rPr lang="en-US" dirty="0"/>
              <a:t>)</a:t>
            </a:r>
          </a:p>
          <a:p>
            <a:r>
              <a:rPr lang="en-US" dirty="0" err="1"/>
              <a:t>Mabee’s</a:t>
            </a:r>
            <a:r>
              <a:rPr lang="en-US" dirty="0"/>
              <a:t> Salamander (</a:t>
            </a:r>
            <a:r>
              <a:rPr lang="en-US" i="1" dirty="0"/>
              <a:t>Ambystoma </a:t>
            </a:r>
            <a:r>
              <a:rPr lang="en-US" i="1" dirty="0" err="1"/>
              <a:t>mabeei</a:t>
            </a:r>
            <a:r>
              <a:rPr lang="en-US" dirty="0"/>
              <a:t>)</a:t>
            </a:r>
          </a:p>
          <a:p>
            <a:r>
              <a:rPr lang="en-US" dirty="0"/>
              <a:t>Ornate Chorus Frog (</a:t>
            </a:r>
            <a:r>
              <a:rPr lang="en-US" i="1" dirty="0" err="1"/>
              <a:t>Pseudacris</a:t>
            </a:r>
            <a:r>
              <a:rPr lang="en-US" i="1" dirty="0"/>
              <a:t> </a:t>
            </a:r>
            <a:r>
              <a:rPr lang="en-US" i="1" dirty="0" err="1"/>
              <a:t>ornata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6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784F07-9C5B-FD8E-B76D-0BA38079E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1690686"/>
            <a:ext cx="5501287" cy="3667524"/>
          </a:xfrm>
          <a:prstGeom prst="rect">
            <a:avLst/>
          </a:prstGeom>
          <a:ln w="25400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 Amphibian Species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53D8-6C0C-4B41-99CD-56C7F8D8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049" cy="4351338"/>
          </a:xfrm>
        </p:spPr>
        <p:txBody>
          <a:bodyPr/>
          <a:lstStyle/>
          <a:p>
            <a:r>
              <a:rPr lang="en-US" dirty="0"/>
              <a:t>Gopher Frog (</a:t>
            </a:r>
            <a:r>
              <a:rPr lang="en-US" i="1" dirty="0"/>
              <a:t>Rana capito</a:t>
            </a:r>
            <a:r>
              <a:rPr lang="en-US" dirty="0"/>
              <a:t>)</a:t>
            </a:r>
          </a:p>
          <a:p>
            <a:r>
              <a:rPr lang="en-US" dirty="0"/>
              <a:t>Tiger Salamander (</a:t>
            </a:r>
            <a:r>
              <a:rPr lang="en-US" i="1" dirty="0"/>
              <a:t>Ambystoma tigrinum</a:t>
            </a:r>
            <a:r>
              <a:rPr lang="en-US" dirty="0"/>
              <a:t>)</a:t>
            </a:r>
          </a:p>
          <a:p>
            <a:r>
              <a:rPr lang="en-US" dirty="0" err="1"/>
              <a:t>Mabee’s</a:t>
            </a:r>
            <a:r>
              <a:rPr lang="en-US" dirty="0"/>
              <a:t> Salamander (</a:t>
            </a:r>
            <a:r>
              <a:rPr lang="en-US" i="1" dirty="0"/>
              <a:t>Ambystoma </a:t>
            </a:r>
            <a:r>
              <a:rPr lang="en-US" i="1" dirty="0" err="1"/>
              <a:t>mabeei</a:t>
            </a:r>
            <a:r>
              <a:rPr lang="en-US" dirty="0"/>
              <a:t>)</a:t>
            </a:r>
          </a:p>
          <a:p>
            <a:r>
              <a:rPr lang="en-US" dirty="0"/>
              <a:t>Ornate Chorus Frog (</a:t>
            </a:r>
            <a:r>
              <a:rPr lang="en-US" i="1" dirty="0" err="1"/>
              <a:t>Pseudacris</a:t>
            </a:r>
            <a:r>
              <a:rPr lang="en-US" i="1" dirty="0"/>
              <a:t> </a:t>
            </a:r>
            <a:r>
              <a:rPr lang="en-US" i="1" dirty="0" err="1"/>
              <a:t>ornata</a:t>
            </a:r>
            <a:r>
              <a:rPr lang="en-US" dirty="0"/>
              <a:t>)</a:t>
            </a:r>
          </a:p>
          <a:p>
            <a:r>
              <a:rPr lang="en-US" dirty="0"/>
              <a:t>Southern Chorus Frog (</a:t>
            </a:r>
            <a:r>
              <a:rPr lang="en-US" i="1" dirty="0" err="1"/>
              <a:t>Pseudacris</a:t>
            </a:r>
            <a:r>
              <a:rPr lang="en-US" i="1" dirty="0"/>
              <a:t> </a:t>
            </a:r>
            <a:r>
              <a:rPr lang="en-US" i="1" dirty="0" err="1"/>
              <a:t>nigrita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15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Wetlands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53D8-6C0C-4B41-99CD-56C7F8D8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049" cy="4351338"/>
          </a:xfrm>
        </p:spPr>
        <p:txBody>
          <a:bodyPr/>
          <a:lstStyle/>
          <a:p>
            <a:r>
              <a:rPr lang="en-US" dirty="0"/>
              <a:t>Not connected to other waterbodies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E10898-FB7D-4181-AA81-2DF299120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866" y="1442721"/>
            <a:ext cx="5581148" cy="419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0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0CE190-E94F-65E6-B04D-AA9AB6C1D1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866" y="1442721"/>
            <a:ext cx="5589200" cy="4191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761BA-5AC7-46F5-86FA-0015ACAB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Wetlands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53D8-6C0C-4B41-99CD-56C7F8D8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049" cy="4351338"/>
          </a:xfrm>
        </p:spPr>
        <p:txBody>
          <a:bodyPr/>
          <a:lstStyle/>
          <a:p>
            <a:r>
              <a:rPr lang="en-US" dirty="0"/>
              <a:t>Not connected to other waterbodies</a:t>
            </a:r>
          </a:p>
          <a:p>
            <a:r>
              <a:rPr lang="en-US" dirty="0"/>
              <a:t>Open canopy with a grassy herb layer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8958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2D7A71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">
      <a:majorFont>
        <a:latin typeface="Gotham Book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9409</TotalTime>
  <Words>914</Words>
  <Application>Microsoft Office PowerPoint</Application>
  <PresentationFormat>Widescreen</PresentationFormat>
  <Paragraphs>167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Eras Demi ITC</vt:lpstr>
      <vt:lpstr>Gotham Bold</vt:lpstr>
      <vt:lpstr>Gotham Book</vt:lpstr>
      <vt:lpstr>Times New Roman</vt:lpstr>
      <vt:lpstr>2_Office Theme</vt:lpstr>
      <vt:lpstr>Office Theme</vt:lpstr>
      <vt:lpstr>3_Office Theme</vt:lpstr>
      <vt:lpstr>PowerPoint Presentation</vt:lpstr>
      <vt:lpstr>Amphibian Decline</vt:lpstr>
      <vt:lpstr>Rare Amphibian Species of Focus</vt:lpstr>
      <vt:lpstr>Rare Amphibian Species of Focus</vt:lpstr>
      <vt:lpstr>Rare Amphibian Species of Focus</vt:lpstr>
      <vt:lpstr>Rare Amphibian Species of Focus</vt:lpstr>
      <vt:lpstr>Rare Amphibian Species of Focus</vt:lpstr>
      <vt:lpstr>Isolated Wetlands</vt:lpstr>
      <vt:lpstr>Isolated Wetlands</vt:lpstr>
      <vt:lpstr>Isolated Wetlands</vt:lpstr>
      <vt:lpstr>Isolated Wetlands</vt:lpstr>
      <vt:lpstr>Pressures on Isolated Wetlands and Amphibians</vt:lpstr>
      <vt:lpstr>What could a changing Climate Mean?</vt:lpstr>
      <vt:lpstr>What could a changing Climate Mean?</vt:lpstr>
      <vt:lpstr>What could a changing Climate Mean?</vt:lpstr>
      <vt:lpstr>What could a changing Climate Mean?</vt:lpstr>
      <vt:lpstr>Examples of local extirpation in the Sandhills</vt:lpstr>
      <vt:lpstr>Examples of local extirpation in the Sandhills</vt:lpstr>
      <vt:lpstr>I’m getting thirsty…</vt:lpstr>
      <vt:lpstr>So, What the Hell Do We Do?!</vt:lpstr>
      <vt:lpstr>So, What the Hell Do We Do?!</vt:lpstr>
      <vt:lpstr>So, What the Hell Do We Do?!</vt:lpstr>
      <vt:lpstr>So, What the Hell Do We Do?!</vt:lpstr>
      <vt:lpstr>Take Aways…</vt:lpstr>
      <vt:lpstr>Take Aways…</vt:lpstr>
      <vt:lpstr>Take Aways…</vt:lpstr>
      <vt:lpstr>Acknowledgements</vt:lpstr>
      <vt:lpstr>Questions?!  Nathan Shepard NC Natural Heritage Program nathan.shepard@ncdcr.gov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Buchanan, Misty</dc:creator>
  <cp:lastModifiedBy>Shepard, Nathan</cp:lastModifiedBy>
  <cp:revision>339</cp:revision>
  <cp:lastPrinted>2018-01-30T17:42:42Z</cp:lastPrinted>
  <dcterms:created xsi:type="dcterms:W3CDTF">2017-05-24T15:19:35Z</dcterms:created>
  <dcterms:modified xsi:type="dcterms:W3CDTF">2022-09-22T15:23:59Z</dcterms:modified>
</cp:coreProperties>
</file>