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7"/>
  </p:notesMasterIdLst>
  <p:sldIdLst>
    <p:sldId id="256" r:id="rId2"/>
    <p:sldId id="259" r:id="rId3"/>
    <p:sldId id="260" r:id="rId4"/>
    <p:sldId id="257"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1974" autoAdjust="0"/>
  </p:normalViewPr>
  <p:slideViewPr>
    <p:cSldViewPr snapToGrid="0">
      <p:cViewPr varScale="1">
        <p:scale>
          <a:sx n="70" d="100"/>
          <a:sy n="70" d="100"/>
        </p:scale>
        <p:origin x="116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D3AC91-3A6C-4FA1-8C38-D46F9DC28A3D}" type="datetimeFigureOut">
              <a:rPr lang="en-US" smtClean="0"/>
              <a:t>3/16/2021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9D3BB3-4263-447E-AD05-9BBF791D00BE}" type="slidenum">
              <a:rPr lang="en-US" smtClean="0"/>
              <a:t>‹#›</a:t>
            </a:fld>
            <a:endParaRPr lang="en-US"/>
          </a:p>
        </p:txBody>
      </p:sp>
    </p:spTree>
    <p:extLst>
      <p:ext uri="{BB962C8B-B14F-4D97-AF65-F5344CB8AC3E}">
        <p14:creationId xmlns:p14="http://schemas.microsoft.com/office/powerpoint/2010/main" val="2795703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Hello everyone, and welcome again to the NC Sandhills Conservation Partnership meeting. The theme for today is learning about watershed protection.</a:t>
            </a:r>
            <a:endParaRPr lang="en-US" dirty="0"/>
          </a:p>
        </p:txBody>
      </p:sp>
      <p:sp>
        <p:nvSpPr>
          <p:cNvPr id="4" name="Slide Number Placeholder 3"/>
          <p:cNvSpPr>
            <a:spLocks noGrp="1"/>
          </p:cNvSpPr>
          <p:nvPr>
            <p:ph type="sldNum" sz="quarter" idx="5"/>
          </p:nvPr>
        </p:nvSpPr>
        <p:spPr/>
        <p:txBody>
          <a:bodyPr/>
          <a:lstStyle/>
          <a:p>
            <a:fld id="{919D3BB3-4263-447E-AD05-9BBF791D00BE}" type="slidenum">
              <a:rPr lang="en-US" smtClean="0"/>
              <a:t>1</a:t>
            </a:fld>
            <a:endParaRPr lang="en-US"/>
          </a:p>
        </p:txBody>
      </p:sp>
    </p:spTree>
    <p:extLst>
      <p:ext uri="{BB962C8B-B14F-4D97-AF65-F5344CB8AC3E}">
        <p14:creationId xmlns:p14="http://schemas.microsoft.com/office/powerpoint/2010/main" val="146360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of us focus much of our time and energy on terrestrial conservation and land/forest management, so today’s meeting will focus on how our terrestrial conservation efforts affect aquatic systems and, on the flip side of that, how watershed protection initiatives can help advance our terrestrial work. </a:t>
            </a:r>
          </a:p>
        </p:txBody>
      </p:sp>
      <p:sp>
        <p:nvSpPr>
          <p:cNvPr id="4" name="Slide Number Placeholder 3"/>
          <p:cNvSpPr>
            <a:spLocks noGrp="1"/>
          </p:cNvSpPr>
          <p:nvPr>
            <p:ph type="sldNum" sz="quarter" idx="5"/>
          </p:nvPr>
        </p:nvSpPr>
        <p:spPr/>
        <p:txBody>
          <a:bodyPr/>
          <a:lstStyle/>
          <a:p>
            <a:fld id="{919D3BB3-4263-447E-AD05-9BBF791D00BE}" type="slidenum">
              <a:rPr lang="en-US" smtClean="0"/>
              <a:t>2</a:t>
            </a:fld>
            <a:endParaRPr lang="en-US"/>
          </a:p>
        </p:txBody>
      </p:sp>
    </p:spTree>
    <p:extLst>
      <p:ext uri="{BB962C8B-B14F-4D97-AF65-F5344CB8AC3E}">
        <p14:creationId xmlns:p14="http://schemas.microsoft.com/office/powerpoint/2010/main" val="3844997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Thinking of the relevance to the partnership, the first thing that may come to mind is the results of the blackwater stream monitoring project done by Matt </a:t>
            </a:r>
            <a:r>
              <a:rPr lang="en-US" dirty="0" err="1"/>
              <a:t>Moscewicz</a:t>
            </a:r>
            <a:r>
              <a:rPr lang="en-US" dirty="0"/>
              <a:t> a few years back. In his results, Matt flagged Drowning creek as a high priority for conservation due t several factors including the long-term trend of declining baseflows coupled with the fact that the stream in the water supply for the town of southern pines, an important piece in the puzzle to link the sandhills to the </a:t>
            </a:r>
            <a:r>
              <a:rPr lang="en-US" dirty="0" err="1"/>
              <a:t>uwharries</a:t>
            </a:r>
            <a:r>
              <a:rPr lang="en-US" dirty="0"/>
              <a:t>, it provides habitat for rare aquatics, and it’s a NCNHP tracked blackwater stream community type and conservation site. </a:t>
            </a:r>
          </a:p>
          <a:p>
            <a:endParaRPr lang="en-US" dirty="0"/>
          </a:p>
          <a:p>
            <a:r>
              <a:rPr lang="en-US" dirty="0"/>
              <a:t>We’re hoping that this meeting will help revive the conservation about conservation and land management in the Drowning Creek watershed. </a:t>
            </a:r>
          </a:p>
          <a:p>
            <a:endParaRPr lang="en-US" dirty="0"/>
          </a:p>
          <a:p>
            <a:r>
              <a:rPr lang="en-US" dirty="0"/>
              <a:t>Another important link between the partnership and water conservation relates to the Joint Chiefs grant. The grant was submitted with the GUCP to fund </a:t>
            </a:r>
            <a:r>
              <a:rPr lang="en-US" sz="1200" kern="1200" dirty="0">
                <a:solidFill>
                  <a:schemeClr val="tx1"/>
                </a:solidFill>
                <a:effectLst/>
                <a:latin typeface="+mn-lt"/>
                <a:ea typeface="+mn-ea"/>
                <a:cs typeface="+mn-cs"/>
              </a:rPr>
              <a:t>a 5 person shared burn crew for conducting prescribed fire on public and private land in the GUCP region. The grant was unsuccessful, and lacking ties to water conservation was among the reasons it was not funded.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Of course, thinking about conservation funding, the Land and Water Fund (CWTF) also looks at and prioritizes projects that show ties between </a:t>
            </a:r>
            <a:r>
              <a:rPr lang="en-US" sz="1200" kern="1200" dirty="0" err="1">
                <a:solidFill>
                  <a:schemeClr val="tx1"/>
                </a:solidFill>
                <a:effectLst/>
                <a:latin typeface="+mn-lt"/>
                <a:ea typeface="+mn-ea"/>
                <a:cs typeface="+mn-cs"/>
              </a:rPr>
              <a:t>tewrrestrial</a:t>
            </a:r>
            <a:r>
              <a:rPr lang="en-US" sz="1200" kern="1200" dirty="0">
                <a:solidFill>
                  <a:schemeClr val="tx1"/>
                </a:solidFill>
                <a:effectLst/>
                <a:latin typeface="+mn-lt"/>
                <a:ea typeface="+mn-ea"/>
                <a:cs typeface="+mn-cs"/>
              </a:rPr>
              <a:t> and aquatic conservation.</a:t>
            </a:r>
          </a:p>
          <a:p>
            <a:endParaRPr lang="en-US" dirty="0"/>
          </a:p>
          <a:p>
            <a:r>
              <a:rPr lang="en-US" dirty="0"/>
              <a:t>Also, the City of Fayetteville Public Works has been a key partner, and their restoration work at Bonnie </a:t>
            </a:r>
            <a:r>
              <a:rPr lang="en-US" dirty="0" err="1"/>
              <a:t>Doone</a:t>
            </a:r>
            <a:r>
              <a:rPr lang="en-US" dirty="0"/>
              <a:t> provides a clear link between longleaf restoration and management and water protection. </a:t>
            </a:r>
          </a:p>
        </p:txBody>
      </p:sp>
      <p:sp>
        <p:nvSpPr>
          <p:cNvPr id="4" name="Slide Number Placeholder 3"/>
          <p:cNvSpPr>
            <a:spLocks noGrp="1"/>
          </p:cNvSpPr>
          <p:nvPr>
            <p:ph type="sldNum" sz="quarter" idx="5"/>
          </p:nvPr>
        </p:nvSpPr>
        <p:spPr/>
        <p:txBody>
          <a:bodyPr/>
          <a:lstStyle/>
          <a:p>
            <a:fld id="{919D3BB3-4263-447E-AD05-9BBF791D00BE}" type="slidenum">
              <a:rPr lang="en-US" smtClean="0"/>
              <a:t>3</a:t>
            </a:fld>
            <a:endParaRPr lang="en-US"/>
          </a:p>
        </p:txBody>
      </p:sp>
    </p:spTree>
    <p:extLst>
      <p:ext uri="{BB962C8B-B14F-4D97-AF65-F5344CB8AC3E}">
        <p14:creationId xmlns:p14="http://schemas.microsoft.com/office/powerpoint/2010/main" val="3889466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9D3BB3-4263-447E-AD05-9BBF791D00BE}" type="slidenum">
              <a:rPr lang="en-US" smtClean="0"/>
              <a:t>4</a:t>
            </a:fld>
            <a:endParaRPr lang="en-US"/>
          </a:p>
        </p:txBody>
      </p:sp>
    </p:spTree>
    <p:extLst>
      <p:ext uri="{BB962C8B-B14F-4D97-AF65-F5344CB8AC3E}">
        <p14:creationId xmlns:p14="http://schemas.microsoft.com/office/powerpoint/2010/main" val="616781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9D3BB3-4263-447E-AD05-9BBF791D00BE}" type="slidenum">
              <a:rPr lang="en-US" smtClean="0"/>
              <a:t>5</a:t>
            </a:fld>
            <a:endParaRPr lang="en-US"/>
          </a:p>
        </p:txBody>
      </p:sp>
    </p:spTree>
    <p:extLst>
      <p:ext uri="{BB962C8B-B14F-4D97-AF65-F5344CB8AC3E}">
        <p14:creationId xmlns:p14="http://schemas.microsoft.com/office/powerpoint/2010/main" val="2813806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8E1F00-E850-48F1-A58C-2465CF39FB9F}"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078A0-8F93-4E04-A2CB-EC901A79DACC}"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71093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F08E1F00-E850-48F1-A58C-2465CF39FB9F}" type="datetimeFigureOut">
              <a:rPr lang="en-US" smtClean="0"/>
              <a:t>3/16/2021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4078A0-8F93-4E04-A2CB-EC901A79DACC}" type="slidenum">
              <a:rPr lang="en-US" smtClean="0"/>
              <a:t>‹#›</a:t>
            </a:fld>
            <a:endParaRPr lang="en-US"/>
          </a:p>
        </p:txBody>
      </p:sp>
    </p:spTree>
    <p:extLst>
      <p:ext uri="{BB962C8B-B14F-4D97-AF65-F5344CB8AC3E}">
        <p14:creationId xmlns:p14="http://schemas.microsoft.com/office/powerpoint/2010/main" val="2931288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8E1F00-E850-48F1-A58C-2465CF39FB9F}"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078A0-8F93-4E04-A2CB-EC901A79DACC}" type="slidenum">
              <a:rPr lang="en-US" smtClean="0"/>
              <a:t>‹#›</a:t>
            </a:fld>
            <a:endParaRPr lang="en-US"/>
          </a:p>
        </p:txBody>
      </p:sp>
    </p:spTree>
    <p:extLst>
      <p:ext uri="{BB962C8B-B14F-4D97-AF65-F5344CB8AC3E}">
        <p14:creationId xmlns:p14="http://schemas.microsoft.com/office/powerpoint/2010/main" val="643183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8E1F00-E850-48F1-A58C-2465CF39FB9F}"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078A0-8F93-4E04-A2CB-EC901A79DACC}"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462668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8E1F00-E850-48F1-A58C-2465CF39FB9F}"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078A0-8F93-4E04-A2CB-EC901A79DACC}" type="slidenum">
              <a:rPr lang="en-US" smtClean="0"/>
              <a:t>‹#›</a:t>
            </a:fld>
            <a:endParaRPr lang="en-US"/>
          </a:p>
        </p:txBody>
      </p:sp>
    </p:spTree>
    <p:extLst>
      <p:ext uri="{BB962C8B-B14F-4D97-AF65-F5344CB8AC3E}">
        <p14:creationId xmlns:p14="http://schemas.microsoft.com/office/powerpoint/2010/main" val="255587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8E1F00-E850-48F1-A58C-2465CF39FB9F}"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078A0-8F93-4E04-A2CB-EC901A79DACC}"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070270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8E1F00-E850-48F1-A58C-2465CF39FB9F}"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078A0-8F93-4E04-A2CB-EC901A79DACC}" type="slidenum">
              <a:rPr lang="en-US" smtClean="0"/>
              <a:t>‹#›</a:t>
            </a:fld>
            <a:endParaRPr lang="en-US"/>
          </a:p>
        </p:txBody>
      </p:sp>
    </p:spTree>
    <p:extLst>
      <p:ext uri="{BB962C8B-B14F-4D97-AF65-F5344CB8AC3E}">
        <p14:creationId xmlns:p14="http://schemas.microsoft.com/office/powerpoint/2010/main" val="41320125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8E1F00-E850-48F1-A58C-2465CF39FB9F}"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078A0-8F93-4E04-A2CB-EC901A79DACC}" type="slidenum">
              <a:rPr lang="en-US" smtClean="0"/>
              <a:t>‹#›</a:t>
            </a:fld>
            <a:endParaRPr lang="en-US"/>
          </a:p>
        </p:txBody>
      </p:sp>
    </p:spTree>
    <p:extLst>
      <p:ext uri="{BB962C8B-B14F-4D97-AF65-F5344CB8AC3E}">
        <p14:creationId xmlns:p14="http://schemas.microsoft.com/office/powerpoint/2010/main" val="34635150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8E1F00-E850-48F1-A58C-2465CF39FB9F}"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078A0-8F93-4E04-A2CB-EC901A79DACC}" type="slidenum">
              <a:rPr lang="en-US" smtClean="0"/>
              <a:t>‹#›</a:t>
            </a:fld>
            <a:endParaRPr lang="en-US"/>
          </a:p>
        </p:txBody>
      </p:sp>
    </p:spTree>
    <p:extLst>
      <p:ext uri="{BB962C8B-B14F-4D97-AF65-F5344CB8AC3E}">
        <p14:creationId xmlns:p14="http://schemas.microsoft.com/office/powerpoint/2010/main" val="465654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8E1F00-E850-48F1-A58C-2465CF39FB9F}"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078A0-8F93-4E04-A2CB-EC901A79DACC}" type="slidenum">
              <a:rPr lang="en-US" smtClean="0"/>
              <a:t>‹#›</a:t>
            </a:fld>
            <a:endParaRPr lang="en-US"/>
          </a:p>
        </p:txBody>
      </p:sp>
    </p:spTree>
    <p:extLst>
      <p:ext uri="{BB962C8B-B14F-4D97-AF65-F5344CB8AC3E}">
        <p14:creationId xmlns:p14="http://schemas.microsoft.com/office/powerpoint/2010/main" val="4229792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8E1F00-E850-48F1-A58C-2465CF39FB9F}"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078A0-8F93-4E04-A2CB-EC901A79DACC}" type="slidenum">
              <a:rPr lang="en-US" smtClean="0"/>
              <a:t>‹#›</a:t>
            </a:fld>
            <a:endParaRPr lang="en-US"/>
          </a:p>
        </p:txBody>
      </p:sp>
    </p:spTree>
    <p:extLst>
      <p:ext uri="{BB962C8B-B14F-4D97-AF65-F5344CB8AC3E}">
        <p14:creationId xmlns:p14="http://schemas.microsoft.com/office/powerpoint/2010/main" val="2033315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8E1F00-E850-48F1-A58C-2465CF39FB9F}" type="datetimeFigureOut">
              <a:rPr lang="en-US" smtClean="0"/>
              <a:t>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4078A0-8F93-4E04-A2CB-EC901A79DACC}" type="slidenum">
              <a:rPr lang="en-US" smtClean="0"/>
              <a:t>‹#›</a:t>
            </a:fld>
            <a:endParaRPr lang="en-US"/>
          </a:p>
        </p:txBody>
      </p:sp>
    </p:spTree>
    <p:extLst>
      <p:ext uri="{BB962C8B-B14F-4D97-AF65-F5344CB8AC3E}">
        <p14:creationId xmlns:p14="http://schemas.microsoft.com/office/powerpoint/2010/main" val="3229538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8E1F00-E850-48F1-A58C-2465CF39FB9F}" type="datetimeFigureOut">
              <a:rPr lang="en-US" smtClean="0"/>
              <a:t>3/16/2021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4078A0-8F93-4E04-A2CB-EC901A79DACC}" type="slidenum">
              <a:rPr lang="en-US" smtClean="0"/>
              <a:t>‹#›</a:t>
            </a:fld>
            <a:endParaRPr lang="en-US"/>
          </a:p>
        </p:txBody>
      </p:sp>
    </p:spTree>
    <p:extLst>
      <p:ext uri="{BB962C8B-B14F-4D97-AF65-F5344CB8AC3E}">
        <p14:creationId xmlns:p14="http://schemas.microsoft.com/office/powerpoint/2010/main" val="996899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8E1F00-E850-48F1-A58C-2465CF39FB9F}" type="datetimeFigureOut">
              <a:rPr lang="en-US" smtClean="0"/>
              <a:t>3/16/2021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4078A0-8F93-4E04-A2CB-EC901A79DACC}" type="slidenum">
              <a:rPr lang="en-US" smtClean="0"/>
              <a:t>‹#›</a:t>
            </a:fld>
            <a:endParaRPr lang="en-US"/>
          </a:p>
        </p:txBody>
      </p:sp>
    </p:spTree>
    <p:extLst>
      <p:ext uri="{BB962C8B-B14F-4D97-AF65-F5344CB8AC3E}">
        <p14:creationId xmlns:p14="http://schemas.microsoft.com/office/powerpoint/2010/main" val="3418950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8E1F00-E850-48F1-A58C-2465CF39FB9F}" type="datetimeFigureOut">
              <a:rPr lang="en-US" smtClean="0"/>
              <a:t>3/16/2021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4078A0-8F93-4E04-A2CB-EC901A79DACC}" type="slidenum">
              <a:rPr lang="en-US" smtClean="0"/>
              <a:t>‹#›</a:t>
            </a:fld>
            <a:endParaRPr lang="en-US"/>
          </a:p>
        </p:txBody>
      </p:sp>
    </p:spTree>
    <p:extLst>
      <p:ext uri="{BB962C8B-B14F-4D97-AF65-F5344CB8AC3E}">
        <p14:creationId xmlns:p14="http://schemas.microsoft.com/office/powerpoint/2010/main" val="3238339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8E1F00-E850-48F1-A58C-2465CF39FB9F}" type="datetimeFigureOut">
              <a:rPr lang="en-US" smtClean="0"/>
              <a:t>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4078A0-8F93-4E04-A2CB-EC901A79DACC}" type="slidenum">
              <a:rPr lang="en-US" smtClean="0"/>
              <a:t>‹#›</a:t>
            </a:fld>
            <a:endParaRPr lang="en-US"/>
          </a:p>
        </p:txBody>
      </p:sp>
    </p:spTree>
    <p:extLst>
      <p:ext uri="{BB962C8B-B14F-4D97-AF65-F5344CB8AC3E}">
        <p14:creationId xmlns:p14="http://schemas.microsoft.com/office/powerpoint/2010/main" val="2132659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8E1F00-E850-48F1-A58C-2465CF39FB9F}" type="datetimeFigureOut">
              <a:rPr lang="en-US" smtClean="0"/>
              <a:t>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4078A0-8F93-4E04-A2CB-EC901A79DACC}" type="slidenum">
              <a:rPr lang="en-US" smtClean="0"/>
              <a:t>‹#›</a:t>
            </a:fld>
            <a:endParaRPr lang="en-US"/>
          </a:p>
        </p:txBody>
      </p:sp>
    </p:spTree>
    <p:extLst>
      <p:ext uri="{BB962C8B-B14F-4D97-AF65-F5344CB8AC3E}">
        <p14:creationId xmlns:p14="http://schemas.microsoft.com/office/powerpoint/2010/main" val="64913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08E1F00-E850-48F1-A58C-2465CF39FB9F}" type="datetimeFigureOut">
              <a:rPr lang="en-US" smtClean="0"/>
              <a:t>3/16/2021</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C4078A0-8F93-4E04-A2CB-EC901A79DACC}" type="slidenum">
              <a:rPr lang="en-US" smtClean="0"/>
              <a:t>‹#›</a:t>
            </a:fld>
            <a:endParaRPr lang="en-US"/>
          </a:p>
        </p:txBody>
      </p:sp>
    </p:spTree>
    <p:extLst>
      <p:ext uri="{BB962C8B-B14F-4D97-AF65-F5344CB8AC3E}">
        <p14:creationId xmlns:p14="http://schemas.microsoft.com/office/powerpoint/2010/main" val="3569183647"/>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BCD0C-DE6C-4BDF-813F-76F2AB5E5B00}"/>
              </a:ext>
            </a:extLst>
          </p:cNvPr>
          <p:cNvSpPr>
            <a:spLocks noGrp="1"/>
          </p:cNvSpPr>
          <p:nvPr>
            <p:ph type="ctrTitle"/>
          </p:nvPr>
        </p:nvSpPr>
        <p:spPr>
          <a:xfrm>
            <a:off x="0" y="-1750585"/>
            <a:ext cx="11983777" cy="2971801"/>
          </a:xfrm>
        </p:spPr>
        <p:txBody>
          <a:bodyPr>
            <a:normAutofit/>
          </a:bodyPr>
          <a:lstStyle/>
          <a:p>
            <a:r>
              <a:rPr lang="en-US" sz="3600" dirty="0"/>
              <a:t>Watershed protection and the NC Sandhills Conservation Partnership</a:t>
            </a:r>
          </a:p>
        </p:txBody>
      </p:sp>
      <p:sp>
        <p:nvSpPr>
          <p:cNvPr id="3" name="Subtitle 2">
            <a:extLst>
              <a:ext uri="{FF2B5EF4-FFF2-40B4-BE49-F238E27FC236}">
                <a16:creationId xmlns:a16="http://schemas.microsoft.com/office/drawing/2014/main" id="{EB4A8897-F9AF-4C74-84BB-DAA19CB9E130}"/>
              </a:ext>
            </a:extLst>
          </p:cNvPr>
          <p:cNvSpPr>
            <a:spLocks noGrp="1"/>
          </p:cNvSpPr>
          <p:nvPr>
            <p:ph type="subTitle" idx="1"/>
          </p:nvPr>
        </p:nvSpPr>
        <p:spPr>
          <a:xfrm>
            <a:off x="0" y="1221216"/>
            <a:ext cx="6400800" cy="1947333"/>
          </a:xfrm>
        </p:spPr>
        <p:txBody>
          <a:bodyPr/>
          <a:lstStyle/>
          <a:p>
            <a:r>
              <a:rPr lang="en-US" dirty="0">
                <a:solidFill>
                  <a:schemeClr val="bg1"/>
                </a:solidFill>
              </a:rPr>
              <a:t>March 17, 2021 </a:t>
            </a:r>
          </a:p>
        </p:txBody>
      </p:sp>
      <p:pic>
        <p:nvPicPr>
          <p:cNvPr id="5" name="Picture 4" descr="A picture containing tree, forest, plant, wooded&#10;&#10;Description automatically generated">
            <a:extLst>
              <a:ext uri="{FF2B5EF4-FFF2-40B4-BE49-F238E27FC236}">
                <a16:creationId xmlns:a16="http://schemas.microsoft.com/office/drawing/2014/main" id="{53D58C67-99E3-4204-BFB7-04A6C26B63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38687" y="1158019"/>
            <a:ext cx="8553313" cy="5699981"/>
          </a:xfrm>
          <a:prstGeom prst="rect">
            <a:avLst/>
          </a:prstGeom>
        </p:spPr>
      </p:pic>
      <p:sp>
        <p:nvSpPr>
          <p:cNvPr id="6" name="Subtitle 2">
            <a:extLst>
              <a:ext uri="{FF2B5EF4-FFF2-40B4-BE49-F238E27FC236}">
                <a16:creationId xmlns:a16="http://schemas.microsoft.com/office/drawing/2014/main" id="{FEDBF584-0727-4B4B-AD50-FB87475BE2F5}"/>
              </a:ext>
            </a:extLst>
          </p:cNvPr>
          <p:cNvSpPr txBox="1">
            <a:spLocks/>
          </p:cNvSpPr>
          <p:nvPr/>
        </p:nvSpPr>
        <p:spPr>
          <a:xfrm>
            <a:off x="438287" y="5868609"/>
            <a:ext cx="6400800" cy="194733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n-US" dirty="0">
                <a:solidFill>
                  <a:schemeClr val="bg1"/>
                </a:solidFill>
              </a:rPr>
              <a:t>Photo: Drowning Creek</a:t>
            </a:r>
          </a:p>
          <a:p>
            <a:r>
              <a:rPr lang="en-US" dirty="0">
                <a:solidFill>
                  <a:schemeClr val="bg1"/>
                </a:solidFill>
              </a:rPr>
              <a:t>Credit: Brady Beck </a:t>
            </a:r>
          </a:p>
        </p:txBody>
      </p:sp>
    </p:spTree>
    <p:extLst>
      <p:ext uri="{BB962C8B-B14F-4D97-AF65-F5344CB8AC3E}">
        <p14:creationId xmlns:p14="http://schemas.microsoft.com/office/powerpoint/2010/main" val="2394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0495D-92FD-4877-AC48-A7FA9D67ADA1}"/>
              </a:ext>
            </a:extLst>
          </p:cNvPr>
          <p:cNvSpPr>
            <a:spLocks noGrp="1"/>
          </p:cNvSpPr>
          <p:nvPr>
            <p:ph type="title"/>
          </p:nvPr>
        </p:nvSpPr>
        <p:spPr>
          <a:xfrm>
            <a:off x="389849" y="0"/>
            <a:ext cx="11987953" cy="1507067"/>
          </a:xfrm>
        </p:spPr>
        <p:txBody>
          <a:bodyPr>
            <a:normAutofit/>
          </a:bodyPr>
          <a:lstStyle/>
          <a:p>
            <a:r>
              <a:rPr lang="en-US" sz="2400" b="1" dirty="0"/>
              <a:t>Watershed protection and the NC Sandhills Conservation Partnership</a:t>
            </a:r>
          </a:p>
        </p:txBody>
      </p:sp>
      <p:sp>
        <p:nvSpPr>
          <p:cNvPr id="3" name="Content Placeholder 2">
            <a:extLst>
              <a:ext uri="{FF2B5EF4-FFF2-40B4-BE49-F238E27FC236}">
                <a16:creationId xmlns:a16="http://schemas.microsoft.com/office/drawing/2014/main" id="{56B6E786-5077-435E-B5D7-91921A7AF07B}"/>
              </a:ext>
            </a:extLst>
          </p:cNvPr>
          <p:cNvSpPr>
            <a:spLocks noGrp="1"/>
          </p:cNvSpPr>
          <p:nvPr>
            <p:ph idx="1"/>
          </p:nvPr>
        </p:nvSpPr>
        <p:spPr>
          <a:xfrm>
            <a:off x="87086" y="1274524"/>
            <a:ext cx="12104914" cy="3615267"/>
          </a:xfrm>
        </p:spPr>
        <p:txBody>
          <a:bodyPr/>
          <a:lstStyle/>
          <a:p>
            <a:r>
              <a:rPr lang="en-US" sz="2400" dirty="0">
                <a:solidFill>
                  <a:schemeClr val="bg1"/>
                </a:solidFill>
                <a:latin typeface="+mj-lt"/>
              </a:rPr>
              <a:t>How does terrestrial conservation and management affect watershed quality?</a:t>
            </a:r>
          </a:p>
          <a:p>
            <a:pPr marL="0" indent="0">
              <a:buNone/>
            </a:pPr>
            <a:endParaRPr lang="en-US" sz="2400" dirty="0">
              <a:solidFill>
                <a:schemeClr val="bg1"/>
              </a:solidFill>
              <a:latin typeface="+mj-lt"/>
            </a:endParaRPr>
          </a:p>
          <a:p>
            <a:r>
              <a:rPr lang="en-US" sz="2400" dirty="0">
                <a:solidFill>
                  <a:schemeClr val="bg1"/>
                </a:solidFill>
                <a:latin typeface="+mj-lt"/>
              </a:rPr>
              <a:t>How can watershed protection initiatives help terrestrial conservation work?</a:t>
            </a:r>
          </a:p>
          <a:p>
            <a:pPr marL="0" indent="0">
              <a:buNone/>
            </a:pPr>
            <a:endParaRPr lang="en-US" sz="2400" dirty="0">
              <a:solidFill>
                <a:schemeClr val="bg1"/>
              </a:solidFill>
              <a:latin typeface="+mj-lt"/>
            </a:endParaRPr>
          </a:p>
          <a:p>
            <a:r>
              <a:rPr lang="en-US" sz="2400" dirty="0">
                <a:solidFill>
                  <a:schemeClr val="bg1"/>
                </a:solidFill>
                <a:latin typeface="+mj-lt"/>
              </a:rPr>
              <a:t>What’s the relevance to the NC Sandhills?</a:t>
            </a:r>
          </a:p>
          <a:p>
            <a:pPr marL="0" indent="0">
              <a:buNone/>
            </a:pPr>
            <a:endParaRPr lang="en-US" dirty="0"/>
          </a:p>
          <a:p>
            <a:endParaRPr lang="en-US" dirty="0"/>
          </a:p>
        </p:txBody>
      </p:sp>
    </p:spTree>
    <p:extLst>
      <p:ext uri="{BB962C8B-B14F-4D97-AF65-F5344CB8AC3E}">
        <p14:creationId xmlns:p14="http://schemas.microsoft.com/office/powerpoint/2010/main" val="1709037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B6E786-5077-435E-B5D7-91921A7AF07B}"/>
              </a:ext>
            </a:extLst>
          </p:cNvPr>
          <p:cNvSpPr>
            <a:spLocks noGrp="1"/>
          </p:cNvSpPr>
          <p:nvPr>
            <p:ph idx="1"/>
          </p:nvPr>
        </p:nvSpPr>
        <p:spPr>
          <a:xfrm>
            <a:off x="563399" y="1507067"/>
            <a:ext cx="11065202" cy="5257800"/>
          </a:xfrm>
        </p:spPr>
        <p:txBody>
          <a:bodyPr>
            <a:normAutofit fontScale="77500" lnSpcReduction="20000"/>
          </a:bodyPr>
          <a:lstStyle/>
          <a:p>
            <a:r>
              <a:rPr lang="en-US" sz="2800" dirty="0">
                <a:solidFill>
                  <a:schemeClr val="bg1"/>
                </a:solidFill>
                <a:latin typeface="+mj-lt"/>
              </a:rPr>
              <a:t>Drowning Creek:</a:t>
            </a:r>
          </a:p>
          <a:p>
            <a:pPr lvl="1"/>
            <a:r>
              <a:rPr lang="en-US" sz="2800" dirty="0">
                <a:solidFill>
                  <a:schemeClr val="bg1"/>
                </a:solidFill>
              </a:rPr>
              <a:t>Long term trend of declining base flows </a:t>
            </a:r>
            <a:endParaRPr lang="en-US" sz="2800" dirty="0">
              <a:solidFill>
                <a:schemeClr val="bg1"/>
              </a:solidFill>
              <a:latin typeface="+mj-lt"/>
            </a:endParaRPr>
          </a:p>
          <a:p>
            <a:pPr lvl="1"/>
            <a:r>
              <a:rPr lang="en-US" sz="2800" dirty="0">
                <a:solidFill>
                  <a:schemeClr val="bg1"/>
                </a:solidFill>
                <a:latin typeface="+mj-lt"/>
              </a:rPr>
              <a:t>Water supply for the Town of Southern Pines</a:t>
            </a:r>
          </a:p>
          <a:p>
            <a:pPr lvl="1"/>
            <a:r>
              <a:rPr lang="en-US" sz="2800" dirty="0">
                <a:solidFill>
                  <a:schemeClr val="bg1"/>
                </a:solidFill>
                <a:latin typeface="+mj-lt"/>
              </a:rPr>
              <a:t>Importance piece in the puzzle to connect Sandhills and </a:t>
            </a:r>
            <a:r>
              <a:rPr lang="en-US" sz="2800" dirty="0" err="1">
                <a:solidFill>
                  <a:schemeClr val="bg1"/>
                </a:solidFill>
                <a:latin typeface="+mj-lt"/>
              </a:rPr>
              <a:t>Uwharries</a:t>
            </a:r>
            <a:endParaRPr lang="en-US" sz="2800" dirty="0">
              <a:solidFill>
                <a:schemeClr val="bg1"/>
              </a:solidFill>
              <a:latin typeface="+mj-lt"/>
            </a:endParaRPr>
          </a:p>
          <a:p>
            <a:pPr lvl="1"/>
            <a:r>
              <a:rPr lang="en-US" sz="2800" dirty="0">
                <a:solidFill>
                  <a:schemeClr val="bg1"/>
                </a:solidFill>
              </a:rPr>
              <a:t>Habitat for rare aquatic species </a:t>
            </a:r>
          </a:p>
          <a:p>
            <a:pPr lvl="1"/>
            <a:r>
              <a:rPr lang="en-US" sz="2800" dirty="0">
                <a:solidFill>
                  <a:schemeClr val="bg1"/>
                </a:solidFill>
              </a:rPr>
              <a:t>NCNHP blackwater stream community type and conservation site </a:t>
            </a:r>
          </a:p>
          <a:p>
            <a:pPr marL="0" indent="0">
              <a:buNone/>
            </a:pPr>
            <a:endParaRPr lang="en-US" sz="2800" dirty="0">
              <a:solidFill>
                <a:schemeClr val="bg1"/>
              </a:solidFill>
              <a:latin typeface="+mj-lt"/>
            </a:endParaRPr>
          </a:p>
          <a:p>
            <a:r>
              <a:rPr lang="en-US" sz="2800" dirty="0">
                <a:solidFill>
                  <a:schemeClr val="bg1"/>
                </a:solidFill>
                <a:latin typeface="+mj-lt"/>
              </a:rPr>
              <a:t>Water conservation and the Joint Chiefs Grant</a:t>
            </a:r>
          </a:p>
          <a:p>
            <a:endParaRPr lang="en-US" sz="2800" dirty="0">
              <a:solidFill>
                <a:schemeClr val="bg1"/>
              </a:solidFill>
              <a:latin typeface="+mj-lt"/>
            </a:endParaRPr>
          </a:p>
          <a:p>
            <a:r>
              <a:rPr lang="en-US" sz="2800" dirty="0">
                <a:solidFill>
                  <a:schemeClr val="bg1"/>
                </a:solidFill>
                <a:latin typeface="+mj-lt"/>
              </a:rPr>
              <a:t>Land and Water Fund (Clean Water Management Trust Fund)</a:t>
            </a:r>
          </a:p>
          <a:p>
            <a:endParaRPr lang="en-US" sz="2800" dirty="0">
              <a:solidFill>
                <a:schemeClr val="bg1"/>
              </a:solidFill>
              <a:latin typeface="+mj-lt"/>
            </a:endParaRPr>
          </a:p>
          <a:p>
            <a:r>
              <a:rPr lang="en-US" sz="2800" dirty="0">
                <a:solidFill>
                  <a:schemeClr val="bg1"/>
                </a:solidFill>
                <a:latin typeface="+mj-lt"/>
              </a:rPr>
              <a:t>City of Fayetteville Public Works – Bonnie </a:t>
            </a:r>
            <a:r>
              <a:rPr lang="en-US" sz="2800" dirty="0" err="1">
                <a:solidFill>
                  <a:schemeClr val="bg1"/>
                </a:solidFill>
                <a:latin typeface="+mj-lt"/>
              </a:rPr>
              <a:t>Doone</a:t>
            </a:r>
            <a:r>
              <a:rPr lang="en-US" sz="2800" dirty="0">
                <a:solidFill>
                  <a:schemeClr val="bg1"/>
                </a:solidFill>
                <a:latin typeface="+mj-lt"/>
              </a:rPr>
              <a:t> restoration project</a:t>
            </a:r>
          </a:p>
          <a:p>
            <a:pPr marL="0" indent="0">
              <a:buNone/>
            </a:pPr>
            <a:endParaRPr lang="en-US" dirty="0"/>
          </a:p>
          <a:p>
            <a:pPr marL="0" indent="0">
              <a:buNone/>
            </a:pPr>
            <a:endParaRPr lang="en-US" dirty="0"/>
          </a:p>
          <a:p>
            <a:endParaRPr lang="en-US" dirty="0"/>
          </a:p>
        </p:txBody>
      </p:sp>
      <p:sp>
        <p:nvSpPr>
          <p:cNvPr id="4" name="Title 1">
            <a:extLst>
              <a:ext uri="{FF2B5EF4-FFF2-40B4-BE49-F238E27FC236}">
                <a16:creationId xmlns:a16="http://schemas.microsoft.com/office/drawing/2014/main" id="{A6AA7EE0-3455-4DEB-8294-511D55749452}"/>
              </a:ext>
            </a:extLst>
          </p:cNvPr>
          <p:cNvSpPr txBox="1">
            <a:spLocks/>
          </p:cNvSpPr>
          <p:nvPr/>
        </p:nvSpPr>
        <p:spPr>
          <a:xfrm>
            <a:off x="389849" y="0"/>
            <a:ext cx="11987953"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b="1" dirty="0"/>
              <a:t>Watershed protection and the NC Sandhills Conservation Partnership</a:t>
            </a:r>
          </a:p>
        </p:txBody>
      </p:sp>
    </p:spTree>
    <p:extLst>
      <p:ext uri="{BB962C8B-B14F-4D97-AF65-F5344CB8AC3E}">
        <p14:creationId xmlns:p14="http://schemas.microsoft.com/office/powerpoint/2010/main" val="997940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35804-740A-415E-A069-91BECF9D2E79}"/>
              </a:ext>
            </a:extLst>
          </p:cNvPr>
          <p:cNvSpPr>
            <a:spLocks noGrp="1"/>
          </p:cNvSpPr>
          <p:nvPr>
            <p:ph type="title"/>
          </p:nvPr>
        </p:nvSpPr>
        <p:spPr>
          <a:xfrm>
            <a:off x="4076434" y="-421522"/>
            <a:ext cx="8534400" cy="1507067"/>
          </a:xfrm>
        </p:spPr>
        <p:txBody>
          <a:bodyPr/>
          <a:lstStyle/>
          <a:p>
            <a:r>
              <a:rPr lang="en-US" dirty="0"/>
              <a:t>Drowning Creek</a:t>
            </a:r>
          </a:p>
        </p:txBody>
      </p:sp>
      <p:pic>
        <p:nvPicPr>
          <p:cNvPr id="5" name="Picture 4">
            <a:extLst>
              <a:ext uri="{FF2B5EF4-FFF2-40B4-BE49-F238E27FC236}">
                <a16:creationId xmlns:a16="http://schemas.microsoft.com/office/drawing/2014/main" id="{88CD828C-4695-43C3-87F5-F3944B7F3378}"/>
              </a:ext>
            </a:extLst>
          </p:cNvPr>
          <p:cNvPicPr>
            <a:picLocks noChangeAspect="1"/>
          </p:cNvPicPr>
          <p:nvPr/>
        </p:nvPicPr>
        <p:blipFill>
          <a:blip r:embed="rId3"/>
          <a:stretch>
            <a:fillRect/>
          </a:stretch>
        </p:blipFill>
        <p:spPr>
          <a:xfrm>
            <a:off x="729342" y="605312"/>
            <a:ext cx="10538816" cy="5914134"/>
          </a:xfrm>
          <a:prstGeom prst="rect">
            <a:avLst/>
          </a:prstGeom>
        </p:spPr>
      </p:pic>
      <p:sp>
        <p:nvSpPr>
          <p:cNvPr id="8" name="Rectangle 7">
            <a:extLst>
              <a:ext uri="{FF2B5EF4-FFF2-40B4-BE49-F238E27FC236}">
                <a16:creationId xmlns:a16="http://schemas.microsoft.com/office/drawing/2014/main" id="{700D3429-7A69-41A8-986C-98E460772703}"/>
              </a:ext>
            </a:extLst>
          </p:cNvPr>
          <p:cNvSpPr/>
          <p:nvPr/>
        </p:nvSpPr>
        <p:spPr>
          <a:xfrm>
            <a:off x="729342" y="6519446"/>
            <a:ext cx="10733315" cy="338554"/>
          </a:xfrm>
          <a:prstGeom prst="rect">
            <a:avLst/>
          </a:prstGeom>
        </p:spPr>
        <p:txBody>
          <a:bodyPr wrap="square">
            <a:spAutoFit/>
          </a:bodyPr>
          <a:lstStyle/>
          <a:p>
            <a:r>
              <a:rPr lang="en-US" sz="1600" dirty="0"/>
              <a:t>Map credit: Freshwater Bivalve Survey for Endangered Species Branch Fort Bragg, NC (Levine et al 2018).</a:t>
            </a:r>
          </a:p>
        </p:txBody>
      </p:sp>
    </p:spTree>
    <p:extLst>
      <p:ext uri="{BB962C8B-B14F-4D97-AF65-F5344CB8AC3E}">
        <p14:creationId xmlns:p14="http://schemas.microsoft.com/office/powerpoint/2010/main" val="2286164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35804-740A-415E-A069-91BECF9D2E79}"/>
              </a:ext>
            </a:extLst>
          </p:cNvPr>
          <p:cNvSpPr>
            <a:spLocks noGrp="1"/>
          </p:cNvSpPr>
          <p:nvPr>
            <p:ph type="title"/>
          </p:nvPr>
        </p:nvSpPr>
        <p:spPr>
          <a:xfrm>
            <a:off x="3794212" y="117851"/>
            <a:ext cx="8534400" cy="1507067"/>
          </a:xfrm>
        </p:spPr>
        <p:txBody>
          <a:bodyPr/>
          <a:lstStyle/>
          <a:p>
            <a:r>
              <a:rPr lang="en-US" dirty="0"/>
              <a:t>Drowning Creek</a:t>
            </a:r>
          </a:p>
        </p:txBody>
      </p:sp>
      <p:pic>
        <p:nvPicPr>
          <p:cNvPr id="4" name="Content Placeholder 3">
            <a:extLst>
              <a:ext uri="{FF2B5EF4-FFF2-40B4-BE49-F238E27FC236}">
                <a16:creationId xmlns:a16="http://schemas.microsoft.com/office/drawing/2014/main" id="{94558DB9-868D-4BA1-B006-C7ABB9E53BB8}"/>
              </a:ext>
            </a:extLst>
          </p:cNvPr>
          <p:cNvPicPr>
            <a:picLocks noGrp="1" noChangeAspect="1"/>
          </p:cNvPicPr>
          <p:nvPr>
            <p:ph idx="1"/>
          </p:nvPr>
        </p:nvPicPr>
        <p:blipFill>
          <a:blip r:embed="rId3"/>
          <a:stretch>
            <a:fillRect/>
          </a:stretch>
        </p:blipFill>
        <p:spPr>
          <a:xfrm>
            <a:off x="0" y="1313881"/>
            <a:ext cx="12212679" cy="5544119"/>
          </a:xfrm>
          <a:prstGeom prst="rect">
            <a:avLst/>
          </a:prstGeom>
        </p:spPr>
      </p:pic>
    </p:spTree>
    <p:extLst>
      <p:ext uri="{BB962C8B-B14F-4D97-AF65-F5344CB8AC3E}">
        <p14:creationId xmlns:p14="http://schemas.microsoft.com/office/powerpoint/2010/main" val="198317949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1155</TotalTime>
  <Words>501</Words>
  <Application>Microsoft Office PowerPoint</Application>
  <PresentationFormat>Widescreen</PresentationFormat>
  <Paragraphs>43</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Century Gothic</vt:lpstr>
      <vt:lpstr>Wingdings 3</vt:lpstr>
      <vt:lpstr>Slice</vt:lpstr>
      <vt:lpstr>Watershed protection and the NC Sandhills Conservation Partnership</vt:lpstr>
      <vt:lpstr>Watershed protection and the NC Sandhills Conservation Partnership</vt:lpstr>
      <vt:lpstr>PowerPoint Presentation</vt:lpstr>
      <vt:lpstr>Drowning Creek</vt:lpstr>
      <vt:lpstr>Drowning Creek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Watershed protection and the NC Sandhills Conservation Partnership</dc:title>
  <dc:creator>Hannon, Daniel R</dc:creator>
  <cp:lastModifiedBy>Hannon, Daniel R</cp:lastModifiedBy>
  <cp:revision>10</cp:revision>
  <dcterms:created xsi:type="dcterms:W3CDTF">2021-03-16T21:09:35Z</dcterms:created>
  <dcterms:modified xsi:type="dcterms:W3CDTF">2021-03-17T16:25:33Z</dcterms:modified>
</cp:coreProperties>
</file>