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3" r:id="rId2"/>
    <p:sldId id="261" r:id="rId3"/>
    <p:sldId id="257" r:id="rId4"/>
    <p:sldId id="258" r:id="rId5"/>
    <p:sldId id="256"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C4C94-99D6-441B-A0E5-5B107444EFB5}" v="4" dt="2023-12-05T20:10:26.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216" autoAdjust="0"/>
  </p:normalViewPr>
  <p:slideViewPr>
    <p:cSldViewPr snapToGrid="0">
      <p:cViewPr varScale="1">
        <p:scale>
          <a:sx n="67" d="100"/>
          <a:sy n="67" d="100"/>
        </p:scale>
        <p:origin x="100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27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n Brink CIV Craig E" userId="2271ca5d-04b0-4786-83b8-b13867d02e37" providerId="ADAL" clId="{C47C4C94-99D6-441B-A0E5-5B107444EFB5}"/>
    <pc:docChg chg="modSld">
      <pc:chgData name="Ten Brink CIV Craig E" userId="2271ca5d-04b0-4786-83b8-b13867d02e37" providerId="ADAL" clId="{C47C4C94-99D6-441B-A0E5-5B107444EFB5}" dt="2023-12-05T20:05:40.732" v="1" actId="14100"/>
      <pc:docMkLst>
        <pc:docMk/>
      </pc:docMkLst>
      <pc:sldChg chg="modSp">
        <pc:chgData name="Ten Brink CIV Craig E" userId="2271ca5d-04b0-4786-83b8-b13867d02e37" providerId="ADAL" clId="{C47C4C94-99D6-441B-A0E5-5B107444EFB5}" dt="2023-12-05T20:05:40.732" v="1" actId="14100"/>
        <pc:sldMkLst>
          <pc:docMk/>
          <pc:sldMk cId="1595125682" sldId="261"/>
        </pc:sldMkLst>
        <pc:picChg chg="mod">
          <ac:chgData name="Ten Brink CIV Craig E" userId="2271ca5d-04b0-4786-83b8-b13867d02e37" providerId="ADAL" clId="{C47C4C94-99D6-441B-A0E5-5B107444EFB5}" dt="2023-12-05T20:05:40.732" v="1" actId="14100"/>
          <ac:picMkLst>
            <pc:docMk/>
            <pc:sldMk cId="1595125682" sldId="261"/>
            <ac:picMk id="1026" creationId="{ED12DE8D-0A00-4CDD-9A66-B2759D1122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5111D-D429-463A-BB16-1B1724AEFA65}"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187EC-98CE-44D4-AD4D-83502856558D}" type="slidenum">
              <a:rPr lang="en-US" smtClean="0"/>
              <a:t>‹#›</a:t>
            </a:fld>
            <a:endParaRPr lang="en-US"/>
          </a:p>
        </p:txBody>
      </p:sp>
    </p:spTree>
    <p:extLst>
      <p:ext uri="{BB962C8B-B14F-4D97-AF65-F5344CB8AC3E}">
        <p14:creationId xmlns:p14="http://schemas.microsoft.com/office/powerpoint/2010/main" val="191693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187EC-98CE-44D4-AD4D-83502856558D}" type="slidenum">
              <a:rPr lang="en-US" smtClean="0"/>
              <a:t>2</a:t>
            </a:fld>
            <a:endParaRPr lang="en-US"/>
          </a:p>
        </p:txBody>
      </p:sp>
    </p:spTree>
    <p:extLst>
      <p:ext uri="{BB962C8B-B14F-4D97-AF65-F5344CB8AC3E}">
        <p14:creationId xmlns:p14="http://schemas.microsoft.com/office/powerpoint/2010/main" val="38117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187EC-98CE-44D4-AD4D-83502856558D}" type="slidenum">
              <a:rPr lang="en-US" smtClean="0"/>
              <a:t>5</a:t>
            </a:fld>
            <a:endParaRPr lang="en-US"/>
          </a:p>
        </p:txBody>
      </p:sp>
    </p:spTree>
    <p:extLst>
      <p:ext uri="{BB962C8B-B14F-4D97-AF65-F5344CB8AC3E}">
        <p14:creationId xmlns:p14="http://schemas.microsoft.com/office/powerpoint/2010/main" val="7058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B2204-40A7-4E17-A1D8-40B2CBC55186}"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97016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B2204-40A7-4E17-A1D8-40B2CBC55186}"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390465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B2204-40A7-4E17-A1D8-40B2CBC55186}"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142645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B2204-40A7-4E17-A1D8-40B2CBC55186}"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232534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B2204-40A7-4E17-A1D8-40B2CBC55186}"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301523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B2204-40A7-4E17-A1D8-40B2CBC55186}"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142161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B2204-40A7-4E17-A1D8-40B2CBC55186}"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378968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B2204-40A7-4E17-A1D8-40B2CBC55186}"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183506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2204-40A7-4E17-A1D8-40B2CBC55186}"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253762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B2204-40A7-4E17-A1D8-40B2CBC55186}"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268854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B2204-40A7-4E17-A1D8-40B2CBC55186}"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FCE74-EAB3-42A7-8D31-727A2706257E}" type="slidenum">
              <a:rPr lang="en-US" smtClean="0"/>
              <a:t>‹#›</a:t>
            </a:fld>
            <a:endParaRPr lang="en-US"/>
          </a:p>
        </p:txBody>
      </p:sp>
    </p:spTree>
    <p:extLst>
      <p:ext uri="{BB962C8B-B14F-4D97-AF65-F5344CB8AC3E}">
        <p14:creationId xmlns:p14="http://schemas.microsoft.com/office/powerpoint/2010/main" val="231579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B2204-40A7-4E17-A1D8-40B2CBC55186}"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FCE74-EAB3-42A7-8D31-727A2706257E}" type="slidenum">
              <a:rPr lang="en-US" smtClean="0"/>
              <a:t>‹#›</a:t>
            </a:fld>
            <a:endParaRPr lang="en-US"/>
          </a:p>
        </p:txBody>
      </p:sp>
    </p:spTree>
    <p:extLst>
      <p:ext uri="{BB962C8B-B14F-4D97-AF65-F5344CB8AC3E}">
        <p14:creationId xmlns:p14="http://schemas.microsoft.com/office/powerpoint/2010/main" val="33025308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3892-173D-1F92-F833-662560218FF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A52F24E-707E-9482-359E-0D0C9DD4BEC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60DEF42-0C30-7C13-1AA5-3D57EFDC6E8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tretch>
            <a:fillRect/>
          </a:stretch>
        </p:blipFill>
        <p:spPr>
          <a:xfrm>
            <a:off x="1254918" y="0"/>
            <a:ext cx="9682164" cy="6843870"/>
          </a:xfrm>
          <a:prstGeom prst="rect">
            <a:avLst/>
          </a:prstGeom>
        </p:spPr>
      </p:pic>
      <p:sp>
        <p:nvSpPr>
          <p:cNvPr id="6" name="TextBox 5">
            <a:extLst>
              <a:ext uri="{FF2B5EF4-FFF2-40B4-BE49-F238E27FC236}">
                <a16:creationId xmlns:a16="http://schemas.microsoft.com/office/drawing/2014/main" id="{87667AE0-813E-CC23-ABB9-E0C3DA5942E5}"/>
              </a:ext>
            </a:extLst>
          </p:cNvPr>
          <p:cNvSpPr txBox="1"/>
          <p:nvPr/>
        </p:nvSpPr>
        <p:spPr>
          <a:xfrm>
            <a:off x="1254918" y="0"/>
            <a:ext cx="9682164" cy="169277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200" b="1" dirty="0">
                <a:solidFill>
                  <a:srgbClr val="FFFF00"/>
                </a:solidFill>
                <a:effectLst>
                  <a:outerShdw blurRad="50800" dist="38100" dir="2700000" algn="tl" rotWithShape="0">
                    <a:prstClr val="black">
                      <a:alpha val="40000"/>
                    </a:prstClr>
                  </a:outerShdw>
                </a:effectLst>
                <a:latin typeface="+mj-lt"/>
              </a:rPr>
              <a:t>Onslow Bight Conservation Forum </a:t>
            </a:r>
          </a:p>
          <a:p>
            <a:pPr algn="ctr"/>
            <a:r>
              <a:rPr lang="en-US" sz="5200" b="1" dirty="0">
                <a:solidFill>
                  <a:srgbClr val="FFFF00"/>
                </a:solidFill>
                <a:effectLst>
                  <a:outerShdw blurRad="50800" dist="38100" dir="2700000" algn="tl" rotWithShape="0">
                    <a:prstClr val="black">
                      <a:alpha val="40000"/>
                    </a:prstClr>
                  </a:outerShdw>
                </a:effectLst>
                <a:latin typeface="+mj-lt"/>
              </a:rPr>
              <a:t>Partner Updates</a:t>
            </a:r>
          </a:p>
        </p:txBody>
      </p:sp>
    </p:spTree>
    <p:extLst>
      <p:ext uri="{BB962C8B-B14F-4D97-AF65-F5344CB8AC3E}">
        <p14:creationId xmlns:p14="http://schemas.microsoft.com/office/powerpoint/2010/main" val="410913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lunteer Day: Everett Creek Preserve – NC Coastal Land Trust">
            <a:extLst>
              <a:ext uri="{FF2B5EF4-FFF2-40B4-BE49-F238E27FC236}">
                <a16:creationId xmlns:a16="http://schemas.microsoft.com/office/drawing/2014/main" id="{ED12DE8D-0A00-4CDD-9A66-B2759D1122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28599"/>
            <a:ext cx="12496798" cy="714102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descr="A picture containing text, grass&#10;&#10;Description automatically generated">
            <a:extLst>
              <a:ext uri="{FF2B5EF4-FFF2-40B4-BE49-F238E27FC236}">
                <a16:creationId xmlns:a16="http://schemas.microsoft.com/office/drawing/2014/main" id="{BF6E3FAB-28B3-F151-B26E-E9C2B759C7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0" y="-241572"/>
            <a:ext cx="4086225" cy="7154001"/>
          </a:xfrm>
          <a:prstGeom prst="rect">
            <a:avLst/>
          </a:prstGeom>
        </p:spPr>
      </p:pic>
      <p:sp>
        <p:nvSpPr>
          <p:cNvPr id="2" name="Title 1">
            <a:extLst>
              <a:ext uri="{FF2B5EF4-FFF2-40B4-BE49-F238E27FC236}">
                <a16:creationId xmlns:a16="http://schemas.microsoft.com/office/drawing/2014/main" id="{E8577579-2062-BD63-6746-374C5A297B4C}"/>
              </a:ext>
            </a:extLst>
          </p:cNvPr>
          <p:cNvSpPr>
            <a:spLocks noGrp="1"/>
          </p:cNvSpPr>
          <p:nvPr>
            <p:ph type="title"/>
          </p:nvPr>
        </p:nvSpPr>
        <p:spPr>
          <a:xfrm>
            <a:off x="0" y="-241571"/>
            <a:ext cx="12496798" cy="1932260"/>
          </a:xfrm>
        </p:spPr>
        <p:txBody>
          <a:bodyPr>
            <a:normAutofit/>
          </a:bodyPr>
          <a:lstStyle/>
          <a:p>
            <a:pPr algn="ctr"/>
            <a:r>
              <a:rPr lang="en-US" sz="5400" b="1" dirty="0">
                <a:solidFill>
                  <a:srgbClr val="FFFF00"/>
                </a:solidFill>
                <a:effectLst>
                  <a:outerShdw blurRad="50800" dist="38100" dir="2700000" algn="tl" rotWithShape="0">
                    <a:prstClr val="black">
                      <a:alpha val="40000"/>
                    </a:prstClr>
                  </a:outerShdw>
                </a:effectLst>
              </a:rPr>
              <a:t>North Carolina Coastal Land Trust</a:t>
            </a:r>
          </a:p>
        </p:txBody>
      </p:sp>
      <p:sp>
        <p:nvSpPr>
          <p:cNvPr id="3" name="Content Placeholder 2">
            <a:extLst>
              <a:ext uri="{FF2B5EF4-FFF2-40B4-BE49-F238E27FC236}">
                <a16:creationId xmlns:a16="http://schemas.microsoft.com/office/drawing/2014/main" id="{82E24C65-9CAE-BFC7-B375-23630BBA7DB1}"/>
              </a:ext>
            </a:extLst>
          </p:cNvPr>
          <p:cNvSpPr>
            <a:spLocks noGrp="1"/>
          </p:cNvSpPr>
          <p:nvPr>
            <p:ph idx="1"/>
          </p:nvPr>
        </p:nvSpPr>
        <p:spPr>
          <a:xfrm>
            <a:off x="657219" y="1490664"/>
            <a:ext cx="11229975" cy="5086351"/>
          </a:xfrm>
        </p:spPr>
        <p:txBody>
          <a:bodyPr>
            <a:normAutofit fontScale="77500" lnSpcReduction="20000"/>
          </a:bodyPr>
          <a:lstStyle/>
          <a:p>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NC Coastal Land Trust recently completed a contract prescribed burn on about 30-acres of our Everett Creek Preserve in Onslow County which included both natural and planted longleaf pine stands.  </a:t>
            </a:r>
          </a:p>
          <a:p>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NC Coastal Land Trust has acquired several properties adjacent to the Croatan National Forest including; </a:t>
            </a:r>
          </a:p>
          <a:p>
            <a:pPr lvl="1"/>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923-acre Bern Preserve (Craven County), </a:t>
            </a:r>
          </a:p>
          <a:p>
            <a:pPr lvl="1"/>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1,436-acre Newport River Tract (Carteret County),</a:t>
            </a:r>
          </a:p>
          <a:p>
            <a:pPr lvl="1"/>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247-acre Island Creek Preserve (Jones County), and </a:t>
            </a:r>
          </a:p>
          <a:p>
            <a:pPr lvl="1"/>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113-acre Gales Creek/</a:t>
            </a:r>
            <a:r>
              <a:rPr lang="en-US" sz="3400" b="1" dirty="0" err="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Talton</a:t>
            </a:r>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Tract (Carteret County).  </a:t>
            </a:r>
          </a:p>
          <a:p>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We have also acquired and transferred two inholdings to U.S. Forest Service to include as part of the Croatan National Forest;</a:t>
            </a:r>
          </a:p>
          <a:p>
            <a:pPr lvl="1"/>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349-acre Bate Tract and </a:t>
            </a:r>
          </a:p>
          <a:p>
            <a:pPr lvl="1"/>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181-acre Davis Tract in Craven County.  </a:t>
            </a:r>
          </a:p>
          <a:p>
            <a:r>
              <a:rPr lang="en-US" sz="3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NC Coastal Land Trust planted 80-acres in longleaf on the Bern Preserve in Craven County with funding assistance from the U.S. Fish and Wildlife Service.  </a:t>
            </a:r>
          </a:p>
          <a:p>
            <a:endParaRPr lang="en-US" dirty="0"/>
          </a:p>
        </p:txBody>
      </p:sp>
    </p:spTree>
    <p:extLst>
      <p:ext uri="{BB962C8B-B14F-4D97-AF65-F5344CB8AC3E}">
        <p14:creationId xmlns:p14="http://schemas.microsoft.com/office/powerpoint/2010/main" val="159512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sky, grass&#10;&#10;Description automatically generated">
            <a:extLst>
              <a:ext uri="{FF2B5EF4-FFF2-40B4-BE49-F238E27FC236}">
                <a16:creationId xmlns:a16="http://schemas.microsoft.com/office/drawing/2014/main" id="{ADB415E9-CC2B-5117-84B9-06B2B36576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401"/>
            <a:ext cx="9144000" cy="6858000"/>
          </a:xfrm>
          <a:prstGeom prst="rect">
            <a:avLst/>
          </a:prstGeom>
        </p:spPr>
      </p:pic>
      <p:pic>
        <p:nvPicPr>
          <p:cNvPr id="5" name="Content Placeholder 4" descr="A flower in the grass&#10;&#10;Description automatically generated with low confidence">
            <a:extLst>
              <a:ext uri="{FF2B5EF4-FFF2-40B4-BE49-F238E27FC236}">
                <a16:creationId xmlns:a16="http://schemas.microsoft.com/office/drawing/2014/main" id="{6C8D629C-0117-88D3-216A-E22DB95274C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6169024" y="835025"/>
            <a:ext cx="6883402" cy="5162550"/>
          </a:xfrm>
        </p:spPr>
      </p:pic>
      <p:sp>
        <p:nvSpPr>
          <p:cNvPr id="2" name="Title 1">
            <a:extLst>
              <a:ext uri="{FF2B5EF4-FFF2-40B4-BE49-F238E27FC236}">
                <a16:creationId xmlns:a16="http://schemas.microsoft.com/office/drawing/2014/main" id="{34323DA1-2811-2B7E-BDFC-F7749504D1A9}"/>
              </a:ext>
            </a:extLst>
          </p:cNvPr>
          <p:cNvSpPr>
            <a:spLocks noGrp="1"/>
          </p:cNvSpPr>
          <p:nvPr>
            <p:ph type="title"/>
          </p:nvPr>
        </p:nvSpPr>
        <p:spPr>
          <a:xfrm>
            <a:off x="7029451" y="25401"/>
            <a:ext cx="5162549" cy="731837"/>
          </a:xfrm>
        </p:spPr>
        <p:txBody>
          <a:bodyPr>
            <a:normAutofit/>
          </a:bodyPr>
          <a:lstStyle/>
          <a:p>
            <a:r>
              <a:rPr lang="en-US" sz="2800" b="1">
                <a:solidFill>
                  <a:srgbClr val="FFFF00"/>
                </a:solidFill>
                <a:effectLst>
                  <a:outerShdw blurRad="38100" dist="38100" dir="2700000" algn="tl">
                    <a:srgbClr val="000000">
                      <a:alpha val="43137"/>
                    </a:srgbClr>
                  </a:outerShdw>
                </a:effectLst>
              </a:rPr>
              <a:t>Matthews Tract, Horse Swamp</a:t>
            </a:r>
            <a:endParaRPr lang="en-US" sz="2800" b="1" dirty="0">
              <a:solidFill>
                <a:srgbClr val="FFFF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C71C9068-D232-D8FA-2D0C-8938530510B3}"/>
              </a:ext>
            </a:extLst>
          </p:cNvPr>
          <p:cNvSpPr txBox="1"/>
          <p:nvPr/>
        </p:nvSpPr>
        <p:spPr>
          <a:xfrm>
            <a:off x="0" y="5014913"/>
            <a:ext cx="12072938" cy="2554545"/>
          </a:xfrm>
          <a:prstGeom prst="rect">
            <a:avLst/>
          </a:prstGeom>
          <a:noFill/>
        </p:spPr>
        <p:txBody>
          <a:bodyPr wrap="square" rtlCol="0">
            <a:spAutoFit/>
          </a:bodyPr>
          <a:lstStyle/>
          <a:p>
            <a:r>
              <a:rPr lang="en-US" sz="5400" b="1">
                <a:solidFill>
                  <a:srgbClr val="FFFF00"/>
                </a:solidFill>
                <a:effectLst>
                  <a:outerShdw blurRad="50800" dist="38100" dir="2700000" algn="tl" rotWithShape="0">
                    <a:prstClr val="black">
                      <a:alpha val="40000"/>
                    </a:prstClr>
                  </a:outerShdw>
                </a:effectLst>
                <a:latin typeface="+mj-lt"/>
              </a:rPr>
              <a:t>The Nature Conservancy (TNC)</a:t>
            </a:r>
          </a:p>
          <a:p>
            <a:pPr marL="342900" marR="0" lvl="0" indent="-342900">
              <a:spcBef>
                <a:spcPts val="0"/>
              </a:spcBef>
              <a:spcAft>
                <a:spcPts val="0"/>
              </a:spcAft>
              <a:buFont typeface="Symbol" panose="05050102010706020507" pitchFamily="18" charset="2"/>
              <a:buChar char=""/>
            </a:pPr>
            <a:r>
              <a:rPr lang="en-US" sz="2600" b="1">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Protected 5291 acres, the majority of which will go to the NCWRC</a:t>
            </a:r>
            <a:endParaRPr lang="en-US" sz="2600" b="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b="1">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Burned ~1066 acres on TNC lands</a:t>
            </a:r>
            <a:endParaRPr lang="en-US" sz="2600" b="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endParaRPr lang="en-US" sz="5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598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32EA-77F0-539C-536E-E599C2DA6A16}"/>
              </a:ext>
            </a:extLst>
          </p:cNvPr>
          <p:cNvSpPr>
            <a:spLocks noGrp="1"/>
          </p:cNvSpPr>
          <p:nvPr>
            <p:ph type="title"/>
          </p:nvPr>
        </p:nvSpPr>
        <p:spPr>
          <a:xfrm>
            <a:off x="6096000" y="31747"/>
            <a:ext cx="5332811" cy="611192"/>
          </a:xfrm>
        </p:spPr>
        <p:txBody>
          <a:bodyPr>
            <a:normAutofit fontScale="90000"/>
          </a:bodyPr>
          <a:lstStyle/>
          <a:p>
            <a:pPr algn="ctr"/>
            <a:r>
              <a:rPr lang="en-US" sz="2800" b="1">
                <a:solidFill>
                  <a:srgbClr val="FFFF00"/>
                </a:solidFill>
                <a:effectLst>
                  <a:outerShdw blurRad="38100" dist="38100" dir="2700000" algn="tl">
                    <a:srgbClr val="000000">
                      <a:alpha val="43137"/>
                    </a:srgbClr>
                  </a:outerShdw>
                </a:effectLst>
              </a:rPr>
              <a:t>Goldsboro Milling Co. Tract (aka Sleepy Creek Farms)</a:t>
            </a:r>
            <a:endParaRPr lang="en-US" sz="2800" b="1" dirty="0">
              <a:solidFill>
                <a:srgbClr val="FFFF00"/>
              </a:solidFill>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0E214429-4023-934A-C494-4774D74F91A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107154" y="888998"/>
            <a:ext cx="6858002" cy="5143500"/>
          </a:xfrm>
        </p:spPr>
      </p:pic>
      <p:pic>
        <p:nvPicPr>
          <p:cNvPr id="7" name="Picture 6">
            <a:extLst>
              <a:ext uri="{FF2B5EF4-FFF2-40B4-BE49-F238E27FC236}">
                <a16:creationId xmlns:a16="http://schemas.microsoft.com/office/drawing/2014/main" id="{35D4CF76-D4E1-453E-1810-18A4F9354E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226845" y="873123"/>
            <a:ext cx="6858000" cy="5143500"/>
          </a:xfrm>
          <a:prstGeom prst="rect">
            <a:avLst/>
          </a:prstGeom>
        </p:spPr>
      </p:pic>
      <p:sp>
        <p:nvSpPr>
          <p:cNvPr id="3" name="TextBox 2">
            <a:extLst>
              <a:ext uri="{FF2B5EF4-FFF2-40B4-BE49-F238E27FC236}">
                <a16:creationId xmlns:a16="http://schemas.microsoft.com/office/drawing/2014/main" id="{E03A1DD3-A28F-6CA0-4556-F70A2435A51D}"/>
              </a:ext>
            </a:extLst>
          </p:cNvPr>
          <p:cNvSpPr txBox="1"/>
          <p:nvPr/>
        </p:nvSpPr>
        <p:spPr>
          <a:xfrm>
            <a:off x="964405" y="5058964"/>
            <a:ext cx="10263190" cy="2000548"/>
          </a:xfrm>
          <a:prstGeom prst="rect">
            <a:avLst/>
          </a:prstGeom>
          <a:noFill/>
        </p:spPr>
        <p:txBody>
          <a:bodyPr wrap="square" rtlCol="0">
            <a:spAutoFit/>
          </a:bodyPr>
          <a:lstStyle/>
          <a:p>
            <a:r>
              <a:rPr lang="en-US" sz="5400" b="1">
                <a:solidFill>
                  <a:srgbClr val="FFFF00"/>
                </a:solidFill>
                <a:effectLst>
                  <a:outerShdw blurRad="38100" dist="38100" dir="2700000" algn="tl">
                    <a:srgbClr val="000000">
                      <a:alpha val="43137"/>
                    </a:srgbClr>
                  </a:outerShdw>
                </a:effectLst>
                <a:latin typeface="+mj-lt"/>
              </a:rPr>
              <a:t>TNC (cont’d)</a:t>
            </a:r>
          </a:p>
          <a:p>
            <a:pPr marL="342900" marR="0" lvl="0" indent="-342900">
              <a:spcBef>
                <a:spcPts val="0"/>
              </a:spcBef>
              <a:spcAft>
                <a:spcPts val="0"/>
              </a:spcAft>
              <a:buFont typeface="Symbol" panose="05050102010706020507" pitchFamily="18" charset="2"/>
              <a:buChar char=""/>
            </a:pPr>
            <a:r>
              <a:rPr lang="en-US" sz="2600" b="1">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Assisted Partners on 3839 acres of burning</a:t>
            </a:r>
            <a:endParaRPr lang="en-US" sz="2600" b="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b="1">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Implemented aerial ignition drone into our fire management program</a:t>
            </a:r>
            <a:endParaRPr lang="en-US" sz="2600" b="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0298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wood, surrounded&#10;&#10;Description automatically generated">
            <a:extLst>
              <a:ext uri="{FF2B5EF4-FFF2-40B4-BE49-F238E27FC236}">
                <a16:creationId xmlns:a16="http://schemas.microsoft.com/office/drawing/2014/main" id="{469EF746-57C4-379C-A980-11FCFAA27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3994" y="0"/>
            <a:ext cx="9144000" cy="6858000"/>
          </a:xfrm>
          <a:prstGeom prst="rect">
            <a:avLst/>
          </a:prstGeom>
        </p:spPr>
      </p:pic>
      <p:sp>
        <p:nvSpPr>
          <p:cNvPr id="2" name="Title 1">
            <a:extLst>
              <a:ext uri="{FF2B5EF4-FFF2-40B4-BE49-F238E27FC236}">
                <a16:creationId xmlns:a16="http://schemas.microsoft.com/office/drawing/2014/main" id="{74B0AFC3-8F61-E42D-53B7-818E317FFBEB}"/>
              </a:ext>
            </a:extLst>
          </p:cNvPr>
          <p:cNvSpPr>
            <a:spLocks noGrp="1"/>
          </p:cNvSpPr>
          <p:nvPr>
            <p:ph type="ctrTitle"/>
          </p:nvPr>
        </p:nvSpPr>
        <p:spPr>
          <a:xfrm>
            <a:off x="1473994" y="0"/>
            <a:ext cx="8815387" cy="7158038"/>
          </a:xfrm>
        </p:spPr>
        <p:txBody>
          <a:bodyPr>
            <a:normAutofit fontScale="90000"/>
          </a:bodyPr>
          <a:lstStyle/>
          <a:p>
            <a:pPr algn="l"/>
            <a:r>
              <a:rPr lang="en-US" b="1" dirty="0">
                <a:solidFill>
                  <a:srgbClr val="FFFF00"/>
                </a:solidFill>
                <a:effectLst>
                  <a:outerShdw blurRad="50800" dist="38100" dir="2700000" algn="tl" rotWithShape="0">
                    <a:prstClr val="black">
                      <a:alpha val="40000"/>
                    </a:prstClr>
                  </a:outerShdw>
                </a:effectLst>
              </a:rPr>
              <a:t>TNC (cont’d)</a:t>
            </a:r>
            <a:br>
              <a:rPr lang="en-US" sz="5400" b="1" dirty="0">
                <a:solidFill>
                  <a:srgbClr val="FFFF00"/>
                </a:solidFill>
                <a:effectLst>
                  <a:outerShdw blurRad="50800" dist="38100" dir="2700000" algn="tl" rotWithShape="0">
                    <a:prstClr val="black">
                      <a:alpha val="40000"/>
                    </a:prstClr>
                  </a:outerShdw>
                </a:effectLst>
              </a:rPr>
            </a:br>
            <a:r>
              <a:rPr lang="en-US" sz="2900" b="1" dirty="0">
                <a:solidFill>
                  <a:srgbClr val="FFFF00"/>
                </a:solidFill>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rPr>
              <a:t>Co-lead, with NC WRC, the rehydration of over 7500 acres of peatland at Angola Bay Game Land to benefit </a:t>
            </a:r>
            <a:r>
              <a:rPr lang="en-US" sz="2900" b="1" dirty="0" err="1">
                <a:solidFill>
                  <a:srgbClr val="FFFF00"/>
                </a:solidFill>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rPr>
              <a:t>pocosin</a:t>
            </a:r>
            <a:r>
              <a:rPr lang="en-US" sz="2900" b="1" dirty="0">
                <a:solidFill>
                  <a:srgbClr val="FFFF00"/>
                </a:solidFill>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rPr>
              <a:t> restoration, to mitigate wildfire risk, and increase carbon storage (project ongoing).</a:t>
            </a:r>
            <a:br>
              <a:rPr lang="en-US" sz="29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9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9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9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9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9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900" b="1" dirty="0">
                <a:solidFill>
                  <a:srgbClr val="FFFF00"/>
                </a:solidFill>
                <a:effectLst/>
                <a:latin typeface="Calibri" panose="020F0502020204030204" pitchFamily="34" charset="0"/>
                <a:ea typeface="Calibri" panose="020F0502020204030204" pitchFamily="34" charset="0"/>
              </a:rPr>
            </a:br>
            <a:br>
              <a:rPr lang="en-US" sz="27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7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7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7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br>
              <a:rPr lang="en-US" sz="2700" b="1" dirty="0">
                <a:solidFill>
                  <a:srgbClr val="FFFF00"/>
                </a:solidFill>
                <a:latin typeface="Calibri" panose="020F0502020204030204" pitchFamily="34" charset="0"/>
                <a:ea typeface="Times New Roman" panose="02020603050405020304" pitchFamily="18" charset="0"/>
              </a:rPr>
            </a:br>
            <a:r>
              <a:rPr lang="en-US" sz="2700" b="1" dirty="0">
                <a:solidFill>
                  <a:srgbClr val="FFFF00"/>
                </a:solidFill>
                <a:latin typeface="Calibri" panose="020F0502020204030204" pitchFamily="34" charset="0"/>
                <a:ea typeface="Times New Roman" panose="02020603050405020304" pitchFamily="18" charset="0"/>
              </a:rPr>
              <a:t>	</a:t>
            </a:r>
            <a:r>
              <a:rPr lang="en-US" sz="2400" b="1" dirty="0">
                <a:solidFill>
                  <a:srgbClr val="FFFF00"/>
                </a:solidFill>
                <a:latin typeface="Calibri" panose="020F0502020204030204" pitchFamily="34" charset="0"/>
                <a:ea typeface="Calibri" panose="020F0502020204030204" pitchFamily="34" charset="0"/>
              </a:rPr>
              <a:t>A functioning weir at Angola Bay Game Land in one of the ditches </a:t>
            </a:r>
            <a:br>
              <a:rPr lang="en-US" sz="2400" b="1" dirty="0">
                <a:solidFill>
                  <a:srgbClr val="FFFF00"/>
                </a:solidFill>
                <a:latin typeface="Calibri" panose="020F0502020204030204" pitchFamily="34" charset="0"/>
                <a:ea typeface="Calibri" panose="020F0502020204030204" pitchFamily="34" charset="0"/>
              </a:rPr>
            </a:br>
            <a:r>
              <a:rPr lang="en-US" sz="2400" b="1" dirty="0">
                <a:solidFill>
                  <a:srgbClr val="FFFF00"/>
                </a:solidFill>
                <a:latin typeface="Calibri" panose="020F0502020204030204" pitchFamily="34" charset="0"/>
                <a:ea typeface="Calibri" panose="020F0502020204030204" pitchFamily="34" charset="0"/>
              </a:rPr>
              <a:t>	as part of the 7500 ac peatland rehydration / restoration project.</a:t>
            </a:r>
            <a:br>
              <a:rPr lang="en-US" sz="2400" b="1" dirty="0">
                <a:solidFill>
                  <a:srgbClr val="FFFF00"/>
                </a:solidFill>
                <a:effectLst/>
                <a:latin typeface="Calibri" panose="020F0502020204030204" pitchFamily="34" charset="0"/>
                <a:ea typeface="Calibri" panose="020F0502020204030204" pitchFamily="34" charset="0"/>
              </a:rPr>
            </a:br>
            <a:endParaRPr lang="en-US" sz="2400" b="1" dirty="0">
              <a:solidFill>
                <a:srgbClr val="FFFF00"/>
              </a:solidFill>
            </a:endParaRPr>
          </a:p>
        </p:txBody>
      </p:sp>
    </p:spTree>
    <p:extLst>
      <p:ext uri="{BB962C8B-B14F-4D97-AF65-F5344CB8AC3E}">
        <p14:creationId xmlns:p14="http://schemas.microsoft.com/office/powerpoint/2010/main" val="349483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B85BCF-4CE3-3B8C-8DEF-914B4050D9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66" y="365125"/>
            <a:ext cx="12226732" cy="6107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AA23C6-4665-45A3-D2A5-4BF42173B9AD}"/>
              </a:ext>
            </a:extLst>
          </p:cNvPr>
          <p:cNvSpPr>
            <a:spLocks noGrp="1"/>
          </p:cNvSpPr>
          <p:nvPr>
            <p:ph type="title"/>
          </p:nvPr>
        </p:nvSpPr>
        <p:spPr/>
        <p:txBody>
          <a:bodyPr>
            <a:normAutofit/>
          </a:bodyPr>
          <a:lstStyle/>
          <a:p>
            <a:r>
              <a:rPr lang="en-US" sz="5400" b="1" dirty="0">
                <a:solidFill>
                  <a:srgbClr val="FFFF00"/>
                </a:solidFill>
                <a:effectLst>
                  <a:outerShdw blurRad="38100" dist="38100" dir="2700000" algn="tl">
                    <a:srgbClr val="000000">
                      <a:alpha val="43137"/>
                    </a:srgbClr>
                  </a:outerShdw>
                </a:effectLst>
              </a:rPr>
              <a:t>NC Coastal Federation</a:t>
            </a:r>
          </a:p>
        </p:txBody>
      </p:sp>
      <p:sp>
        <p:nvSpPr>
          <p:cNvPr id="3" name="Content Placeholder 2">
            <a:extLst>
              <a:ext uri="{FF2B5EF4-FFF2-40B4-BE49-F238E27FC236}">
                <a16:creationId xmlns:a16="http://schemas.microsoft.com/office/drawing/2014/main" id="{AE42F6D2-5FBF-E6F1-8AFD-1D46701DF4BE}"/>
              </a:ext>
            </a:extLst>
          </p:cNvPr>
          <p:cNvSpPr>
            <a:spLocks noGrp="1"/>
          </p:cNvSpPr>
          <p:nvPr>
            <p:ph idx="1"/>
          </p:nvPr>
        </p:nvSpPr>
        <p:spPr/>
        <p:txBody>
          <a:bodyPr/>
          <a:lstStyle/>
          <a:p>
            <a:pPr marL="0" marR="0">
              <a:spcBef>
                <a:spcPts val="0"/>
              </a:spcBef>
              <a:spcAft>
                <a:spcPts val="0"/>
              </a:spcAft>
            </a:pPr>
            <a:r>
              <a:rPr lang="en-US" sz="2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We've been working closely with Janice on the Weyerhaeuser acquisitions along the Newport River over the last couple of years.  </a:t>
            </a:r>
          </a:p>
          <a:p>
            <a:pPr marL="0" marR="0">
              <a:spcBef>
                <a:spcPts val="0"/>
              </a:spcBef>
              <a:spcAft>
                <a:spcPts val="0"/>
              </a:spcAft>
            </a:pPr>
            <a:endParaRPr lang="en-US" sz="2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marR="0">
              <a:spcBef>
                <a:spcPts val="0"/>
              </a:spcBef>
              <a:spcAft>
                <a:spcPts val="0"/>
              </a:spcAft>
            </a:pPr>
            <a:r>
              <a:rPr lang="en-US" sz="2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 have $1.6 million from NC Land and Water Fund in hand for hydrologic restoration of the Phase 1 tract (1400 acres total). </a:t>
            </a:r>
          </a:p>
          <a:p>
            <a:pPr marL="0" marR="0">
              <a:spcBef>
                <a:spcPts val="0"/>
              </a:spcBef>
              <a:spcAft>
                <a:spcPts val="0"/>
              </a:spcAft>
            </a:pPr>
            <a:endParaRPr lang="en-US" sz="2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marR="0">
              <a:spcBef>
                <a:spcPts val="0"/>
              </a:spcBef>
              <a:spcAft>
                <a:spcPts val="0"/>
              </a:spcAft>
            </a:pPr>
            <a:r>
              <a:rPr lang="en-US" sz="2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Could use some expertise from this group on whether or not this area would be suitable for longleaf restoration and if so we are interested in pursuing funding to supplement the restoration. </a:t>
            </a:r>
          </a:p>
          <a:p>
            <a:endParaRPr lang="en-US" dirty="0"/>
          </a:p>
        </p:txBody>
      </p:sp>
    </p:spTree>
    <p:extLst>
      <p:ext uri="{BB962C8B-B14F-4D97-AF65-F5344CB8AC3E}">
        <p14:creationId xmlns:p14="http://schemas.microsoft.com/office/powerpoint/2010/main" val="356054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200</TotalTime>
  <Words>387</Words>
  <Application>Microsoft Office PowerPoint</Application>
  <PresentationFormat>Widescreen</PresentationFormat>
  <Paragraphs>30</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Symbol</vt:lpstr>
      <vt:lpstr>Office Theme</vt:lpstr>
      <vt:lpstr>PowerPoint Presentation</vt:lpstr>
      <vt:lpstr>North Carolina Coastal Land Trust</vt:lpstr>
      <vt:lpstr>Matthews Tract, Horse Swamp</vt:lpstr>
      <vt:lpstr>Goldsboro Milling Co. Tract (aka Sleepy Creek Farms)</vt:lpstr>
      <vt:lpstr>TNC (cont’d) Co-lead, with NC WRC, the rehydration of over 7500 acres of peatland at Angola Bay Game Land to benefit pocosin restoration, to mitigate wildfire risk, and increase carbon storage (project ongoing).             A functioning weir at Angola Bay Game Land in one of the ditches   as part of the 7500 ac peatland rehydration / restoration project. </vt:lpstr>
      <vt:lpstr>NC Coastal Federation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functioning weir at Angola Bay Game Land in one of the ditches  as part of the 7500 ac peatland rehydration / restoration project.</dc:title>
  <dc:creator>Ten Brink CIV Craig E</dc:creator>
  <cp:lastModifiedBy>Ten Brink CIV Craig E</cp:lastModifiedBy>
  <cp:revision>3</cp:revision>
  <dcterms:created xsi:type="dcterms:W3CDTF">2023-12-05T16:24:04Z</dcterms:created>
  <dcterms:modified xsi:type="dcterms:W3CDTF">2023-12-05T20:10:31Z</dcterms:modified>
</cp:coreProperties>
</file>