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7311F7-6F82-42CD-9C55-8047E8AD58A8}"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7CE79-07D0-4EC2-8D0A-9305FB4B85FF}" type="slidenum">
              <a:rPr lang="en-US" smtClean="0"/>
              <a:t>‹#›</a:t>
            </a:fld>
            <a:endParaRPr lang="en-US"/>
          </a:p>
        </p:txBody>
      </p:sp>
    </p:spTree>
    <p:extLst>
      <p:ext uri="{BB962C8B-B14F-4D97-AF65-F5344CB8AC3E}">
        <p14:creationId xmlns:p14="http://schemas.microsoft.com/office/powerpoint/2010/main" val="2637743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Reduce and mitigate wildfire threats to communities and landowners</a:t>
            </a:r>
          </a:p>
          <a:p>
            <a:r>
              <a:rPr lang="en-US" dirty="0"/>
              <a:t>We anticipate reducing wildfire fuel loads by at least 166.5 thousand tons . This projection is</a:t>
            </a:r>
          </a:p>
          <a:p>
            <a:r>
              <a:rPr lang="en-US" dirty="0"/>
              <a:t>based on an underestimate of the expected NC fuels reduction provided by the NCFS Fire</a:t>
            </a:r>
          </a:p>
          <a:p>
            <a:r>
              <a:rPr lang="en-US" dirty="0"/>
              <a:t>Environment Working Group. On the UNF , we estimate that most thinning and burning will</a:t>
            </a:r>
          </a:p>
          <a:p>
            <a:r>
              <a:rPr lang="en-US" dirty="0"/>
              <a:t>occur in pine and pine hardwood stands with medium fuel load (basal area 40 95 sq/ft),</a:t>
            </a:r>
          </a:p>
          <a:p>
            <a:r>
              <a:rPr lang="en-US" dirty="0"/>
              <a:t>which equates to a fuel reduction of 6 tons per acre . We estimated that half of private land</a:t>
            </a:r>
          </a:p>
          <a:p>
            <a:r>
              <a:rPr lang="en-US" dirty="0"/>
              <a:t>burns would be comprised of pine stands with medium and high ( 12 tons per acre ) fuel</a:t>
            </a:r>
          </a:p>
          <a:p>
            <a:r>
              <a:rPr lang="en-US" dirty="0"/>
              <a:t>load.</a:t>
            </a:r>
          </a:p>
          <a:p>
            <a:endParaRPr lang="en-US" b="1" dirty="0"/>
          </a:p>
          <a:p>
            <a:r>
              <a:rPr lang="en-US" sz="1800" b="1" i="0" u="none" strike="noStrike" baseline="0" dirty="0">
                <a:solidFill>
                  <a:srgbClr val="000000"/>
                </a:solidFill>
                <a:latin typeface="Calibri" panose="020F0502020204030204" pitchFamily="34" charset="0"/>
              </a:rPr>
              <a:t>Protect water quality and supply for communities and industry</a:t>
            </a:r>
          </a:p>
          <a:p>
            <a:r>
              <a:rPr lang="en-US" sz="1800" b="0" i="0" u="none" strike="noStrike" baseline="0" dirty="0">
                <a:solidFill>
                  <a:srgbClr val="000000"/>
                </a:solidFill>
                <a:latin typeface="Calibri" panose="020F0502020204030204" pitchFamily="34" charset="0"/>
              </a:rPr>
              <a:t>Two new, undescribed, endemic mussel species occur in the Uwharrie region’s Little </a:t>
            </a:r>
            <a:r>
              <a:rPr lang="en-US" sz="1800" b="0" i="0" u="none" strike="noStrike" baseline="0" dirty="0" err="1">
                <a:solidFill>
                  <a:srgbClr val="000000"/>
                </a:solidFill>
                <a:latin typeface="Calibri" panose="020F0502020204030204" pitchFamily="34" charset="0"/>
              </a:rPr>
              <a:t>River.The</a:t>
            </a:r>
            <a:r>
              <a:rPr lang="en-US" sz="1800" b="0" i="0" u="none" strike="noStrike" baseline="0" dirty="0">
                <a:solidFill>
                  <a:srgbClr val="000000"/>
                </a:solidFill>
                <a:latin typeface="Calibri" panose="020F0502020204030204" pitchFamily="34" charset="0"/>
              </a:rPr>
              <a:t> Greater </a:t>
            </a:r>
            <a:r>
              <a:rPr lang="en-US" sz="1800" b="0" i="0" u="none" strike="noStrike" baseline="0" dirty="0" err="1">
                <a:solidFill>
                  <a:srgbClr val="000000"/>
                </a:solidFill>
                <a:latin typeface="Calibri" panose="020F0502020204030204" pitchFamily="34" charset="0"/>
              </a:rPr>
              <a:t>UwharriesConservation</a:t>
            </a:r>
            <a:r>
              <a:rPr lang="en-US" sz="1800" b="0" i="0" u="none" strike="noStrike" baseline="0" dirty="0">
                <a:solidFill>
                  <a:srgbClr val="000000"/>
                </a:solidFill>
                <a:latin typeface="Calibri" panose="020F0502020204030204" pitchFamily="34" charset="0"/>
              </a:rPr>
              <a:t> Plan identifies further 7 irreplaceable mussel species and over 100 species of greatest conservation need in the </a:t>
            </a:r>
            <a:r>
              <a:rPr lang="en-US" sz="1800" b="0" i="0" u="none" strike="noStrike" baseline="0" dirty="0" err="1">
                <a:solidFill>
                  <a:srgbClr val="000000"/>
                </a:solidFill>
                <a:latin typeface="Calibri" panose="020F0502020204030204" pitchFamily="34" charset="0"/>
              </a:rPr>
              <a:t>Uwharries</a:t>
            </a:r>
            <a:r>
              <a:rPr lang="en-US" sz="1800" b="0" i="0" u="none" strike="noStrike" baseline="0" dirty="0">
                <a:solidFill>
                  <a:srgbClr val="000000"/>
                </a:solidFill>
                <a:latin typeface="Calibri" panose="020F0502020204030204" pitchFamily="34" charset="0"/>
              </a:rPr>
              <a:t>. </a:t>
            </a:r>
          </a:p>
          <a:p>
            <a:endParaRPr lang="en-US" sz="1800" b="0" i="0" u="none" strike="noStrike" baseline="0" dirty="0">
              <a:solidFill>
                <a:srgbClr val="000000"/>
              </a:solidFill>
              <a:latin typeface="Calibri" panose="020F0502020204030204" pitchFamily="34" charset="0"/>
            </a:endParaRPr>
          </a:p>
          <a:p>
            <a:r>
              <a:rPr lang="en-US" b="1" dirty="0"/>
              <a:t>Improve habitat conditions for at risk species</a:t>
            </a:r>
          </a:p>
          <a:p>
            <a:r>
              <a:rPr lang="en-US" dirty="0"/>
              <a:t>Our vision is to restore populations of fire</a:t>
            </a:r>
          </a:p>
          <a:p>
            <a:r>
              <a:rPr lang="en-US" dirty="0"/>
              <a:t>dependent species that have been extirpated</a:t>
            </a:r>
          </a:p>
          <a:p>
            <a:r>
              <a:rPr lang="en-US" dirty="0"/>
              <a:t>from the </a:t>
            </a:r>
            <a:r>
              <a:rPr lang="en-US" dirty="0" err="1"/>
              <a:t>Uwharries</a:t>
            </a:r>
            <a:r>
              <a:rPr lang="en-US" dirty="0"/>
              <a:t> and the Corridor ,</a:t>
            </a:r>
          </a:p>
          <a:p>
            <a:r>
              <a:rPr lang="en-US" dirty="0"/>
              <a:t>including red cockaded woodpecker,</a:t>
            </a:r>
          </a:p>
          <a:p>
            <a:r>
              <a:rPr lang="en-US" dirty="0"/>
              <a:t>Bachman’s sparrow, pine barrens treefrog,</a:t>
            </a:r>
          </a:p>
          <a:p>
            <a:r>
              <a:rPr lang="en-US" dirty="0"/>
              <a:t>and Micheaux’s sumac.</a:t>
            </a:r>
          </a:p>
          <a:p>
            <a:r>
              <a:rPr lang="en-US" dirty="0"/>
              <a:t>Research by The Nature Conservancy</a:t>
            </a:r>
          </a:p>
          <a:p>
            <a:r>
              <a:rPr lang="en-US" dirty="0"/>
              <a:t>determined that a core area of 25,000 acres</a:t>
            </a:r>
          </a:p>
          <a:p>
            <a:r>
              <a:rPr lang="en-US" dirty="0"/>
              <a:t>is needed to maintain longleaf associated</a:t>
            </a:r>
          </a:p>
          <a:p>
            <a:r>
              <a:rPr lang="en-US" dirty="0"/>
              <a:t>species . Habitat in the </a:t>
            </a:r>
            <a:r>
              <a:rPr lang="en-US" dirty="0" err="1"/>
              <a:t>Uwharries</a:t>
            </a:r>
            <a:r>
              <a:rPr lang="en-US" dirty="0"/>
              <a:t> is suitable</a:t>
            </a:r>
          </a:p>
          <a:p>
            <a:r>
              <a:rPr lang="en-US" dirty="0"/>
              <a:t>to sustain Bachman’s sparrows.</a:t>
            </a:r>
          </a:p>
          <a:p>
            <a:endParaRPr lang="en-US" dirty="0"/>
          </a:p>
          <a:p>
            <a:r>
              <a:rPr lang="en-US" dirty="0"/>
              <a:t> On at least 3,000 ac. Increase landowner participation in NRCS programs via the requested NRCS funding for practices that advance all JCLRP objectives (see spreadsheet for details). </a:t>
            </a:r>
          </a:p>
          <a:p>
            <a:r>
              <a:rPr lang="en-US" dirty="0"/>
              <a:t>  On at least 4,500 ac. USFS Contracted burn crew will work with the NCFS (on SA enrolled properties), and Sandhills PBA to prepare for and conduct prescribed burns</a:t>
            </a:r>
          </a:p>
        </p:txBody>
      </p:sp>
      <p:sp>
        <p:nvSpPr>
          <p:cNvPr id="4" name="Slide Number Placeholder 3"/>
          <p:cNvSpPr>
            <a:spLocks noGrp="1"/>
          </p:cNvSpPr>
          <p:nvPr>
            <p:ph type="sldNum" sz="quarter" idx="5"/>
          </p:nvPr>
        </p:nvSpPr>
        <p:spPr/>
        <p:txBody>
          <a:bodyPr/>
          <a:lstStyle/>
          <a:p>
            <a:fld id="{939DBE6F-538C-43B2-B9E3-3D35C1964289}" type="slidenum">
              <a:rPr lang="en-US" smtClean="0"/>
              <a:t>2</a:t>
            </a:fld>
            <a:endParaRPr lang="en-US"/>
          </a:p>
        </p:txBody>
      </p:sp>
    </p:spTree>
    <p:extLst>
      <p:ext uri="{BB962C8B-B14F-4D97-AF65-F5344CB8AC3E}">
        <p14:creationId xmlns:p14="http://schemas.microsoft.com/office/powerpoint/2010/main" val="113902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9ED15-0504-2B30-C4B9-E41369E44D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056CC8-B312-7584-B13E-2A4A9E5834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355D67-AE73-6DB3-003D-D7BCCD171274}"/>
              </a:ext>
            </a:extLst>
          </p:cNvPr>
          <p:cNvSpPr>
            <a:spLocks noGrp="1"/>
          </p:cNvSpPr>
          <p:nvPr>
            <p:ph type="dt" sz="half" idx="10"/>
          </p:nvPr>
        </p:nvSpPr>
        <p:spPr/>
        <p:txBody>
          <a:bodyPr/>
          <a:lstStyle/>
          <a:p>
            <a:fld id="{105D338C-056A-48A3-87DE-C01F44B3A7A0}" type="datetimeFigureOut">
              <a:rPr lang="en-US" smtClean="0"/>
              <a:t>12/5/2023</a:t>
            </a:fld>
            <a:endParaRPr lang="en-US"/>
          </a:p>
        </p:txBody>
      </p:sp>
      <p:sp>
        <p:nvSpPr>
          <p:cNvPr id="5" name="Footer Placeholder 4">
            <a:extLst>
              <a:ext uri="{FF2B5EF4-FFF2-40B4-BE49-F238E27FC236}">
                <a16:creationId xmlns:a16="http://schemas.microsoft.com/office/drawing/2014/main" id="{A0A68BF3-B87B-262A-B821-048DE2099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9D950F-CF2D-1915-29C6-73333F2EAB74}"/>
              </a:ext>
            </a:extLst>
          </p:cNvPr>
          <p:cNvSpPr>
            <a:spLocks noGrp="1"/>
          </p:cNvSpPr>
          <p:nvPr>
            <p:ph type="sldNum" sz="quarter" idx="12"/>
          </p:nvPr>
        </p:nvSpPr>
        <p:spPr/>
        <p:txBody>
          <a:bodyPr/>
          <a:lstStyle/>
          <a:p>
            <a:fld id="{953944A2-3D3E-44B4-A8CF-73D3486E8DCF}" type="slidenum">
              <a:rPr lang="en-US" smtClean="0"/>
              <a:t>‹#›</a:t>
            </a:fld>
            <a:endParaRPr lang="en-US"/>
          </a:p>
        </p:txBody>
      </p:sp>
    </p:spTree>
    <p:extLst>
      <p:ext uri="{BB962C8B-B14F-4D97-AF65-F5344CB8AC3E}">
        <p14:creationId xmlns:p14="http://schemas.microsoft.com/office/powerpoint/2010/main" val="4099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A56A-BFA4-ED4B-3B89-4E5A485154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B30E9B-EF7D-EAAD-4047-4229B57586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EC3D71-9570-46FC-7E8D-4DD4443708C6}"/>
              </a:ext>
            </a:extLst>
          </p:cNvPr>
          <p:cNvSpPr>
            <a:spLocks noGrp="1"/>
          </p:cNvSpPr>
          <p:nvPr>
            <p:ph type="dt" sz="half" idx="10"/>
          </p:nvPr>
        </p:nvSpPr>
        <p:spPr/>
        <p:txBody>
          <a:bodyPr/>
          <a:lstStyle/>
          <a:p>
            <a:fld id="{105D338C-056A-48A3-87DE-C01F44B3A7A0}" type="datetimeFigureOut">
              <a:rPr lang="en-US" smtClean="0"/>
              <a:t>12/5/2023</a:t>
            </a:fld>
            <a:endParaRPr lang="en-US"/>
          </a:p>
        </p:txBody>
      </p:sp>
      <p:sp>
        <p:nvSpPr>
          <p:cNvPr id="5" name="Footer Placeholder 4">
            <a:extLst>
              <a:ext uri="{FF2B5EF4-FFF2-40B4-BE49-F238E27FC236}">
                <a16:creationId xmlns:a16="http://schemas.microsoft.com/office/drawing/2014/main" id="{777DB547-D321-6FFC-FF08-3E9C215C6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D6F46-DBFD-1626-D1F6-72533D9CEF5B}"/>
              </a:ext>
            </a:extLst>
          </p:cNvPr>
          <p:cNvSpPr>
            <a:spLocks noGrp="1"/>
          </p:cNvSpPr>
          <p:nvPr>
            <p:ph type="sldNum" sz="quarter" idx="12"/>
          </p:nvPr>
        </p:nvSpPr>
        <p:spPr/>
        <p:txBody>
          <a:bodyPr/>
          <a:lstStyle/>
          <a:p>
            <a:fld id="{953944A2-3D3E-44B4-A8CF-73D3486E8DCF}" type="slidenum">
              <a:rPr lang="en-US" smtClean="0"/>
              <a:t>‹#›</a:t>
            </a:fld>
            <a:endParaRPr lang="en-US"/>
          </a:p>
        </p:txBody>
      </p:sp>
    </p:spTree>
    <p:extLst>
      <p:ext uri="{BB962C8B-B14F-4D97-AF65-F5344CB8AC3E}">
        <p14:creationId xmlns:p14="http://schemas.microsoft.com/office/powerpoint/2010/main" val="3798267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92DFC2-82FA-7F58-5E02-5A6ED42B98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5C050E-C76A-1E44-24D4-C12DFE378B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4890D-6BF4-3359-66FA-FEDAAF1B5048}"/>
              </a:ext>
            </a:extLst>
          </p:cNvPr>
          <p:cNvSpPr>
            <a:spLocks noGrp="1"/>
          </p:cNvSpPr>
          <p:nvPr>
            <p:ph type="dt" sz="half" idx="10"/>
          </p:nvPr>
        </p:nvSpPr>
        <p:spPr/>
        <p:txBody>
          <a:bodyPr/>
          <a:lstStyle/>
          <a:p>
            <a:fld id="{105D338C-056A-48A3-87DE-C01F44B3A7A0}" type="datetimeFigureOut">
              <a:rPr lang="en-US" smtClean="0"/>
              <a:t>12/5/2023</a:t>
            </a:fld>
            <a:endParaRPr lang="en-US"/>
          </a:p>
        </p:txBody>
      </p:sp>
      <p:sp>
        <p:nvSpPr>
          <p:cNvPr id="5" name="Footer Placeholder 4">
            <a:extLst>
              <a:ext uri="{FF2B5EF4-FFF2-40B4-BE49-F238E27FC236}">
                <a16:creationId xmlns:a16="http://schemas.microsoft.com/office/drawing/2014/main" id="{B0AC868A-BC82-99AB-B5D1-90FF2397F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B3DBF-5AA3-D020-1C17-12A46AF85247}"/>
              </a:ext>
            </a:extLst>
          </p:cNvPr>
          <p:cNvSpPr>
            <a:spLocks noGrp="1"/>
          </p:cNvSpPr>
          <p:nvPr>
            <p:ph type="sldNum" sz="quarter" idx="12"/>
          </p:nvPr>
        </p:nvSpPr>
        <p:spPr/>
        <p:txBody>
          <a:bodyPr/>
          <a:lstStyle/>
          <a:p>
            <a:fld id="{953944A2-3D3E-44B4-A8CF-73D3486E8DCF}" type="slidenum">
              <a:rPr lang="en-US" smtClean="0"/>
              <a:t>‹#›</a:t>
            </a:fld>
            <a:endParaRPr lang="en-US"/>
          </a:p>
        </p:txBody>
      </p:sp>
    </p:spTree>
    <p:extLst>
      <p:ext uri="{BB962C8B-B14F-4D97-AF65-F5344CB8AC3E}">
        <p14:creationId xmlns:p14="http://schemas.microsoft.com/office/powerpoint/2010/main" val="258835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56F61-391F-F298-20E3-65BF10C50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B5F0B7-FC85-BAF5-8F9E-91B9151CD6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307BF-7A9B-ECA7-3B8A-F593C36FCF61}"/>
              </a:ext>
            </a:extLst>
          </p:cNvPr>
          <p:cNvSpPr>
            <a:spLocks noGrp="1"/>
          </p:cNvSpPr>
          <p:nvPr>
            <p:ph type="dt" sz="half" idx="10"/>
          </p:nvPr>
        </p:nvSpPr>
        <p:spPr/>
        <p:txBody>
          <a:bodyPr/>
          <a:lstStyle/>
          <a:p>
            <a:fld id="{105D338C-056A-48A3-87DE-C01F44B3A7A0}" type="datetimeFigureOut">
              <a:rPr lang="en-US" smtClean="0"/>
              <a:t>12/5/2023</a:t>
            </a:fld>
            <a:endParaRPr lang="en-US"/>
          </a:p>
        </p:txBody>
      </p:sp>
      <p:sp>
        <p:nvSpPr>
          <p:cNvPr id="5" name="Footer Placeholder 4">
            <a:extLst>
              <a:ext uri="{FF2B5EF4-FFF2-40B4-BE49-F238E27FC236}">
                <a16:creationId xmlns:a16="http://schemas.microsoft.com/office/drawing/2014/main" id="{7CCEBBFE-E3FA-19DC-8108-B584F6666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D97A1-9F44-666E-CECA-4FD6BA5EA3EA}"/>
              </a:ext>
            </a:extLst>
          </p:cNvPr>
          <p:cNvSpPr>
            <a:spLocks noGrp="1"/>
          </p:cNvSpPr>
          <p:nvPr>
            <p:ph type="sldNum" sz="quarter" idx="12"/>
          </p:nvPr>
        </p:nvSpPr>
        <p:spPr/>
        <p:txBody>
          <a:bodyPr/>
          <a:lstStyle/>
          <a:p>
            <a:fld id="{953944A2-3D3E-44B4-A8CF-73D3486E8DCF}" type="slidenum">
              <a:rPr lang="en-US" smtClean="0"/>
              <a:t>‹#›</a:t>
            </a:fld>
            <a:endParaRPr lang="en-US"/>
          </a:p>
        </p:txBody>
      </p:sp>
    </p:spTree>
    <p:extLst>
      <p:ext uri="{BB962C8B-B14F-4D97-AF65-F5344CB8AC3E}">
        <p14:creationId xmlns:p14="http://schemas.microsoft.com/office/powerpoint/2010/main" val="140501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FF06-47B7-63E0-7CF4-4FE251499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93B32-A46B-9170-F9CA-5F5285364A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617A47-6C9B-C541-129B-4C099B2B4FD7}"/>
              </a:ext>
            </a:extLst>
          </p:cNvPr>
          <p:cNvSpPr>
            <a:spLocks noGrp="1"/>
          </p:cNvSpPr>
          <p:nvPr>
            <p:ph type="dt" sz="half" idx="10"/>
          </p:nvPr>
        </p:nvSpPr>
        <p:spPr/>
        <p:txBody>
          <a:bodyPr/>
          <a:lstStyle/>
          <a:p>
            <a:fld id="{105D338C-056A-48A3-87DE-C01F44B3A7A0}" type="datetimeFigureOut">
              <a:rPr lang="en-US" smtClean="0"/>
              <a:t>12/5/2023</a:t>
            </a:fld>
            <a:endParaRPr lang="en-US"/>
          </a:p>
        </p:txBody>
      </p:sp>
      <p:sp>
        <p:nvSpPr>
          <p:cNvPr id="5" name="Footer Placeholder 4">
            <a:extLst>
              <a:ext uri="{FF2B5EF4-FFF2-40B4-BE49-F238E27FC236}">
                <a16:creationId xmlns:a16="http://schemas.microsoft.com/office/drawing/2014/main" id="{AA852EB3-1BA6-AD0B-B61C-16F4484A7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25B388-87CF-36E0-705B-60E7F2BD4D38}"/>
              </a:ext>
            </a:extLst>
          </p:cNvPr>
          <p:cNvSpPr>
            <a:spLocks noGrp="1"/>
          </p:cNvSpPr>
          <p:nvPr>
            <p:ph type="sldNum" sz="quarter" idx="12"/>
          </p:nvPr>
        </p:nvSpPr>
        <p:spPr/>
        <p:txBody>
          <a:bodyPr/>
          <a:lstStyle/>
          <a:p>
            <a:fld id="{953944A2-3D3E-44B4-A8CF-73D3486E8DCF}" type="slidenum">
              <a:rPr lang="en-US" smtClean="0"/>
              <a:t>‹#›</a:t>
            </a:fld>
            <a:endParaRPr lang="en-US"/>
          </a:p>
        </p:txBody>
      </p:sp>
    </p:spTree>
    <p:extLst>
      <p:ext uri="{BB962C8B-B14F-4D97-AF65-F5344CB8AC3E}">
        <p14:creationId xmlns:p14="http://schemas.microsoft.com/office/powerpoint/2010/main" val="229851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9E544-0272-58B7-C0AA-D2C6C42AE1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9514F3-E1C1-0881-BB47-2D464E5597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805F30-F7AF-BA9F-9DBB-140155CE2A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733A7A-D129-9FC6-0706-2F08E546167E}"/>
              </a:ext>
            </a:extLst>
          </p:cNvPr>
          <p:cNvSpPr>
            <a:spLocks noGrp="1"/>
          </p:cNvSpPr>
          <p:nvPr>
            <p:ph type="dt" sz="half" idx="10"/>
          </p:nvPr>
        </p:nvSpPr>
        <p:spPr/>
        <p:txBody>
          <a:bodyPr/>
          <a:lstStyle/>
          <a:p>
            <a:fld id="{105D338C-056A-48A3-87DE-C01F44B3A7A0}" type="datetimeFigureOut">
              <a:rPr lang="en-US" smtClean="0"/>
              <a:t>12/5/2023</a:t>
            </a:fld>
            <a:endParaRPr lang="en-US"/>
          </a:p>
        </p:txBody>
      </p:sp>
      <p:sp>
        <p:nvSpPr>
          <p:cNvPr id="6" name="Footer Placeholder 5">
            <a:extLst>
              <a:ext uri="{FF2B5EF4-FFF2-40B4-BE49-F238E27FC236}">
                <a16:creationId xmlns:a16="http://schemas.microsoft.com/office/drawing/2014/main" id="{FECD6D5B-C412-9E11-2DA6-7C8403DB99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8B95F7-19A5-9AC3-8597-A2AE5768937C}"/>
              </a:ext>
            </a:extLst>
          </p:cNvPr>
          <p:cNvSpPr>
            <a:spLocks noGrp="1"/>
          </p:cNvSpPr>
          <p:nvPr>
            <p:ph type="sldNum" sz="quarter" idx="12"/>
          </p:nvPr>
        </p:nvSpPr>
        <p:spPr/>
        <p:txBody>
          <a:bodyPr/>
          <a:lstStyle/>
          <a:p>
            <a:fld id="{953944A2-3D3E-44B4-A8CF-73D3486E8DCF}" type="slidenum">
              <a:rPr lang="en-US" smtClean="0"/>
              <a:t>‹#›</a:t>
            </a:fld>
            <a:endParaRPr lang="en-US"/>
          </a:p>
        </p:txBody>
      </p:sp>
    </p:spTree>
    <p:extLst>
      <p:ext uri="{BB962C8B-B14F-4D97-AF65-F5344CB8AC3E}">
        <p14:creationId xmlns:p14="http://schemas.microsoft.com/office/powerpoint/2010/main" val="163230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7F596-74D9-EC3D-40D0-0B0DB682BE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436199-05E7-47C6-FC84-6CFC0350A3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BF493E-6E84-790C-A086-63E40EDA46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003D78-332C-3708-9697-DE97E7FA3B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934016-A7CF-5272-3924-21B7DA83A2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E928EB-2527-6581-7F3A-56CA90E5EEF4}"/>
              </a:ext>
            </a:extLst>
          </p:cNvPr>
          <p:cNvSpPr>
            <a:spLocks noGrp="1"/>
          </p:cNvSpPr>
          <p:nvPr>
            <p:ph type="dt" sz="half" idx="10"/>
          </p:nvPr>
        </p:nvSpPr>
        <p:spPr/>
        <p:txBody>
          <a:bodyPr/>
          <a:lstStyle/>
          <a:p>
            <a:fld id="{105D338C-056A-48A3-87DE-C01F44B3A7A0}" type="datetimeFigureOut">
              <a:rPr lang="en-US" smtClean="0"/>
              <a:t>12/5/2023</a:t>
            </a:fld>
            <a:endParaRPr lang="en-US"/>
          </a:p>
        </p:txBody>
      </p:sp>
      <p:sp>
        <p:nvSpPr>
          <p:cNvPr id="8" name="Footer Placeholder 7">
            <a:extLst>
              <a:ext uri="{FF2B5EF4-FFF2-40B4-BE49-F238E27FC236}">
                <a16:creationId xmlns:a16="http://schemas.microsoft.com/office/drawing/2014/main" id="{878184C0-1168-5122-3326-D8145E6142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DBE2D1-F9B2-5FB8-0939-539C1C45B6C4}"/>
              </a:ext>
            </a:extLst>
          </p:cNvPr>
          <p:cNvSpPr>
            <a:spLocks noGrp="1"/>
          </p:cNvSpPr>
          <p:nvPr>
            <p:ph type="sldNum" sz="quarter" idx="12"/>
          </p:nvPr>
        </p:nvSpPr>
        <p:spPr/>
        <p:txBody>
          <a:bodyPr/>
          <a:lstStyle/>
          <a:p>
            <a:fld id="{953944A2-3D3E-44B4-A8CF-73D3486E8DCF}" type="slidenum">
              <a:rPr lang="en-US" smtClean="0"/>
              <a:t>‹#›</a:t>
            </a:fld>
            <a:endParaRPr lang="en-US"/>
          </a:p>
        </p:txBody>
      </p:sp>
    </p:spTree>
    <p:extLst>
      <p:ext uri="{BB962C8B-B14F-4D97-AF65-F5344CB8AC3E}">
        <p14:creationId xmlns:p14="http://schemas.microsoft.com/office/powerpoint/2010/main" val="353277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7DBD-75BA-2C26-49E5-F704501881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10D113-117E-5499-A181-15522A121A8D}"/>
              </a:ext>
            </a:extLst>
          </p:cNvPr>
          <p:cNvSpPr>
            <a:spLocks noGrp="1"/>
          </p:cNvSpPr>
          <p:nvPr>
            <p:ph type="dt" sz="half" idx="10"/>
          </p:nvPr>
        </p:nvSpPr>
        <p:spPr/>
        <p:txBody>
          <a:bodyPr/>
          <a:lstStyle/>
          <a:p>
            <a:fld id="{105D338C-056A-48A3-87DE-C01F44B3A7A0}" type="datetimeFigureOut">
              <a:rPr lang="en-US" smtClean="0"/>
              <a:t>12/5/2023</a:t>
            </a:fld>
            <a:endParaRPr lang="en-US"/>
          </a:p>
        </p:txBody>
      </p:sp>
      <p:sp>
        <p:nvSpPr>
          <p:cNvPr id="4" name="Footer Placeholder 3">
            <a:extLst>
              <a:ext uri="{FF2B5EF4-FFF2-40B4-BE49-F238E27FC236}">
                <a16:creationId xmlns:a16="http://schemas.microsoft.com/office/drawing/2014/main" id="{5383B83B-7A46-F5F8-7E22-B923BC4BE5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7EAA78-C3E4-DDD0-6099-3C864E844A1B}"/>
              </a:ext>
            </a:extLst>
          </p:cNvPr>
          <p:cNvSpPr>
            <a:spLocks noGrp="1"/>
          </p:cNvSpPr>
          <p:nvPr>
            <p:ph type="sldNum" sz="quarter" idx="12"/>
          </p:nvPr>
        </p:nvSpPr>
        <p:spPr/>
        <p:txBody>
          <a:bodyPr/>
          <a:lstStyle/>
          <a:p>
            <a:fld id="{953944A2-3D3E-44B4-A8CF-73D3486E8DCF}" type="slidenum">
              <a:rPr lang="en-US" smtClean="0"/>
              <a:t>‹#›</a:t>
            </a:fld>
            <a:endParaRPr lang="en-US"/>
          </a:p>
        </p:txBody>
      </p:sp>
    </p:spTree>
    <p:extLst>
      <p:ext uri="{BB962C8B-B14F-4D97-AF65-F5344CB8AC3E}">
        <p14:creationId xmlns:p14="http://schemas.microsoft.com/office/powerpoint/2010/main" val="427575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5A2028-538E-D802-9748-8E2C10523F3B}"/>
              </a:ext>
            </a:extLst>
          </p:cNvPr>
          <p:cNvSpPr>
            <a:spLocks noGrp="1"/>
          </p:cNvSpPr>
          <p:nvPr>
            <p:ph type="dt" sz="half" idx="10"/>
          </p:nvPr>
        </p:nvSpPr>
        <p:spPr/>
        <p:txBody>
          <a:bodyPr/>
          <a:lstStyle/>
          <a:p>
            <a:fld id="{105D338C-056A-48A3-87DE-C01F44B3A7A0}" type="datetimeFigureOut">
              <a:rPr lang="en-US" smtClean="0"/>
              <a:t>12/5/2023</a:t>
            </a:fld>
            <a:endParaRPr lang="en-US"/>
          </a:p>
        </p:txBody>
      </p:sp>
      <p:sp>
        <p:nvSpPr>
          <p:cNvPr id="3" name="Footer Placeholder 2">
            <a:extLst>
              <a:ext uri="{FF2B5EF4-FFF2-40B4-BE49-F238E27FC236}">
                <a16:creationId xmlns:a16="http://schemas.microsoft.com/office/drawing/2014/main" id="{9AADDCF1-B33E-C552-0A4C-60A763C4EE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48ADFA-686E-9A9B-27B3-015235E30E75}"/>
              </a:ext>
            </a:extLst>
          </p:cNvPr>
          <p:cNvSpPr>
            <a:spLocks noGrp="1"/>
          </p:cNvSpPr>
          <p:nvPr>
            <p:ph type="sldNum" sz="quarter" idx="12"/>
          </p:nvPr>
        </p:nvSpPr>
        <p:spPr/>
        <p:txBody>
          <a:bodyPr/>
          <a:lstStyle/>
          <a:p>
            <a:fld id="{953944A2-3D3E-44B4-A8CF-73D3486E8DCF}" type="slidenum">
              <a:rPr lang="en-US" smtClean="0"/>
              <a:t>‹#›</a:t>
            </a:fld>
            <a:endParaRPr lang="en-US"/>
          </a:p>
        </p:txBody>
      </p:sp>
    </p:spTree>
    <p:extLst>
      <p:ext uri="{BB962C8B-B14F-4D97-AF65-F5344CB8AC3E}">
        <p14:creationId xmlns:p14="http://schemas.microsoft.com/office/powerpoint/2010/main" val="1238243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B0420-4DC7-4232-9BFB-4364ECA245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73C241-20F6-2E8B-4FA2-5B9F3E9DB5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17FD34-2CA4-8109-0736-9092245206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F60273-7625-B14D-EC58-66B8B3F90A97}"/>
              </a:ext>
            </a:extLst>
          </p:cNvPr>
          <p:cNvSpPr>
            <a:spLocks noGrp="1"/>
          </p:cNvSpPr>
          <p:nvPr>
            <p:ph type="dt" sz="half" idx="10"/>
          </p:nvPr>
        </p:nvSpPr>
        <p:spPr/>
        <p:txBody>
          <a:bodyPr/>
          <a:lstStyle/>
          <a:p>
            <a:fld id="{105D338C-056A-48A3-87DE-C01F44B3A7A0}" type="datetimeFigureOut">
              <a:rPr lang="en-US" smtClean="0"/>
              <a:t>12/5/2023</a:t>
            </a:fld>
            <a:endParaRPr lang="en-US"/>
          </a:p>
        </p:txBody>
      </p:sp>
      <p:sp>
        <p:nvSpPr>
          <p:cNvPr id="6" name="Footer Placeholder 5">
            <a:extLst>
              <a:ext uri="{FF2B5EF4-FFF2-40B4-BE49-F238E27FC236}">
                <a16:creationId xmlns:a16="http://schemas.microsoft.com/office/drawing/2014/main" id="{64D6EB19-5FB7-D7A3-6C9A-954FA8F938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C9C4C8-C406-EBDD-B2BA-8ED2A312B2C2}"/>
              </a:ext>
            </a:extLst>
          </p:cNvPr>
          <p:cNvSpPr>
            <a:spLocks noGrp="1"/>
          </p:cNvSpPr>
          <p:nvPr>
            <p:ph type="sldNum" sz="quarter" idx="12"/>
          </p:nvPr>
        </p:nvSpPr>
        <p:spPr/>
        <p:txBody>
          <a:bodyPr/>
          <a:lstStyle/>
          <a:p>
            <a:fld id="{953944A2-3D3E-44B4-A8CF-73D3486E8DCF}" type="slidenum">
              <a:rPr lang="en-US" smtClean="0"/>
              <a:t>‹#›</a:t>
            </a:fld>
            <a:endParaRPr lang="en-US"/>
          </a:p>
        </p:txBody>
      </p:sp>
    </p:spTree>
    <p:extLst>
      <p:ext uri="{BB962C8B-B14F-4D97-AF65-F5344CB8AC3E}">
        <p14:creationId xmlns:p14="http://schemas.microsoft.com/office/powerpoint/2010/main" val="245968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BF11C-8E93-AD86-5202-08DC71122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468644-F6B2-C6F3-5474-A1E422E86D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830AC1-CF10-119E-005A-957920231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013077-D4CC-D97E-A584-5CB46B00C547}"/>
              </a:ext>
            </a:extLst>
          </p:cNvPr>
          <p:cNvSpPr>
            <a:spLocks noGrp="1"/>
          </p:cNvSpPr>
          <p:nvPr>
            <p:ph type="dt" sz="half" idx="10"/>
          </p:nvPr>
        </p:nvSpPr>
        <p:spPr/>
        <p:txBody>
          <a:bodyPr/>
          <a:lstStyle/>
          <a:p>
            <a:fld id="{105D338C-056A-48A3-87DE-C01F44B3A7A0}" type="datetimeFigureOut">
              <a:rPr lang="en-US" smtClean="0"/>
              <a:t>12/5/2023</a:t>
            </a:fld>
            <a:endParaRPr lang="en-US"/>
          </a:p>
        </p:txBody>
      </p:sp>
      <p:sp>
        <p:nvSpPr>
          <p:cNvPr id="6" name="Footer Placeholder 5">
            <a:extLst>
              <a:ext uri="{FF2B5EF4-FFF2-40B4-BE49-F238E27FC236}">
                <a16:creationId xmlns:a16="http://schemas.microsoft.com/office/drawing/2014/main" id="{7A61F09C-919C-E376-DB01-F014EDCD04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57E9E-C7C2-0F0E-5FF0-8ED5790B7112}"/>
              </a:ext>
            </a:extLst>
          </p:cNvPr>
          <p:cNvSpPr>
            <a:spLocks noGrp="1"/>
          </p:cNvSpPr>
          <p:nvPr>
            <p:ph type="sldNum" sz="quarter" idx="12"/>
          </p:nvPr>
        </p:nvSpPr>
        <p:spPr/>
        <p:txBody>
          <a:bodyPr/>
          <a:lstStyle/>
          <a:p>
            <a:fld id="{953944A2-3D3E-44B4-A8CF-73D3486E8DCF}" type="slidenum">
              <a:rPr lang="en-US" smtClean="0"/>
              <a:t>‹#›</a:t>
            </a:fld>
            <a:endParaRPr lang="en-US"/>
          </a:p>
        </p:txBody>
      </p:sp>
    </p:spTree>
    <p:extLst>
      <p:ext uri="{BB962C8B-B14F-4D97-AF65-F5344CB8AC3E}">
        <p14:creationId xmlns:p14="http://schemas.microsoft.com/office/powerpoint/2010/main" val="222277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D6020A-3D38-B2AC-26F6-2D0AF990DD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F93D55-0AF7-2B33-473F-CED6ECD576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E3B38-A784-0319-6358-03EAF4159C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D338C-056A-48A3-87DE-C01F44B3A7A0}" type="datetimeFigureOut">
              <a:rPr lang="en-US" smtClean="0"/>
              <a:t>12/5/2023</a:t>
            </a:fld>
            <a:endParaRPr lang="en-US"/>
          </a:p>
        </p:txBody>
      </p:sp>
      <p:sp>
        <p:nvSpPr>
          <p:cNvPr id="5" name="Footer Placeholder 4">
            <a:extLst>
              <a:ext uri="{FF2B5EF4-FFF2-40B4-BE49-F238E27FC236}">
                <a16:creationId xmlns:a16="http://schemas.microsoft.com/office/drawing/2014/main" id="{5B7820A6-C6ED-C6D6-635C-F252277788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E75895-AD31-FEA4-9C54-284562563D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944A2-3D3E-44B4-A8CF-73D3486E8DCF}" type="slidenum">
              <a:rPr lang="en-US" smtClean="0"/>
              <a:t>‹#›</a:t>
            </a:fld>
            <a:endParaRPr lang="en-US"/>
          </a:p>
        </p:txBody>
      </p:sp>
    </p:spTree>
    <p:extLst>
      <p:ext uri="{BB962C8B-B14F-4D97-AF65-F5344CB8AC3E}">
        <p14:creationId xmlns:p14="http://schemas.microsoft.com/office/powerpoint/2010/main" val="3606080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hn.Langdon@usda.gov"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00E50B-D0AB-D75C-BF32-13057C33ECE5}"/>
              </a:ext>
            </a:extLst>
          </p:cNvPr>
          <p:cNvPicPr>
            <a:picLocks noChangeAspect="1"/>
          </p:cNvPicPr>
          <p:nvPr/>
        </p:nvPicPr>
        <p:blipFill>
          <a:blip r:embed="rId2"/>
          <a:stretch>
            <a:fillRect/>
          </a:stretch>
        </p:blipFill>
        <p:spPr>
          <a:xfrm>
            <a:off x="519112" y="838200"/>
            <a:ext cx="5724525" cy="5715000"/>
          </a:xfrm>
          <a:prstGeom prst="rect">
            <a:avLst/>
          </a:prstGeom>
        </p:spPr>
      </p:pic>
      <p:sp>
        <p:nvSpPr>
          <p:cNvPr id="6" name="TextBox 5">
            <a:extLst>
              <a:ext uri="{FF2B5EF4-FFF2-40B4-BE49-F238E27FC236}">
                <a16:creationId xmlns:a16="http://schemas.microsoft.com/office/drawing/2014/main" id="{B4AFD99F-8883-E147-8733-1C6E2409A6D7}"/>
              </a:ext>
            </a:extLst>
          </p:cNvPr>
          <p:cNvSpPr txBox="1"/>
          <p:nvPr/>
        </p:nvSpPr>
        <p:spPr>
          <a:xfrm>
            <a:off x="1482599" y="171450"/>
            <a:ext cx="8712450" cy="584775"/>
          </a:xfrm>
          <a:prstGeom prst="rect">
            <a:avLst/>
          </a:prstGeom>
          <a:noFill/>
        </p:spPr>
        <p:txBody>
          <a:bodyPr wrap="none" rtlCol="0">
            <a:spAutoFit/>
          </a:bodyPr>
          <a:lstStyle/>
          <a:p>
            <a:r>
              <a:rPr lang="en-US" sz="3200" dirty="0"/>
              <a:t>Greater Uwharrie Conservation Partnership (GUCP)</a:t>
            </a:r>
          </a:p>
        </p:txBody>
      </p:sp>
      <p:sp>
        <p:nvSpPr>
          <p:cNvPr id="7" name="TextBox 6">
            <a:extLst>
              <a:ext uri="{FF2B5EF4-FFF2-40B4-BE49-F238E27FC236}">
                <a16:creationId xmlns:a16="http://schemas.microsoft.com/office/drawing/2014/main" id="{36C5EB78-479F-88B1-0C87-673A44FDAA5E}"/>
              </a:ext>
            </a:extLst>
          </p:cNvPr>
          <p:cNvSpPr txBox="1"/>
          <p:nvPr/>
        </p:nvSpPr>
        <p:spPr>
          <a:xfrm>
            <a:off x="6381750" y="942975"/>
            <a:ext cx="5724525" cy="6186309"/>
          </a:xfrm>
          <a:prstGeom prst="rect">
            <a:avLst/>
          </a:prstGeom>
          <a:noFill/>
        </p:spPr>
        <p:txBody>
          <a:bodyPr wrap="square" rtlCol="0">
            <a:spAutoFit/>
          </a:bodyPr>
          <a:lstStyle/>
          <a:p>
            <a:r>
              <a:rPr lang="en-US" b="1" dirty="0"/>
              <a:t>Mission: </a:t>
            </a:r>
            <a:r>
              <a:rPr lang="en-US" dirty="0"/>
              <a:t>The mission of the GUCP is to work for the long-term conservation and enhancement of biological diversity and ecosystem sustainability throughout the Greater Uwharrie Landscape, compatible with the land use, conservation and management objectives of participating organizations and agencies. </a:t>
            </a:r>
          </a:p>
          <a:p>
            <a:endParaRPr lang="en-US" dirty="0"/>
          </a:p>
          <a:p>
            <a:r>
              <a:rPr lang="en-US" b="1" dirty="0"/>
              <a:t>Major Current Project:</a:t>
            </a:r>
          </a:p>
          <a:p>
            <a:endParaRPr lang="en-US" dirty="0"/>
          </a:p>
          <a:p>
            <a:r>
              <a:rPr lang="en-US" dirty="0"/>
              <a:t>Joint Chiefs Project - </a:t>
            </a:r>
            <a:r>
              <a:rPr lang="en-US" dirty="0" err="1"/>
              <a:t>Uwharries</a:t>
            </a:r>
            <a:r>
              <a:rPr lang="en-US" dirty="0"/>
              <a:t> to Sandhills Landscape Collaborative</a:t>
            </a:r>
          </a:p>
          <a:p>
            <a:endParaRPr lang="en-US" dirty="0"/>
          </a:p>
          <a:p>
            <a:r>
              <a:rPr lang="en-US" b="1" dirty="0"/>
              <a:t>Seeking a New Chairperson </a:t>
            </a:r>
          </a:p>
          <a:p>
            <a:endParaRPr lang="en-US" dirty="0"/>
          </a:p>
          <a:p>
            <a:r>
              <a:rPr lang="en-US" dirty="0"/>
              <a:t>For more information contact: </a:t>
            </a:r>
          </a:p>
          <a:p>
            <a:endParaRPr lang="en-US" dirty="0"/>
          </a:p>
          <a:p>
            <a:r>
              <a:rPr lang="en-US" dirty="0"/>
              <a:t>John Langdon – </a:t>
            </a:r>
            <a:r>
              <a:rPr lang="en-US" dirty="0">
                <a:hlinkClick r:id="rId3"/>
              </a:rPr>
              <a:t>john.Langdon@usda.gov</a:t>
            </a:r>
            <a:endParaRPr lang="en-US" dirty="0"/>
          </a:p>
          <a:p>
            <a:r>
              <a:rPr lang="en-US" dirty="0"/>
              <a:t>Zone Partnership Coordinator</a:t>
            </a:r>
          </a:p>
          <a:p>
            <a:r>
              <a:rPr lang="en-US" dirty="0"/>
              <a:t>Uwharrie and Croatan National Forests</a:t>
            </a:r>
          </a:p>
          <a:p>
            <a:endParaRPr lang="en-US" dirty="0"/>
          </a:p>
          <a:p>
            <a:endParaRPr lang="en-US" dirty="0"/>
          </a:p>
          <a:p>
            <a:endParaRPr lang="en-US" dirty="0"/>
          </a:p>
        </p:txBody>
      </p:sp>
    </p:spTree>
    <p:extLst>
      <p:ext uri="{BB962C8B-B14F-4D97-AF65-F5344CB8AC3E}">
        <p14:creationId xmlns:p14="http://schemas.microsoft.com/office/powerpoint/2010/main" val="96350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61CE4F-70CA-4036-1EEE-491AED238BEF}"/>
              </a:ext>
            </a:extLst>
          </p:cNvPr>
          <p:cNvPicPr>
            <a:picLocks noChangeAspect="1"/>
          </p:cNvPicPr>
          <p:nvPr/>
        </p:nvPicPr>
        <p:blipFill>
          <a:blip r:embed="rId3"/>
          <a:stretch>
            <a:fillRect/>
          </a:stretch>
        </p:blipFill>
        <p:spPr>
          <a:xfrm>
            <a:off x="0" y="0"/>
            <a:ext cx="12192000" cy="840828"/>
          </a:xfrm>
          <a:prstGeom prst="rect">
            <a:avLst/>
          </a:prstGeom>
        </p:spPr>
      </p:pic>
      <p:pic>
        <p:nvPicPr>
          <p:cNvPr id="7" name="Picture 6">
            <a:extLst>
              <a:ext uri="{FF2B5EF4-FFF2-40B4-BE49-F238E27FC236}">
                <a16:creationId xmlns:a16="http://schemas.microsoft.com/office/drawing/2014/main" id="{2ABC5580-16BD-A043-D969-C903CDBD5A83}"/>
              </a:ext>
            </a:extLst>
          </p:cNvPr>
          <p:cNvPicPr>
            <a:picLocks noChangeAspect="1"/>
          </p:cNvPicPr>
          <p:nvPr/>
        </p:nvPicPr>
        <p:blipFill>
          <a:blip r:embed="rId4"/>
          <a:stretch>
            <a:fillRect/>
          </a:stretch>
        </p:blipFill>
        <p:spPr>
          <a:xfrm>
            <a:off x="4349285" y="849810"/>
            <a:ext cx="7833384" cy="6045260"/>
          </a:xfrm>
          <a:prstGeom prst="rect">
            <a:avLst/>
          </a:prstGeom>
        </p:spPr>
      </p:pic>
      <p:sp>
        <p:nvSpPr>
          <p:cNvPr id="9" name="TextBox 8">
            <a:extLst>
              <a:ext uri="{FF2B5EF4-FFF2-40B4-BE49-F238E27FC236}">
                <a16:creationId xmlns:a16="http://schemas.microsoft.com/office/drawing/2014/main" id="{CF045E87-8EB4-5FE4-9F99-85F13E11FECD}"/>
              </a:ext>
            </a:extLst>
          </p:cNvPr>
          <p:cNvSpPr txBox="1"/>
          <p:nvPr/>
        </p:nvSpPr>
        <p:spPr>
          <a:xfrm>
            <a:off x="-39687" y="840828"/>
            <a:ext cx="4428659" cy="5955476"/>
          </a:xfrm>
          <a:prstGeom prst="rect">
            <a:avLst/>
          </a:prstGeom>
          <a:noFill/>
        </p:spPr>
        <p:txBody>
          <a:bodyPr wrap="square">
            <a:spAutoFit/>
          </a:bodyPr>
          <a:lstStyle/>
          <a:p>
            <a:pPr marL="0" marR="0" algn="ctr">
              <a:spcBef>
                <a:spcPts val="0"/>
              </a:spcBef>
              <a:spcAft>
                <a:spcPts val="0"/>
              </a:spcAft>
            </a:pPr>
            <a:r>
              <a:rPr lang="en-US" sz="1400" b="1" dirty="0"/>
              <a:t>Project Summery</a:t>
            </a:r>
          </a:p>
          <a:p>
            <a:pPr marL="0" marR="0">
              <a:spcBef>
                <a:spcPts val="0"/>
              </a:spcBef>
              <a:spcAft>
                <a:spcPts val="0"/>
              </a:spcAft>
            </a:pPr>
            <a:r>
              <a:rPr lang="en-US" sz="1300" dirty="0"/>
              <a:t>The </a:t>
            </a:r>
            <a:r>
              <a:rPr lang="en-US" sz="1300" dirty="0" err="1"/>
              <a:t>Uwharries</a:t>
            </a:r>
            <a:r>
              <a:rPr lang="en-US" sz="1300" dirty="0"/>
              <a:t> to Sandhills Landscape Collaborative (USLC) will improve forest health by restoring privately and publicly owned pine forests to an open-canopy condition (Habitat) in and around Uwharrie National Forest (UNF), and in a habitat corridor (the Corridor) between the </a:t>
            </a:r>
            <a:r>
              <a:rPr lang="en-US" sz="1300" dirty="0" err="1"/>
              <a:t>Uwharries</a:t>
            </a:r>
            <a:r>
              <a:rPr lang="en-US" sz="1300" dirty="0"/>
              <a:t> and the NC Sandhills ecoregion. To sustain project outcomes private landowners will be trained and mentored to conduct prescribed burning on their land by the Sandhills Prescribed Burn Association (PBA), and project partners.</a:t>
            </a:r>
            <a:endParaRPr lang="en-US" sz="1400" dirty="0">
              <a:latin typeface="Calibri" panose="020F0502020204030204" pitchFamily="34" charset="0"/>
            </a:endParaRPr>
          </a:p>
          <a:p>
            <a:pPr algn="ctr" rtl="0" fontAlgn="ctr">
              <a:spcBef>
                <a:spcPts val="0"/>
              </a:spcBef>
              <a:spcAft>
                <a:spcPts val="0"/>
              </a:spcAft>
            </a:pPr>
            <a:r>
              <a:rPr lang="en-US" sz="1400" b="1" dirty="0">
                <a:latin typeface="Calibri" panose="020F0502020204030204" pitchFamily="34" charset="0"/>
              </a:rPr>
              <a:t>Objectives</a:t>
            </a:r>
          </a:p>
          <a:p>
            <a:pPr rtl="0" fontAlgn="ctr">
              <a:spcBef>
                <a:spcPts val="0"/>
              </a:spcBef>
              <a:spcAft>
                <a:spcPts val="0"/>
              </a:spcAft>
            </a:pPr>
            <a:r>
              <a:rPr lang="en-US" sz="1300" b="1" dirty="0">
                <a:latin typeface="Calibri" panose="020F0502020204030204" pitchFamily="34" charset="0"/>
              </a:rPr>
              <a:t>Objective 1. </a:t>
            </a:r>
            <a:r>
              <a:rPr lang="en-US" sz="1300" dirty="0">
                <a:latin typeface="Calibri" panose="020F0502020204030204" pitchFamily="34" charset="0"/>
              </a:rPr>
              <a:t>Reduce and mitigate wildfire threats to communities and landowners</a:t>
            </a:r>
          </a:p>
          <a:p>
            <a:pPr rtl="0" fontAlgn="ctr">
              <a:spcBef>
                <a:spcPts val="0"/>
              </a:spcBef>
              <a:spcAft>
                <a:spcPts val="0"/>
              </a:spcAft>
            </a:pPr>
            <a:r>
              <a:rPr lang="en-US" sz="1300" b="1" dirty="0">
                <a:latin typeface="Calibri" panose="020F0502020204030204" pitchFamily="34" charset="0"/>
              </a:rPr>
              <a:t>Objective 2. </a:t>
            </a:r>
            <a:r>
              <a:rPr lang="en-US" sz="1300" dirty="0">
                <a:latin typeface="Calibri" panose="020F0502020204030204" pitchFamily="34" charset="0"/>
              </a:rPr>
              <a:t>Protect water quality and supply for communities and industry</a:t>
            </a:r>
          </a:p>
          <a:p>
            <a:pPr rtl="0" fontAlgn="ctr">
              <a:spcBef>
                <a:spcPts val="0"/>
              </a:spcBef>
              <a:spcAft>
                <a:spcPts val="0"/>
              </a:spcAft>
            </a:pPr>
            <a:r>
              <a:rPr lang="en-US" sz="1300" b="1" dirty="0">
                <a:latin typeface="Calibri" panose="020F0502020204030204" pitchFamily="34" charset="0"/>
              </a:rPr>
              <a:t>Objective 3. </a:t>
            </a:r>
            <a:r>
              <a:rPr lang="en-US" sz="1300" dirty="0">
                <a:latin typeface="Calibri" panose="020F0502020204030204" pitchFamily="34" charset="0"/>
              </a:rPr>
              <a:t>Improve habitat conditions for at-risk species</a:t>
            </a:r>
          </a:p>
          <a:p>
            <a:pPr algn="ctr" rtl="0" fontAlgn="ctr">
              <a:spcBef>
                <a:spcPts val="0"/>
              </a:spcBef>
              <a:spcAft>
                <a:spcPts val="0"/>
              </a:spcAft>
            </a:pPr>
            <a:r>
              <a:rPr lang="en-US" sz="1400" b="1" dirty="0">
                <a:latin typeface="Calibri" panose="020F0502020204030204" pitchFamily="34" charset="0"/>
              </a:rPr>
              <a:t>Highlights</a:t>
            </a:r>
          </a:p>
          <a:p>
            <a:pPr marL="285750" indent="-285750" rtl="0" fontAlgn="ctr">
              <a:spcBef>
                <a:spcPts val="0"/>
              </a:spcBef>
              <a:spcAft>
                <a:spcPts val="0"/>
              </a:spcAft>
              <a:buFont typeface="Wingdings" panose="05000000000000000000" pitchFamily="2" charset="2"/>
              <a:buChar char="Ø"/>
            </a:pPr>
            <a:r>
              <a:rPr lang="en-US" sz="1300" dirty="0">
                <a:effectLst/>
                <a:latin typeface="Calibri" panose="020F0502020204030204" pitchFamily="34" charset="0"/>
              </a:rPr>
              <a:t> </a:t>
            </a:r>
            <a:r>
              <a:rPr lang="en-US" sz="1300" b="1" u="sng" dirty="0">
                <a:effectLst/>
                <a:latin typeface="Calibri" panose="020F0502020204030204" pitchFamily="34" charset="0"/>
              </a:rPr>
              <a:t>$2.3 million </a:t>
            </a:r>
            <a:r>
              <a:rPr lang="en-US" sz="1300" dirty="0">
                <a:effectLst/>
                <a:latin typeface="Calibri" panose="020F0502020204030204" pitchFamily="34" charset="0"/>
              </a:rPr>
              <a:t>over three years, FY22-24</a:t>
            </a:r>
          </a:p>
          <a:p>
            <a:pPr marL="285750" indent="-285750" rtl="0" fontAlgn="ctr">
              <a:spcBef>
                <a:spcPts val="0"/>
              </a:spcBef>
              <a:spcAft>
                <a:spcPts val="0"/>
              </a:spcAft>
              <a:buFont typeface="Wingdings" panose="05000000000000000000" pitchFamily="2" charset="2"/>
              <a:buChar char="Ø"/>
            </a:pPr>
            <a:r>
              <a:rPr lang="en-US" sz="1300" dirty="0">
                <a:effectLst/>
                <a:latin typeface="Calibri" panose="020F0502020204030204" pitchFamily="34" charset="0"/>
              </a:rPr>
              <a:t>Cross Boundary Resource </a:t>
            </a:r>
            <a:r>
              <a:rPr lang="en-US" sz="1300" dirty="0">
                <a:latin typeface="Calibri" panose="020F0502020204030204" pitchFamily="34" charset="0"/>
              </a:rPr>
              <a:t>O</a:t>
            </a:r>
            <a:r>
              <a:rPr lang="en-US" sz="1300" dirty="0">
                <a:effectLst/>
                <a:latin typeface="Calibri" panose="020F0502020204030204" pitchFamily="34" charset="0"/>
              </a:rPr>
              <a:t>bjectives: </a:t>
            </a:r>
          </a:p>
          <a:p>
            <a:pPr marL="742950" lvl="1" indent="-285750" fontAlgn="ctr">
              <a:buFont typeface="Wingdings" panose="05000000000000000000" pitchFamily="2" charset="2"/>
              <a:buChar char="Ø"/>
            </a:pPr>
            <a:r>
              <a:rPr lang="en-US" sz="1300" dirty="0">
                <a:effectLst/>
                <a:latin typeface="Calibri" panose="020F0502020204030204" pitchFamily="34" charset="0"/>
              </a:rPr>
              <a:t> Restore ~25,000 acres of public and private lands</a:t>
            </a:r>
          </a:p>
          <a:p>
            <a:pPr marL="742950" lvl="1" indent="-285750" fontAlgn="ctr">
              <a:buFont typeface="Wingdings" panose="05000000000000000000" pitchFamily="2" charset="2"/>
              <a:buChar char="Ø"/>
            </a:pPr>
            <a:r>
              <a:rPr lang="en-US" sz="1300" dirty="0">
                <a:effectLst/>
                <a:latin typeface="Calibri" panose="020F0502020204030204" pitchFamily="34" charset="0"/>
              </a:rPr>
              <a:t>Establish “steppingstones” of habitat linking the UNF to the Sandhills.</a:t>
            </a:r>
          </a:p>
          <a:p>
            <a:pPr marL="742950" lvl="1" indent="-285750" fontAlgn="ctr">
              <a:buFont typeface="Wingdings" panose="05000000000000000000" pitchFamily="2" charset="2"/>
              <a:buChar char="Ø"/>
            </a:pPr>
            <a:r>
              <a:rPr lang="en-US" sz="1300" dirty="0">
                <a:effectLst/>
                <a:latin typeface="Calibri" panose="020F0502020204030204" pitchFamily="34" charset="0"/>
              </a:rPr>
              <a:t>Improve flows / water quality in Drowning Creek and the Little River and associated streams.</a:t>
            </a:r>
          </a:p>
          <a:p>
            <a:pPr marL="285750" indent="-285750" rtl="0" fontAlgn="ctr">
              <a:spcBef>
                <a:spcPts val="0"/>
              </a:spcBef>
              <a:spcAft>
                <a:spcPts val="0"/>
              </a:spcAft>
              <a:buFont typeface="Wingdings" panose="05000000000000000000" pitchFamily="2" charset="2"/>
              <a:buChar char="Ø"/>
            </a:pPr>
            <a:r>
              <a:rPr lang="en-US" sz="1300" dirty="0">
                <a:effectLst/>
                <a:latin typeface="Calibri" panose="020F0502020204030204" pitchFamily="34" charset="0"/>
              </a:rPr>
              <a:t>Focus the Steven's Amendment (SA) burns and NRCS funded burns on the highest Habitat priority private parcels with the highest wildfire threat. </a:t>
            </a:r>
          </a:p>
          <a:p>
            <a:pPr marL="285750" indent="-285750" rtl="0" fontAlgn="ctr">
              <a:spcBef>
                <a:spcPts val="0"/>
              </a:spcBef>
              <a:spcAft>
                <a:spcPts val="0"/>
              </a:spcAft>
              <a:buFont typeface="Wingdings" panose="05000000000000000000" pitchFamily="2" charset="2"/>
              <a:buChar char="Ø"/>
            </a:pPr>
            <a:r>
              <a:rPr lang="en-US" sz="1300" dirty="0">
                <a:latin typeface="Calibri" panose="020F0502020204030204" pitchFamily="34" charset="0"/>
              </a:rPr>
              <a:t>Current Status: </a:t>
            </a:r>
            <a:endParaRPr lang="en-US" sz="1300" dirty="0">
              <a:effectLst/>
              <a:latin typeface="Calibri" panose="020F0502020204030204" pitchFamily="34" charset="0"/>
            </a:endParaRPr>
          </a:p>
          <a:p>
            <a:pPr rtl="0" fontAlgn="ctr">
              <a:spcBef>
                <a:spcPts val="0"/>
              </a:spcBef>
              <a:spcAft>
                <a:spcPts val="0"/>
              </a:spcAft>
              <a:buFont typeface="Courier New" panose="02070309020205020404" pitchFamily="49" charset="0"/>
              <a:buChar char="o"/>
            </a:pPr>
            <a:endParaRPr lang="en-US" sz="1400" dirty="0">
              <a:effectLst/>
              <a:latin typeface="Calibri" panose="020F0502020204030204" pitchFamily="34" charset="0"/>
            </a:endParaRPr>
          </a:p>
        </p:txBody>
      </p:sp>
    </p:spTree>
    <p:extLst>
      <p:ext uri="{BB962C8B-B14F-4D97-AF65-F5344CB8AC3E}">
        <p14:creationId xmlns:p14="http://schemas.microsoft.com/office/powerpoint/2010/main" val="1644205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7D220-78B4-DC43-7CCD-8614057C172D}"/>
              </a:ext>
            </a:extLst>
          </p:cNvPr>
          <p:cNvSpPr>
            <a:spLocks noGrp="1"/>
          </p:cNvSpPr>
          <p:nvPr>
            <p:ph type="title"/>
          </p:nvPr>
        </p:nvSpPr>
        <p:spPr>
          <a:xfrm>
            <a:off x="0" y="661987"/>
            <a:ext cx="12192000" cy="1325563"/>
          </a:xfrm>
        </p:spPr>
        <p:txBody>
          <a:bodyPr>
            <a:normAutofit/>
          </a:bodyPr>
          <a:lstStyle/>
          <a:p>
            <a:pPr algn="ctr"/>
            <a:r>
              <a:rPr lang="en-US" sz="3600" b="1" dirty="0"/>
              <a:t>Ember Alliance Crew Accomplishments</a:t>
            </a:r>
          </a:p>
        </p:txBody>
      </p:sp>
      <p:pic>
        <p:nvPicPr>
          <p:cNvPr id="4" name="Picture 3">
            <a:extLst>
              <a:ext uri="{FF2B5EF4-FFF2-40B4-BE49-F238E27FC236}">
                <a16:creationId xmlns:a16="http://schemas.microsoft.com/office/drawing/2014/main" id="{81FF999E-17C5-3E6D-D977-8C324172EAB0}"/>
              </a:ext>
            </a:extLst>
          </p:cNvPr>
          <p:cNvPicPr>
            <a:picLocks noChangeAspect="1"/>
          </p:cNvPicPr>
          <p:nvPr/>
        </p:nvPicPr>
        <p:blipFill>
          <a:blip r:embed="rId2"/>
          <a:stretch>
            <a:fillRect/>
          </a:stretch>
        </p:blipFill>
        <p:spPr>
          <a:xfrm>
            <a:off x="0" y="0"/>
            <a:ext cx="12192000" cy="840828"/>
          </a:xfrm>
          <a:prstGeom prst="rect">
            <a:avLst/>
          </a:prstGeom>
        </p:spPr>
      </p:pic>
      <p:sp>
        <p:nvSpPr>
          <p:cNvPr id="10" name="TextBox 9">
            <a:extLst>
              <a:ext uri="{FF2B5EF4-FFF2-40B4-BE49-F238E27FC236}">
                <a16:creationId xmlns:a16="http://schemas.microsoft.com/office/drawing/2014/main" id="{393A781A-25D1-ACE2-7486-B1F393E88D83}"/>
              </a:ext>
            </a:extLst>
          </p:cNvPr>
          <p:cNvSpPr txBox="1"/>
          <p:nvPr/>
        </p:nvSpPr>
        <p:spPr>
          <a:xfrm>
            <a:off x="2871311" y="1783834"/>
            <a:ext cx="4112419" cy="4801314"/>
          </a:xfrm>
          <a:prstGeom prst="rect">
            <a:avLst/>
          </a:prstGeom>
          <a:noFill/>
        </p:spPr>
        <p:txBody>
          <a:bodyPr wrap="square">
            <a:spAutoFit/>
          </a:bodyPr>
          <a:lstStyle/>
          <a:p>
            <a:pPr algn="l" fontAlgn="b"/>
            <a:r>
              <a:rPr lang="en-US" sz="1800" b="1" i="0" u="sng" strike="noStrike" dirty="0">
                <a:solidFill>
                  <a:srgbClr val="000000"/>
                </a:solidFill>
                <a:effectLst/>
                <a:latin typeface="Calibri" panose="020F0502020204030204" pitchFamily="34" charset="0"/>
              </a:rPr>
              <a:t>Goal over 3 years</a:t>
            </a:r>
          </a:p>
          <a:p>
            <a:pPr marL="285750" indent="-285750" fontAlgn="b">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Improve or restore at least 25,500 acres of habitat within the </a:t>
            </a:r>
            <a:r>
              <a:rPr lang="en-US" sz="1800" b="0" i="0" u="none" strike="noStrike" dirty="0" err="1">
                <a:solidFill>
                  <a:srgbClr val="000000"/>
                </a:solidFill>
                <a:effectLst/>
                <a:latin typeface="Calibri" panose="020F0502020204030204" pitchFamily="34" charset="0"/>
              </a:rPr>
              <a:t>Uwharries</a:t>
            </a:r>
            <a:r>
              <a:rPr lang="en-US" sz="1800" b="0" i="0" u="none" strike="noStrike" dirty="0">
                <a:solidFill>
                  <a:srgbClr val="000000"/>
                </a:solidFill>
                <a:effectLst/>
                <a:latin typeface="Calibri" panose="020F0502020204030204" pitchFamily="34" charset="0"/>
              </a:rPr>
              <a:t> to Sandhills Collaborative Project area through prescribed fire and silvicultural treatments.</a:t>
            </a:r>
          </a:p>
          <a:p>
            <a:pPr marL="285750" indent="-285750" fontAlgn="b">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At least 60 acres of longleaf pine planting.</a:t>
            </a:r>
          </a:p>
          <a:p>
            <a:pPr marL="285750" indent="-285750" fontAlgn="b">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40 trail closure signs installed each year around Badin Lake Recreation Area.</a:t>
            </a:r>
          </a:p>
          <a:p>
            <a:pPr marL="285750" indent="-285750" fontAlgn="b">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Three miles of eroded trail maintenance each year around Badin Lake Recreation Area .</a:t>
            </a:r>
          </a:p>
          <a:p>
            <a:pPr marL="285750" indent="-285750" fontAlgn="b">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Three shoreline and dispersed campsite trash cleanup days each year around Badin Lake Recreation Area.</a:t>
            </a:r>
          </a:p>
        </p:txBody>
      </p:sp>
      <p:sp>
        <p:nvSpPr>
          <p:cNvPr id="12" name="TextBox 11">
            <a:extLst>
              <a:ext uri="{FF2B5EF4-FFF2-40B4-BE49-F238E27FC236}">
                <a16:creationId xmlns:a16="http://schemas.microsoft.com/office/drawing/2014/main" id="{66CB26B7-2F4D-514E-664B-DD23446E03EA}"/>
              </a:ext>
            </a:extLst>
          </p:cNvPr>
          <p:cNvSpPr txBox="1"/>
          <p:nvPr/>
        </p:nvSpPr>
        <p:spPr>
          <a:xfrm>
            <a:off x="7405211" y="1802884"/>
            <a:ext cx="6405562" cy="4801314"/>
          </a:xfrm>
          <a:prstGeom prst="rect">
            <a:avLst/>
          </a:prstGeom>
          <a:noFill/>
        </p:spPr>
        <p:txBody>
          <a:bodyPr wrap="square">
            <a:spAutoFit/>
          </a:bodyPr>
          <a:lstStyle/>
          <a:p>
            <a:pPr algn="l" fontAlgn="b"/>
            <a:r>
              <a:rPr lang="en-US" b="1" u="sng" dirty="0">
                <a:solidFill>
                  <a:srgbClr val="000000"/>
                </a:solidFill>
                <a:latin typeface="Calibri" panose="020F0502020204030204" pitchFamily="34" charset="0"/>
              </a:rPr>
              <a:t>A</a:t>
            </a:r>
            <a:r>
              <a:rPr lang="en-US" sz="1800" b="1" i="0" u="sng" strike="noStrike" dirty="0">
                <a:solidFill>
                  <a:srgbClr val="000000"/>
                </a:solidFill>
                <a:effectLst/>
                <a:latin typeface="Calibri" panose="020F0502020204030204" pitchFamily="34" charset="0"/>
              </a:rPr>
              <a:t>ccomplished 2023</a:t>
            </a:r>
          </a:p>
          <a:p>
            <a:pPr algn="l" fontAlgn="b"/>
            <a:endParaRPr lang="en-US" b="1" u="sng" dirty="0">
              <a:solidFill>
                <a:srgbClr val="000000"/>
              </a:solidFill>
              <a:latin typeface="Calibri" panose="020F0502020204030204" pitchFamily="34" charset="0"/>
            </a:endParaRPr>
          </a:p>
          <a:p>
            <a:pPr algn="l" fontAlgn="b"/>
            <a:endParaRPr lang="en-US" sz="1800" b="1" i="0" u="sng" strike="noStrike" dirty="0">
              <a:solidFill>
                <a:srgbClr val="000000"/>
              </a:solidFill>
              <a:effectLst/>
              <a:latin typeface="Calibri" panose="020F0502020204030204" pitchFamily="34" charset="0"/>
            </a:endParaRPr>
          </a:p>
          <a:p>
            <a:pPr algn="l" fontAlgn="b"/>
            <a:endParaRPr lang="en-US" b="1" u="sng" dirty="0">
              <a:solidFill>
                <a:srgbClr val="000000"/>
              </a:solidFill>
              <a:latin typeface="Calibri" panose="020F0502020204030204" pitchFamily="34" charset="0"/>
            </a:endParaRPr>
          </a:p>
          <a:p>
            <a:pPr algn="l" fontAlgn="b"/>
            <a:endParaRPr lang="en-US" b="1" u="sng" dirty="0">
              <a:solidFill>
                <a:srgbClr val="000000"/>
              </a:solidFill>
              <a:latin typeface="Calibri" panose="020F0502020204030204" pitchFamily="34" charset="0"/>
            </a:endParaRPr>
          </a:p>
          <a:p>
            <a:pPr algn="l" fontAlgn="b"/>
            <a:r>
              <a:rPr lang="en-US" b="1" u="sng" dirty="0">
                <a:solidFill>
                  <a:srgbClr val="FF0000"/>
                </a:solidFill>
                <a:latin typeface="Calibri" panose="020F0502020204030204" pitchFamily="34" charset="0"/>
              </a:rPr>
              <a:t>5163 Acres</a:t>
            </a:r>
          </a:p>
          <a:p>
            <a:pPr algn="l" fontAlgn="b"/>
            <a:endParaRPr lang="en-US" b="1" u="sng" dirty="0">
              <a:solidFill>
                <a:srgbClr val="000000"/>
              </a:solidFill>
              <a:latin typeface="Calibri" panose="020F0502020204030204" pitchFamily="34" charset="0"/>
            </a:endParaRPr>
          </a:p>
          <a:p>
            <a:pPr algn="l" fontAlgn="b"/>
            <a:r>
              <a:rPr lang="en-US" b="1" u="sng" dirty="0">
                <a:solidFill>
                  <a:srgbClr val="FF0000"/>
                </a:solidFill>
                <a:latin typeface="Calibri" panose="020F0502020204030204" pitchFamily="34" charset="0"/>
              </a:rPr>
              <a:t>27.5 Acres</a:t>
            </a:r>
          </a:p>
          <a:p>
            <a:pPr algn="l" fontAlgn="b"/>
            <a:endParaRPr lang="en-US" sz="1800" b="1" i="0" u="sng" strike="noStrike" dirty="0">
              <a:solidFill>
                <a:srgbClr val="000000"/>
              </a:solidFill>
              <a:effectLst/>
              <a:latin typeface="Calibri" panose="020F0502020204030204" pitchFamily="34" charset="0"/>
            </a:endParaRPr>
          </a:p>
          <a:p>
            <a:pPr algn="l" fontAlgn="b"/>
            <a:endParaRPr lang="en-US" sz="1800" b="1" i="0" u="sng" strike="noStrike" dirty="0">
              <a:solidFill>
                <a:srgbClr val="000000"/>
              </a:solidFill>
              <a:effectLst/>
              <a:latin typeface="Calibri" panose="020F0502020204030204" pitchFamily="34" charset="0"/>
            </a:endParaRPr>
          </a:p>
          <a:p>
            <a:pPr algn="l" fontAlgn="b"/>
            <a:r>
              <a:rPr lang="en-US" b="1" u="sng" dirty="0">
                <a:solidFill>
                  <a:srgbClr val="FF0000"/>
                </a:solidFill>
                <a:latin typeface="Calibri" panose="020F0502020204030204" pitchFamily="34" charset="0"/>
              </a:rPr>
              <a:t>1 Sign</a:t>
            </a:r>
          </a:p>
          <a:p>
            <a:pPr algn="l" fontAlgn="b"/>
            <a:endParaRPr lang="en-US" sz="1800" b="1" i="0" u="sng" strike="noStrike" dirty="0">
              <a:solidFill>
                <a:srgbClr val="000000"/>
              </a:solidFill>
              <a:effectLst/>
              <a:latin typeface="Calibri" panose="020F0502020204030204" pitchFamily="34" charset="0"/>
            </a:endParaRPr>
          </a:p>
          <a:p>
            <a:pPr algn="l" fontAlgn="b"/>
            <a:endParaRPr lang="en-US" b="1" u="sng" dirty="0">
              <a:solidFill>
                <a:srgbClr val="FF0000"/>
              </a:solidFill>
              <a:latin typeface="Calibri" panose="020F0502020204030204" pitchFamily="34" charset="0"/>
            </a:endParaRPr>
          </a:p>
          <a:p>
            <a:pPr algn="l" fontAlgn="b"/>
            <a:r>
              <a:rPr lang="en-US" b="1" u="sng" dirty="0">
                <a:solidFill>
                  <a:srgbClr val="FF0000"/>
                </a:solidFill>
                <a:latin typeface="Calibri" panose="020F0502020204030204" pitchFamily="34" charset="0"/>
              </a:rPr>
              <a:t>15.1 Miles</a:t>
            </a:r>
          </a:p>
          <a:p>
            <a:pPr algn="l" fontAlgn="b"/>
            <a:endParaRPr lang="en-US" sz="1800" b="1" i="0" u="sng" strike="noStrike" dirty="0">
              <a:solidFill>
                <a:srgbClr val="000000"/>
              </a:solidFill>
              <a:effectLst/>
              <a:latin typeface="Calibri" panose="020F0502020204030204" pitchFamily="34" charset="0"/>
            </a:endParaRPr>
          </a:p>
          <a:p>
            <a:pPr algn="l" fontAlgn="b"/>
            <a:endParaRPr lang="en-US" sz="1800" b="1" i="0" u="sng" strike="noStrike" dirty="0">
              <a:solidFill>
                <a:srgbClr val="000000"/>
              </a:solidFill>
              <a:effectLst/>
              <a:latin typeface="Calibri" panose="020F0502020204030204" pitchFamily="34" charset="0"/>
            </a:endParaRPr>
          </a:p>
          <a:p>
            <a:pPr algn="l" fontAlgn="b"/>
            <a:r>
              <a:rPr lang="en-US" b="1" u="sng" dirty="0">
                <a:solidFill>
                  <a:srgbClr val="FF0000"/>
                </a:solidFill>
                <a:latin typeface="Calibri" panose="020F0502020204030204" pitchFamily="34" charset="0"/>
              </a:rPr>
              <a:t>6 Days</a:t>
            </a:r>
            <a:endParaRPr lang="en-US" sz="1800" b="1" i="0" u="sng" strike="noStrike" dirty="0">
              <a:solidFill>
                <a:srgbClr val="FF0000"/>
              </a:solidFill>
              <a:effectLst/>
              <a:latin typeface="Calibri" panose="020F0502020204030204" pitchFamily="34" charset="0"/>
            </a:endParaRPr>
          </a:p>
        </p:txBody>
      </p:sp>
      <p:cxnSp>
        <p:nvCxnSpPr>
          <p:cNvPr id="14" name="Straight Connector 13">
            <a:extLst>
              <a:ext uri="{FF2B5EF4-FFF2-40B4-BE49-F238E27FC236}">
                <a16:creationId xmlns:a16="http://schemas.microsoft.com/office/drawing/2014/main" id="{8EC563ED-3E15-7C02-37DC-8DB5DD6C3955}"/>
              </a:ext>
            </a:extLst>
          </p:cNvPr>
          <p:cNvCxnSpPr/>
          <p:nvPr/>
        </p:nvCxnSpPr>
        <p:spPr>
          <a:xfrm>
            <a:off x="2754630" y="3479800"/>
            <a:ext cx="7648575" cy="0"/>
          </a:xfrm>
          <a:prstGeom prst="line">
            <a:avLst/>
          </a:prstGeom>
          <a:ln w="412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A0AD18F-4A6D-4454-510A-3A4FE718542F}"/>
              </a:ext>
            </a:extLst>
          </p:cNvPr>
          <p:cNvCxnSpPr/>
          <p:nvPr/>
        </p:nvCxnSpPr>
        <p:spPr>
          <a:xfrm>
            <a:off x="2754630" y="4028440"/>
            <a:ext cx="7648575" cy="0"/>
          </a:xfrm>
          <a:prstGeom prst="line">
            <a:avLst/>
          </a:prstGeom>
          <a:ln w="412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FFAFA8C-92AD-120F-112F-A80AAA62C8B1}"/>
              </a:ext>
            </a:extLst>
          </p:cNvPr>
          <p:cNvCxnSpPr/>
          <p:nvPr/>
        </p:nvCxnSpPr>
        <p:spPr>
          <a:xfrm>
            <a:off x="2744470" y="5664200"/>
            <a:ext cx="7648575" cy="0"/>
          </a:xfrm>
          <a:prstGeom prst="line">
            <a:avLst/>
          </a:prstGeom>
          <a:ln w="412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AE4340B-5D05-6EEB-2AFE-E9BCD1DFBE81}"/>
              </a:ext>
            </a:extLst>
          </p:cNvPr>
          <p:cNvCxnSpPr/>
          <p:nvPr/>
        </p:nvCxnSpPr>
        <p:spPr>
          <a:xfrm>
            <a:off x="2734310" y="4831080"/>
            <a:ext cx="7648575" cy="0"/>
          </a:xfrm>
          <a:prstGeom prst="line">
            <a:avLst/>
          </a:prstGeom>
          <a:ln w="41275"/>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E68C1CF0-E063-259E-A415-1A17FE13E52A}"/>
              </a:ext>
            </a:extLst>
          </p:cNvPr>
          <p:cNvCxnSpPr/>
          <p:nvPr/>
        </p:nvCxnSpPr>
        <p:spPr>
          <a:xfrm>
            <a:off x="2744470" y="6498788"/>
            <a:ext cx="7648575" cy="0"/>
          </a:xfrm>
          <a:prstGeom prst="line">
            <a:avLst/>
          </a:prstGeom>
          <a:ln w="412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60811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695</Words>
  <Application>Microsoft Office PowerPoint</Application>
  <PresentationFormat>Widescreen</PresentationFormat>
  <Paragraphs>81</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Courier New</vt:lpstr>
      <vt:lpstr>Wingdings</vt:lpstr>
      <vt:lpstr>Office Theme</vt:lpstr>
      <vt:lpstr>PowerPoint Presentation</vt:lpstr>
      <vt:lpstr>PowerPoint Presentation</vt:lpstr>
      <vt:lpstr>Ember Alliance Crew Accomplishments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Langdon, John - FS, NC</dc:creator>
  <cp:lastModifiedBy>Langdon, John - FS, NC</cp:lastModifiedBy>
  <cp:revision>1</cp:revision>
  <dcterms:created xsi:type="dcterms:W3CDTF">2023-12-05T19:24:36Z</dcterms:created>
  <dcterms:modified xsi:type="dcterms:W3CDTF">2023-12-05T19:51:10Z</dcterms:modified>
</cp:coreProperties>
</file>