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25" autoAdjust="0"/>
  </p:normalViewPr>
  <p:slideViewPr>
    <p:cSldViewPr snapToGrid="0">
      <p:cViewPr varScale="1">
        <p:scale>
          <a:sx n="65" d="100"/>
          <a:sy n="65" d="100"/>
        </p:scale>
        <p:origin x="1320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6c51c52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6c51c52c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coauthors: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Margaret Fields, Liz Kalies, Ana Costillo, Matthew P. Moskwik,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68c4cd5d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68c4cd5d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68c4cd5d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168c4cd5d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f1a73689c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9f1a73689c_2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9f1a73689c_2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52fc7117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1152fc7117d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g1152fc7117d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6a1b4cb1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6a1b4cb1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52fc7117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52fc7117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6a1b4cb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6a1b4cb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52fc711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152fc711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6a1b4cb1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6a1b4cb1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6a1b4cb1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f6a1b4cb1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451200" cy="531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368275" y="313800"/>
            <a:ext cx="4488600" cy="2755800"/>
          </a:xfrm>
          <a:prstGeom prst="rect">
            <a:avLst/>
          </a:prstGeom>
          <a:solidFill>
            <a:srgbClr val="FFFFFF">
              <a:alpha val="81560"/>
            </a:srgbClr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Linking TNC North Carolina HQI to red-cockaded woodpecker habitat</a:t>
            </a:r>
            <a:endParaRPr sz="40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Traci DuBose, Gina Himes Boor, Jeffrey Walters</a:t>
            </a:r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7176300" y="4650900"/>
            <a:ext cx="196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Andy Reago &amp; Chrissy McClarren</a:t>
            </a:r>
            <a:b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Flickr (CC BY 2.0)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title"/>
          </p:nvPr>
        </p:nvSpPr>
        <p:spPr>
          <a:xfrm flipH="1">
            <a:off x="368300" y="1122450"/>
            <a:ext cx="4938900" cy="70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Conservation implications</a:t>
            </a:r>
            <a:endParaRPr sz="3540"/>
          </a:p>
        </p:txBody>
      </p:sp>
      <p:sp>
        <p:nvSpPr>
          <p:cNvPr id="259" name="Google Shape;259;p34"/>
          <p:cNvSpPr txBox="1"/>
          <p:nvPr/>
        </p:nvSpPr>
        <p:spPr>
          <a:xfrm>
            <a:off x="368375" y="1825050"/>
            <a:ext cx="4938900" cy="2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-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RCW are surrogate taxa, so HQI likely identifies other endemic animal habitat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-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HQI capitalizes on publicly available data at large spatial scales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SzPts val="1900"/>
              <a:buFont typeface="Calibri"/>
              <a:buChar char="-"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Identifying possible habitat aids RCW conservation and ALRI 8 million acres goal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34"/>
          <p:cNvGrpSpPr/>
          <p:nvPr/>
        </p:nvGrpSpPr>
        <p:grpSpPr>
          <a:xfrm>
            <a:off x="5653950" y="723100"/>
            <a:ext cx="3265824" cy="3697300"/>
            <a:chOff x="5702875" y="818600"/>
            <a:chExt cx="3265824" cy="3697300"/>
          </a:xfrm>
        </p:grpSpPr>
        <p:pic>
          <p:nvPicPr>
            <p:cNvPr id="261" name="Google Shape;261;p34"/>
            <p:cNvPicPr preferRelativeResize="0"/>
            <p:nvPr/>
          </p:nvPicPr>
          <p:blipFill rotWithShape="1">
            <a:blip r:embed="rId3">
              <a:alphaModFix/>
            </a:blip>
            <a:srcRect t="6166" b="18356"/>
            <a:stretch/>
          </p:blipFill>
          <p:spPr>
            <a:xfrm>
              <a:off x="5702875" y="818600"/>
              <a:ext cx="3265824" cy="369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34"/>
            <p:cNvSpPr txBox="1"/>
            <p:nvPr/>
          </p:nvSpPr>
          <p:spPr>
            <a:xfrm>
              <a:off x="5779075" y="4161900"/>
              <a:ext cx="1419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</a:rPr>
                <a:t>Francesco Veronesi</a:t>
              </a:r>
              <a:endParaRPr sz="11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451200" cy="531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 txBox="1"/>
          <p:nvPr/>
        </p:nvSpPr>
        <p:spPr>
          <a:xfrm>
            <a:off x="7176300" y="4650900"/>
            <a:ext cx="196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Andy Reago &amp; Chrissy McClarren</a:t>
            </a:r>
            <a:b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Flickr (CC BY 2.0)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846925" y="414200"/>
            <a:ext cx="3559800" cy="3374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Acknowledgements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i="1" dirty="0"/>
              <a:t>P</a:t>
            </a:r>
            <a:r>
              <a:rPr lang="en" sz="1600" i="1" dirty="0"/>
              <a:t>roject coauthors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/>
              <a:t>    Margaret Fields</a:t>
            </a:r>
            <a:endParaRPr sz="16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/>
              <a:t>    Liz Kalies</a:t>
            </a:r>
            <a:endParaRPr sz="16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/>
              <a:t>    Ana Costillo</a:t>
            </a:r>
            <a:endParaRPr sz="16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/>
              <a:t>    Matthew P. Moskwik</a:t>
            </a:r>
            <a:endParaRPr sz="16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/>
              <a:t>William F. Morris for comments</a:t>
            </a:r>
            <a:endParaRPr sz="1600" dirty="0"/>
          </a:p>
        </p:txBody>
      </p:sp>
      <p:grpSp>
        <p:nvGrpSpPr>
          <p:cNvPr id="270" name="Google Shape;270;p35"/>
          <p:cNvGrpSpPr/>
          <p:nvPr/>
        </p:nvGrpSpPr>
        <p:grpSpPr>
          <a:xfrm>
            <a:off x="846919" y="2832200"/>
            <a:ext cx="2233600" cy="956400"/>
            <a:chOff x="5310194" y="1369225"/>
            <a:chExt cx="2233600" cy="956400"/>
          </a:xfrm>
        </p:grpSpPr>
        <p:sp>
          <p:nvSpPr>
            <p:cNvPr id="271" name="Google Shape;271;p35"/>
            <p:cNvSpPr txBox="1"/>
            <p:nvPr/>
          </p:nvSpPr>
          <p:spPr>
            <a:xfrm>
              <a:off x="5310250" y="1940725"/>
              <a:ext cx="2233500" cy="38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RC18-1065</a:t>
              </a:r>
              <a:endParaRPr sz="1300"/>
            </a:p>
          </p:txBody>
        </p:sp>
        <p:pic>
          <p:nvPicPr>
            <p:cNvPr id="272" name="Google Shape;272;p35"/>
            <p:cNvPicPr preferRelativeResize="0"/>
            <p:nvPr/>
          </p:nvPicPr>
          <p:blipFill rotWithShape="1">
            <a:blip r:embed="rId4">
              <a:alphaModFix/>
            </a:blip>
            <a:srcRect r="50838"/>
            <a:stretch/>
          </p:blipFill>
          <p:spPr>
            <a:xfrm>
              <a:off x="5310194" y="1369225"/>
              <a:ext cx="2233600" cy="647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188100" y="1064075"/>
            <a:ext cx="37929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400"/>
              <a:t>Longleaf Habitat Quality Index</a:t>
            </a:r>
            <a:endParaRPr sz="3400"/>
          </a:p>
        </p:txBody>
      </p:sp>
      <p:pic>
        <p:nvPicPr>
          <p:cNvPr id="138" name="Google Shape;138;p26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50" y="300773"/>
            <a:ext cx="3076160" cy="88880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76200" y="4795750"/>
            <a:ext cx="401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Calibri"/>
                <a:ea typeface="Calibri"/>
                <a:cs typeface="Calibri"/>
                <a:sym typeface="Calibri"/>
              </a:rPr>
              <a:t>Moskwik, Fields, Marcus, and Castillo; Hogland et al. (2018)</a:t>
            </a: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4">
            <a:alphaModFix/>
          </a:blip>
          <a:srcRect l="28174" t="29132" r="24828" b="19195"/>
          <a:stretch/>
        </p:blipFill>
        <p:spPr>
          <a:xfrm>
            <a:off x="3839538" y="1797657"/>
            <a:ext cx="5228376" cy="323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5">
            <a:alphaModFix/>
          </a:blip>
          <a:srcRect l="11786" t="26525" r="42707" b="53012"/>
          <a:stretch/>
        </p:blipFill>
        <p:spPr>
          <a:xfrm>
            <a:off x="3717437" y="507911"/>
            <a:ext cx="5311949" cy="134353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7086600" y="4797300"/>
            <a:ext cx="2057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Singh et al. 2018; Burrill et al. 2021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76200" y="2445275"/>
            <a:ext cx="35256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/>
              <a:t>Goal: to assess the condition of longleaf pine forests in NC using: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/>
              <a:t>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Forest Inventory Analysis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SzPts val="1700"/>
              <a:buChar char="-"/>
            </a:pPr>
            <a:r>
              <a:rPr lang="en" sz="1700"/>
              <a:t>National Agricultural Imagery Program 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188100" y="1064075"/>
            <a:ext cx="37929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400"/>
              <a:t>Longleaf Habitat Quality Index</a:t>
            </a:r>
            <a:endParaRPr sz="3400"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3</a:t>
            </a:fld>
            <a:endParaRPr sz="1100"/>
          </a:p>
        </p:txBody>
      </p:sp>
      <p:pic>
        <p:nvPicPr>
          <p:cNvPr id="151" name="Google Shape;151;p27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50" y="300773"/>
            <a:ext cx="3076160" cy="88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4">
            <a:alphaModFix/>
          </a:blip>
          <a:srcRect l="27025" t="20065" r="21925" b="9871"/>
          <a:stretch/>
        </p:blipFill>
        <p:spPr>
          <a:xfrm>
            <a:off x="3738250" y="945875"/>
            <a:ext cx="5311949" cy="410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76200" y="2445275"/>
            <a:ext cx="35256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/>
              <a:t>Goal: to assess the condition of longleaf pine forests in NC using: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/>
              <a:t> </a:t>
            </a: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Uses ALRI maintenance stand criteria </a:t>
            </a: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-"/>
            </a:pPr>
            <a:r>
              <a:rPr lang="en" sz="1700"/>
              <a:t>Matches measures of RCW foraging habitat </a:t>
            </a:r>
            <a:endParaRPr sz="1700"/>
          </a:p>
        </p:txBody>
      </p:sp>
      <p:sp>
        <p:nvSpPr>
          <p:cNvPr id="8" name="Google Shape;139;p26">
            <a:extLst>
              <a:ext uri="{FF2B5EF4-FFF2-40B4-BE49-F238E27FC236}">
                <a16:creationId xmlns:a16="http://schemas.microsoft.com/office/drawing/2014/main" id="{D6766A7E-989E-4980-98BF-5ACDEA33D281}"/>
              </a:ext>
            </a:extLst>
          </p:cNvPr>
          <p:cNvSpPr txBox="1"/>
          <p:nvPr/>
        </p:nvSpPr>
        <p:spPr>
          <a:xfrm>
            <a:off x="76200" y="4795750"/>
            <a:ext cx="401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Calibri"/>
                <a:ea typeface="Calibri"/>
                <a:cs typeface="Calibri"/>
                <a:sym typeface="Calibri"/>
              </a:rPr>
              <a:t>Moskwik, Fields, Marcus, and Castillo; Hogland et al. (2018)</a:t>
            </a: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0" y="4685400"/>
            <a:ext cx="9144000" cy="38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Plus, we could use the HQI to describe habitat quality in the SEIBM</a:t>
            </a:r>
            <a:endParaRPr sz="2500"/>
          </a:p>
        </p:txBody>
      </p:sp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76200" y="152400"/>
            <a:ext cx="7053600" cy="1418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50"/>
              <a:t>If RCW presence, group size, and fledgling production are correlated with the HQI, it could aid conservation decisions </a:t>
            </a:r>
            <a:endParaRPr sz="3150"/>
          </a:p>
        </p:txBody>
      </p:sp>
      <p:grpSp>
        <p:nvGrpSpPr>
          <p:cNvPr id="161" name="Google Shape;161;p28"/>
          <p:cNvGrpSpPr/>
          <p:nvPr/>
        </p:nvGrpSpPr>
        <p:grpSpPr>
          <a:xfrm>
            <a:off x="2808797" y="1580204"/>
            <a:ext cx="3116936" cy="2943688"/>
            <a:chOff x="3698325" y="2087300"/>
            <a:chExt cx="2441400" cy="2305700"/>
          </a:xfrm>
        </p:grpSpPr>
        <p:pic>
          <p:nvPicPr>
            <p:cNvPr id="162" name="Google Shape;162;p28"/>
            <p:cNvPicPr preferRelativeResize="0"/>
            <p:nvPr/>
          </p:nvPicPr>
          <p:blipFill rotWithShape="1">
            <a:blip r:embed="rId3">
              <a:alphaModFix/>
            </a:blip>
            <a:srcRect l="23365" t="10039" r="17103" b="5664"/>
            <a:stretch/>
          </p:blipFill>
          <p:spPr>
            <a:xfrm>
              <a:off x="3698325" y="2087300"/>
              <a:ext cx="2441400" cy="230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28"/>
            <p:cNvSpPr txBox="1"/>
            <p:nvPr/>
          </p:nvSpPr>
          <p:spPr>
            <a:xfrm>
              <a:off x="4896533" y="4115416"/>
              <a:ext cx="12429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USFWS/Flickr (CC BY 2.0)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68200" y="218300"/>
            <a:ext cx="7053600" cy="518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50"/>
              <a:t>Is RCW presence correlated with the HQI? </a:t>
            </a:r>
            <a:endParaRPr sz="3150"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68200" y="971800"/>
            <a:ext cx="5498400" cy="14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 b="1">
                <a:solidFill>
                  <a:schemeClr val="dk1"/>
                </a:solidFill>
              </a:rPr>
              <a:t>use-availability approach</a:t>
            </a:r>
            <a:r>
              <a:rPr lang="en" sz="2000">
                <a:solidFill>
                  <a:schemeClr val="dk1"/>
                </a:solidFill>
              </a:rPr>
              <a:t> to assess habitat use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(Keating &amp; Cherry 2004)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Two use types: 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Cavity tree polygon use (n = 840)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>
                <a:solidFill>
                  <a:schemeClr val="dk1"/>
                </a:solidFill>
              </a:rPr>
              <a:t>Foraging partition use (n = 1201)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 rotWithShape="1">
          <a:blip r:embed="rId3">
            <a:alphaModFix/>
          </a:blip>
          <a:srcRect t="8973" b="11192"/>
          <a:stretch/>
        </p:blipFill>
        <p:spPr>
          <a:xfrm>
            <a:off x="493638" y="2571750"/>
            <a:ext cx="4647515" cy="2473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29"/>
          <p:cNvGrpSpPr/>
          <p:nvPr/>
        </p:nvGrpSpPr>
        <p:grpSpPr>
          <a:xfrm>
            <a:off x="5943900" y="971800"/>
            <a:ext cx="2724488" cy="2048000"/>
            <a:chOff x="5943900" y="971800"/>
            <a:chExt cx="2724488" cy="2048000"/>
          </a:xfrm>
        </p:grpSpPr>
        <p:sp>
          <p:nvSpPr>
            <p:cNvPr id="172" name="Google Shape;172;p29"/>
            <p:cNvSpPr txBox="1"/>
            <p:nvPr/>
          </p:nvSpPr>
          <p:spPr>
            <a:xfrm>
              <a:off x="6758219" y="971800"/>
              <a:ext cx="1619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Calibri"/>
                  <a:ea typeface="Calibri"/>
                  <a:cs typeface="Calibri"/>
                  <a:sym typeface="Calibri"/>
                </a:rPr>
                <a:t>EXPECTATIONS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" name="Google Shape;173;p29"/>
            <p:cNvGrpSpPr/>
            <p:nvPr/>
          </p:nvGrpSpPr>
          <p:grpSpPr>
            <a:xfrm>
              <a:off x="6467160" y="1402890"/>
              <a:ext cx="2201227" cy="1616910"/>
              <a:chOff x="382000" y="2223850"/>
              <a:chExt cx="1420605" cy="1043504"/>
            </a:xfrm>
          </p:grpSpPr>
          <p:cxnSp>
            <p:nvCxnSpPr>
              <p:cNvPr id="174" name="Google Shape;174;p29"/>
              <p:cNvCxnSpPr/>
              <p:nvPr/>
            </p:nvCxnSpPr>
            <p:spPr>
              <a:xfrm>
                <a:off x="382000" y="2223850"/>
                <a:ext cx="0" cy="10368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29"/>
              <p:cNvCxnSpPr/>
              <p:nvPr/>
            </p:nvCxnSpPr>
            <p:spPr>
              <a:xfrm rot="10800000">
                <a:off x="382105" y="3260454"/>
                <a:ext cx="1420500" cy="6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6" name="Google Shape;176;p29"/>
              <p:cNvSpPr/>
              <p:nvPr/>
            </p:nvSpPr>
            <p:spPr>
              <a:xfrm>
                <a:off x="1249466" y="2264775"/>
                <a:ext cx="327600" cy="477600"/>
              </a:xfrm>
              <a:prstGeom prst="rect">
                <a:avLst/>
              </a:prstGeom>
              <a:solidFill>
                <a:srgbClr val="45818E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9"/>
              <p:cNvSpPr/>
              <p:nvPr/>
            </p:nvSpPr>
            <p:spPr>
              <a:xfrm>
                <a:off x="664646" y="2632125"/>
                <a:ext cx="327600" cy="477600"/>
              </a:xfrm>
              <a:prstGeom prst="rect">
                <a:avLst/>
              </a:prstGeom>
              <a:solidFill>
                <a:srgbClr val="BF9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1C232"/>
                  </a:solidFill>
                </a:endParaRPr>
              </a:p>
            </p:txBody>
          </p:sp>
          <p:cxnSp>
            <p:nvCxnSpPr>
              <p:cNvPr id="178" name="Google Shape;178;p29"/>
              <p:cNvCxnSpPr>
                <a:stCxn id="176" idx="1"/>
                <a:endCxn id="176" idx="3"/>
              </p:cNvCxnSpPr>
              <p:nvPr/>
            </p:nvCxnSpPr>
            <p:spPr>
              <a:xfrm>
                <a:off x="1249466" y="2503575"/>
                <a:ext cx="3276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29"/>
              <p:cNvCxnSpPr>
                <a:stCxn id="177" idx="1"/>
                <a:endCxn id="177" idx="3"/>
              </p:cNvCxnSpPr>
              <p:nvPr/>
            </p:nvCxnSpPr>
            <p:spPr>
              <a:xfrm>
                <a:off x="664646" y="2870925"/>
                <a:ext cx="3276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0" name="Google Shape;180;p29"/>
            <p:cNvSpPr txBox="1"/>
            <p:nvPr/>
          </p:nvSpPr>
          <p:spPr>
            <a:xfrm>
              <a:off x="5943900" y="2010150"/>
              <a:ext cx="523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HQI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29"/>
          <p:cNvGrpSpPr/>
          <p:nvPr/>
        </p:nvGrpSpPr>
        <p:grpSpPr>
          <a:xfrm>
            <a:off x="5684675" y="3240093"/>
            <a:ext cx="2983678" cy="2006732"/>
            <a:chOff x="5684675" y="3240093"/>
            <a:chExt cx="2983678" cy="2006732"/>
          </a:xfrm>
        </p:grpSpPr>
        <p:grpSp>
          <p:nvGrpSpPr>
            <p:cNvPr id="182" name="Google Shape;182;p29"/>
            <p:cNvGrpSpPr/>
            <p:nvPr/>
          </p:nvGrpSpPr>
          <p:grpSpPr>
            <a:xfrm>
              <a:off x="5684675" y="3240093"/>
              <a:ext cx="2983678" cy="1606522"/>
              <a:chOff x="5684675" y="3316293"/>
              <a:chExt cx="2983678" cy="1606522"/>
            </a:xfrm>
          </p:grpSpPr>
          <p:grpSp>
            <p:nvGrpSpPr>
              <p:cNvPr id="183" name="Google Shape;183;p29"/>
              <p:cNvGrpSpPr/>
              <p:nvPr/>
            </p:nvGrpSpPr>
            <p:grpSpPr>
              <a:xfrm>
                <a:off x="6467203" y="3316293"/>
                <a:ext cx="2201151" cy="1606522"/>
                <a:chOff x="2221525" y="1995250"/>
                <a:chExt cx="1743900" cy="1036800"/>
              </a:xfrm>
            </p:grpSpPr>
            <p:cxnSp>
              <p:nvCxnSpPr>
                <p:cNvPr id="184" name="Google Shape;184;p29"/>
                <p:cNvCxnSpPr/>
                <p:nvPr/>
              </p:nvCxnSpPr>
              <p:spPr>
                <a:xfrm rot="10800000" flipH="1">
                  <a:off x="2221525" y="1995250"/>
                  <a:ext cx="1691700" cy="10368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29"/>
                <p:cNvCxnSpPr/>
                <p:nvPr/>
              </p:nvCxnSpPr>
              <p:spPr>
                <a:xfrm>
                  <a:off x="2221525" y="1995250"/>
                  <a:ext cx="0" cy="10368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29"/>
                <p:cNvCxnSpPr/>
                <p:nvPr/>
              </p:nvCxnSpPr>
              <p:spPr>
                <a:xfrm rot="10800000">
                  <a:off x="2221525" y="3032050"/>
                  <a:ext cx="17439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87" name="Google Shape;187;p29"/>
              <p:cNvSpPr txBox="1"/>
              <p:nvPr/>
            </p:nvSpPr>
            <p:spPr>
              <a:xfrm>
                <a:off x="5684675" y="3811750"/>
                <a:ext cx="7824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Calibri"/>
                    <a:ea typeface="Calibri"/>
                    <a:cs typeface="Calibri"/>
                    <a:sym typeface="Calibri"/>
                  </a:rPr>
                  <a:t>Prob. of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Calibri"/>
                    <a:ea typeface="Calibri"/>
                    <a:cs typeface="Calibri"/>
                    <a:sym typeface="Calibri"/>
                  </a:rPr>
                  <a:t>Use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" name="Google Shape;188;p29"/>
            <p:cNvSpPr txBox="1"/>
            <p:nvPr/>
          </p:nvSpPr>
          <p:spPr>
            <a:xfrm>
              <a:off x="7281125" y="4846625"/>
              <a:ext cx="523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HQI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123850" y="-104825"/>
            <a:ext cx="8648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HQI is correlated with foraging &amp; tree cluster use</a:t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3">
            <a:alphaModFix/>
          </a:blip>
          <a:srcRect l="26132" t="31890" r="46419" b="31708"/>
          <a:stretch/>
        </p:blipFill>
        <p:spPr>
          <a:xfrm>
            <a:off x="628650" y="1550675"/>
            <a:ext cx="4596701" cy="34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/>
          <p:nvPr/>
        </p:nvSpPr>
        <p:spPr>
          <a:xfrm>
            <a:off x="627600" y="654875"/>
            <a:ext cx="4379400" cy="7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each unit increase in a foraging polygon’s HQI, there is a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~16 times greater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chance of RCW use.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2325" y="37525"/>
            <a:ext cx="8604300" cy="709500"/>
          </a:xfrm>
          <a:prstGeom prst="round2DiagRect">
            <a:avLst>
              <a:gd name="adj1" fmla="val 49786"/>
              <a:gd name="adj2" fmla="val 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/>
          <p:nvPr/>
        </p:nvSpPr>
        <p:spPr>
          <a:xfrm rot="-5400000">
            <a:off x="-107375" y="2901850"/>
            <a:ext cx="2425800" cy="39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HQI</a:t>
            </a:r>
            <a:endParaRPr b="1"/>
          </a:p>
        </p:txBody>
      </p:sp>
      <p:grpSp>
        <p:nvGrpSpPr>
          <p:cNvPr id="199" name="Google Shape;199;p30"/>
          <p:cNvGrpSpPr/>
          <p:nvPr/>
        </p:nvGrpSpPr>
        <p:grpSpPr>
          <a:xfrm>
            <a:off x="5572975" y="889375"/>
            <a:ext cx="2688100" cy="4090400"/>
            <a:chOff x="5572975" y="889375"/>
            <a:chExt cx="2688100" cy="4090400"/>
          </a:xfrm>
        </p:grpSpPr>
        <p:pic>
          <p:nvPicPr>
            <p:cNvPr id="200" name="Google Shape;200;p30"/>
            <p:cNvPicPr preferRelativeResize="0"/>
            <p:nvPr/>
          </p:nvPicPr>
          <p:blipFill rotWithShape="1">
            <a:blip r:embed="rId4">
              <a:alphaModFix/>
            </a:blip>
            <a:srcRect l="31885" t="26421" r="47136" b="16831"/>
            <a:stretch/>
          </p:blipFill>
          <p:spPr>
            <a:xfrm>
              <a:off x="5572975" y="889375"/>
              <a:ext cx="2688048" cy="409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30"/>
            <p:cNvSpPr/>
            <p:nvPr/>
          </p:nvSpPr>
          <p:spPr>
            <a:xfrm>
              <a:off x="6329375" y="2743200"/>
              <a:ext cx="1931700" cy="20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HQI</a:t>
              </a:r>
              <a:endParaRPr sz="1200"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6329375" y="4752975"/>
              <a:ext cx="1931700" cy="20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HQI</a:t>
              </a:r>
              <a:endParaRPr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31"/>
          <p:cNvGrpSpPr/>
          <p:nvPr/>
        </p:nvGrpSpPr>
        <p:grpSpPr>
          <a:xfrm>
            <a:off x="1603850" y="2220498"/>
            <a:ext cx="5948446" cy="2861839"/>
            <a:chOff x="2442050" y="2220498"/>
            <a:chExt cx="5948446" cy="2861839"/>
          </a:xfrm>
        </p:grpSpPr>
        <p:sp>
          <p:nvSpPr>
            <p:cNvPr id="208" name="Google Shape;208;p31"/>
            <p:cNvSpPr/>
            <p:nvPr/>
          </p:nvSpPr>
          <p:spPr>
            <a:xfrm>
              <a:off x="7345896" y="4420415"/>
              <a:ext cx="1044600" cy="52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en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ledglings</a:t>
              </a:r>
              <a:r>
                <a:rPr lang="en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700"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4144887" y="3187897"/>
              <a:ext cx="1044600" cy="52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lang="en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roup </a:t>
              </a:r>
              <a:r>
                <a:rPr lang="en" sz="1100" b="1"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ize</a:t>
              </a:r>
              <a:endParaRPr sz="700" b="1"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3701917" y="4557937"/>
              <a:ext cx="1044600" cy="52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Cluster D</a:t>
              </a:r>
              <a:r>
                <a:rPr lang="en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ensity</a:t>
              </a:r>
              <a:endParaRPr sz="700"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2442050" y="3832575"/>
              <a:ext cx="1044600" cy="52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TNC HQI</a:t>
              </a:r>
              <a:endParaRPr sz="700"/>
            </a:p>
          </p:txBody>
        </p:sp>
        <p:cxnSp>
          <p:nvCxnSpPr>
            <p:cNvPr id="212" name="Google Shape;212;p31"/>
            <p:cNvCxnSpPr>
              <a:stCxn id="210" idx="0"/>
              <a:endCxn id="209" idx="2"/>
            </p:cNvCxnSpPr>
            <p:nvPr/>
          </p:nvCxnSpPr>
          <p:spPr>
            <a:xfrm rot="10800000" flipH="1">
              <a:off x="4224217" y="3712237"/>
              <a:ext cx="443100" cy="845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13" name="Google Shape;213;p31"/>
            <p:cNvCxnSpPr>
              <a:stCxn id="211" idx="3"/>
              <a:endCxn id="209" idx="1"/>
            </p:cNvCxnSpPr>
            <p:nvPr/>
          </p:nvCxnSpPr>
          <p:spPr>
            <a:xfrm rot="10800000" flipH="1">
              <a:off x="3486650" y="3450075"/>
              <a:ext cx="658200" cy="644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14" name="Google Shape;214;p31"/>
            <p:cNvCxnSpPr>
              <a:stCxn id="211" idx="3"/>
              <a:endCxn id="208" idx="1"/>
            </p:cNvCxnSpPr>
            <p:nvPr/>
          </p:nvCxnSpPr>
          <p:spPr>
            <a:xfrm>
              <a:off x="3486650" y="4094775"/>
              <a:ext cx="3859200" cy="587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15" name="Google Shape;215;p31"/>
            <p:cNvCxnSpPr>
              <a:stCxn id="209" idx="3"/>
              <a:endCxn id="208" idx="1"/>
            </p:cNvCxnSpPr>
            <p:nvPr/>
          </p:nvCxnSpPr>
          <p:spPr>
            <a:xfrm>
              <a:off x="5189487" y="3450097"/>
              <a:ext cx="2156400" cy="1232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16" name="Google Shape;216;p31"/>
            <p:cNvSpPr/>
            <p:nvPr/>
          </p:nvSpPr>
          <p:spPr>
            <a:xfrm>
              <a:off x="3701917" y="2413110"/>
              <a:ext cx="1044600" cy="52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Last Year’s Fledglings</a:t>
              </a:r>
              <a:endParaRPr sz="700"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6798305" y="2220498"/>
              <a:ext cx="1044600" cy="52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Breeder Female Age</a:t>
              </a:r>
              <a:endParaRPr sz="700"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5674461" y="2220498"/>
              <a:ext cx="1044600" cy="52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Breeder Male Age</a:t>
              </a:r>
              <a:endParaRPr sz="700"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6022011" y="3361045"/>
              <a:ext cx="832200" cy="524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Eggs Laid</a:t>
              </a:r>
              <a:endParaRPr sz="700"/>
            </a:p>
          </p:txBody>
        </p:sp>
        <p:cxnSp>
          <p:nvCxnSpPr>
            <p:cNvPr id="220" name="Google Shape;220;p31"/>
            <p:cNvCxnSpPr>
              <a:stCxn id="209" idx="3"/>
              <a:endCxn id="219" idx="1"/>
            </p:cNvCxnSpPr>
            <p:nvPr/>
          </p:nvCxnSpPr>
          <p:spPr>
            <a:xfrm>
              <a:off x="5189487" y="3450097"/>
              <a:ext cx="832500" cy="173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21" name="Google Shape;221;p31"/>
            <p:cNvCxnSpPr>
              <a:stCxn id="219" idx="3"/>
              <a:endCxn id="208" idx="1"/>
            </p:cNvCxnSpPr>
            <p:nvPr/>
          </p:nvCxnSpPr>
          <p:spPr>
            <a:xfrm>
              <a:off x="6854211" y="3623245"/>
              <a:ext cx="491700" cy="1059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22" name="Google Shape;222;p31"/>
            <p:cNvCxnSpPr>
              <a:stCxn id="218" idx="2"/>
              <a:endCxn id="219" idx="0"/>
            </p:cNvCxnSpPr>
            <p:nvPr/>
          </p:nvCxnSpPr>
          <p:spPr>
            <a:xfrm>
              <a:off x="6196761" y="2744898"/>
              <a:ext cx="241200" cy="616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23" name="Google Shape;223;p31"/>
            <p:cNvCxnSpPr>
              <a:stCxn id="218" idx="2"/>
              <a:endCxn id="208" idx="0"/>
            </p:cNvCxnSpPr>
            <p:nvPr/>
          </p:nvCxnSpPr>
          <p:spPr>
            <a:xfrm>
              <a:off x="6196761" y="2744898"/>
              <a:ext cx="1671300" cy="16755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24" name="Google Shape;224;p31"/>
            <p:cNvCxnSpPr>
              <a:stCxn id="217" idx="2"/>
              <a:endCxn id="208" idx="0"/>
            </p:cNvCxnSpPr>
            <p:nvPr/>
          </p:nvCxnSpPr>
          <p:spPr>
            <a:xfrm>
              <a:off x="7320605" y="2744898"/>
              <a:ext cx="547500" cy="16755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25" name="Google Shape;225;p31"/>
            <p:cNvCxnSpPr>
              <a:stCxn id="217" idx="2"/>
              <a:endCxn id="219" idx="0"/>
            </p:cNvCxnSpPr>
            <p:nvPr/>
          </p:nvCxnSpPr>
          <p:spPr>
            <a:xfrm flipH="1">
              <a:off x="6438005" y="2744898"/>
              <a:ext cx="882600" cy="616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26" name="Google Shape;226;p31"/>
            <p:cNvCxnSpPr>
              <a:stCxn id="216" idx="2"/>
              <a:endCxn id="209" idx="0"/>
            </p:cNvCxnSpPr>
            <p:nvPr/>
          </p:nvCxnSpPr>
          <p:spPr>
            <a:xfrm>
              <a:off x="4224217" y="2937510"/>
              <a:ext cx="443100" cy="2505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27" name="Google Shape;227;p31"/>
            <p:cNvCxnSpPr>
              <a:stCxn id="211" idx="3"/>
              <a:endCxn id="219" idx="1"/>
            </p:cNvCxnSpPr>
            <p:nvPr/>
          </p:nvCxnSpPr>
          <p:spPr>
            <a:xfrm rot="10800000" flipH="1">
              <a:off x="3486650" y="3623175"/>
              <a:ext cx="2535300" cy="471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80766" y="60041"/>
            <a:ext cx="7053600" cy="1036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50" dirty="0"/>
              <a:t>Is RCW group size and/or fledgling production correlated with the HQI?</a:t>
            </a:r>
            <a:endParaRPr sz="3150"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0" y="1102583"/>
            <a:ext cx="54984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 b="1" dirty="0">
                <a:solidFill>
                  <a:schemeClr val="dk1"/>
                </a:solidFill>
              </a:rPr>
              <a:t>Structural equation modelling </a:t>
            </a:r>
            <a:r>
              <a:rPr lang="en" sz="2000" dirty="0">
                <a:solidFill>
                  <a:schemeClr val="dk1"/>
                </a:solidFill>
              </a:rPr>
              <a:t>approach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 dirty="0">
                <a:solidFill>
                  <a:schemeClr val="dk1"/>
                </a:solidFill>
              </a:rPr>
              <a:t>direct &amp; indirect relationships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 dirty="0">
                <a:solidFill>
                  <a:schemeClr val="dk1"/>
                </a:solidFill>
              </a:rPr>
              <a:t>leverages prior knowledge of the system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2000" dirty="0">
                <a:solidFill>
                  <a:schemeClr val="dk1"/>
                </a:solidFill>
              </a:rPr>
              <a:t>428 clusters</a:t>
            </a:r>
            <a:endParaRPr sz="2000" dirty="0">
              <a:solidFill>
                <a:schemeClr val="dk1"/>
              </a:solidFill>
            </a:endParaRPr>
          </a:p>
        </p:txBody>
      </p:sp>
      <p:cxnSp>
        <p:nvCxnSpPr>
          <p:cNvPr id="230" name="Google Shape;230;p31"/>
          <p:cNvCxnSpPr>
            <a:endCxn id="209" idx="1"/>
          </p:cNvCxnSpPr>
          <p:nvPr/>
        </p:nvCxnSpPr>
        <p:spPr>
          <a:xfrm rot="10800000" flipH="1">
            <a:off x="2648787" y="3450097"/>
            <a:ext cx="657900" cy="644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1" name="Google Shape;231;p31"/>
          <p:cNvCxnSpPr>
            <a:stCxn id="211" idx="3"/>
            <a:endCxn id="208" idx="1"/>
          </p:cNvCxnSpPr>
          <p:nvPr/>
        </p:nvCxnSpPr>
        <p:spPr>
          <a:xfrm>
            <a:off x="2648450" y="4094775"/>
            <a:ext cx="3859200" cy="587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31"/>
          <p:cNvCxnSpPr>
            <a:stCxn id="211" idx="3"/>
            <a:endCxn id="219" idx="1"/>
          </p:cNvCxnSpPr>
          <p:nvPr/>
        </p:nvCxnSpPr>
        <p:spPr>
          <a:xfrm rot="10800000" flipH="1">
            <a:off x="2648450" y="3623175"/>
            <a:ext cx="2535300" cy="471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 l="3414" t="23179" r="65177" b="27185"/>
          <a:stretch/>
        </p:blipFill>
        <p:spPr>
          <a:xfrm>
            <a:off x="668526" y="1049750"/>
            <a:ext cx="4256698" cy="37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110225" y="55550"/>
            <a:ext cx="54288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 performance not correlated with HQI</a:t>
            </a:r>
            <a:endParaRPr/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4">
            <a:alphaModFix/>
          </a:blip>
          <a:srcRect l="32723" t="17618" r="47402" b="31591"/>
          <a:stretch/>
        </p:blipFill>
        <p:spPr>
          <a:xfrm>
            <a:off x="4865000" y="545725"/>
            <a:ext cx="3202325" cy="4603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/>
          <p:nvPr/>
        </p:nvSpPr>
        <p:spPr>
          <a:xfrm>
            <a:off x="1282475" y="4147550"/>
            <a:ext cx="586800" cy="627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1" name="Google Shape;241;p32"/>
          <p:cNvCxnSpPr/>
          <p:nvPr/>
        </p:nvCxnSpPr>
        <p:spPr>
          <a:xfrm>
            <a:off x="6899825" y="529675"/>
            <a:ext cx="0" cy="43212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32"/>
          <p:cNvSpPr/>
          <p:nvPr/>
        </p:nvSpPr>
        <p:spPr>
          <a:xfrm>
            <a:off x="4938850" y="4393125"/>
            <a:ext cx="3028800" cy="300300"/>
          </a:xfrm>
          <a:prstGeom prst="rect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2"/>
          <p:cNvSpPr txBox="1"/>
          <p:nvPr/>
        </p:nvSpPr>
        <p:spPr>
          <a:xfrm>
            <a:off x="7922525" y="4393125"/>
            <a:ext cx="11055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strong effect</a:t>
            </a:r>
            <a:endParaRPr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4938850" y="545725"/>
            <a:ext cx="3028800" cy="438600"/>
          </a:xfrm>
          <a:prstGeom prst="rect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2"/>
          <p:cNvSpPr txBox="1"/>
          <p:nvPr/>
        </p:nvSpPr>
        <p:spPr>
          <a:xfrm>
            <a:off x="7922525" y="545725"/>
            <a:ext cx="11055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no effect</a:t>
            </a:r>
            <a:endParaRPr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 flipH="1">
            <a:off x="381950" y="743550"/>
            <a:ext cx="4938900" cy="3418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40"/>
              <a:t>HQI captures habitat </a:t>
            </a:r>
            <a:r>
              <a:rPr lang="en" sz="4240" u="sng"/>
              <a:t>suitable</a:t>
            </a:r>
            <a:r>
              <a:rPr lang="en" sz="4240"/>
              <a:t> for RCWs</a:t>
            </a:r>
            <a:endParaRPr sz="424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24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but not habitat quality within suitable habitat</a:t>
            </a:r>
            <a:endParaRPr sz="3540"/>
          </a:p>
        </p:txBody>
      </p:sp>
      <p:grpSp>
        <p:nvGrpSpPr>
          <p:cNvPr id="251" name="Google Shape;251;p33"/>
          <p:cNvGrpSpPr/>
          <p:nvPr/>
        </p:nvGrpSpPr>
        <p:grpSpPr>
          <a:xfrm>
            <a:off x="5653950" y="723100"/>
            <a:ext cx="3265824" cy="3697300"/>
            <a:chOff x="5702875" y="818600"/>
            <a:chExt cx="3265824" cy="3697300"/>
          </a:xfrm>
        </p:grpSpPr>
        <p:pic>
          <p:nvPicPr>
            <p:cNvPr id="252" name="Google Shape;252;p33"/>
            <p:cNvPicPr preferRelativeResize="0"/>
            <p:nvPr/>
          </p:nvPicPr>
          <p:blipFill rotWithShape="1">
            <a:blip r:embed="rId3">
              <a:alphaModFix/>
            </a:blip>
            <a:srcRect t="6166" b="18356"/>
            <a:stretch/>
          </p:blipFill>
          <p:spPr>
            <a:xfrm>
              <a:off x="5702875" y="818600"/>
              <a:ext cx="3265824" cy="369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33"/>
            <p:cNvSpPr txBox="1"/>
            <p:nvPr/>
          </p:nvSpPr>
          <p:spPr>
            <a:xfrm>
              <a:off x="5779075" y="4161900"/>
              <a:ext cx="1419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</a:rPr>
                <a:t>Francesco Veronesi</a:t>
              </a:r>
              <a:endParaRPr sz="11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424</Words>
  <Application>Microsoft Office PowerPoint</Application>
  <PresentationFormat>On-screen Show (16:9)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Source Sans Pro</vt:lpstr>
      <vt:lpstr>Simple Light</vt:lpstr>
      <vt:lpstr>Office Theme</vt:lpstr>
      <vt:lpstr>Linking TNC North Carolina HQI to red-cockaded woodpecker habitat Traci DuBose, Gina Himes Boor, Jeffrey Walters</vt:lpstr>
      <vt:lpstr>Longleaf Habitat Quality Index</vt:lpstr>
      <vt:lpstr>Longleaf Habitat Quality Index</vt:lpstr>
      <vt:lpstr>Plus, we could use the HQI to describe habitat quality in the SEIBM</vt:lpstr>
      <vt:lpstr>Is RCW presence correlated with the HQI? </vt:lpstr>
      <vt:lpstr>HQI is correlated with foraging &amp; tree cluster use</vt:lpstr>
      <vt:lpstr>Is RCW group size and/or fledgling production correlated with the HQI?</vt:lpstr>
      <vt:lpstr>Demographic performance not correlated with HQI</vt:lpstr>
      <vt:lpstr>HQI captures habitat suitable for RCWs  but not habitat quality within suitable habitat</vt:lpstr>
      <vt:lpstr>Conservation implications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TNC North Carolina HQI to red-cockaded woodpecker habitat Traci DuBose, Gina Himes Boor, Jeffrey Walters</dc:title>
  <cp:lastModifiedBy>Traci DuBose</cp:lastModifiedBy>
  <cp:revision>3</cp:revision>
  <dcterms:modified xsi:type="dcterms:W3CDTF">2022-03-08T19:23:08Z</dcterms:modified>
</cp:coreProperties>
</file>