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419" r:id="rId3"/>
    <p:sldId id="260" r:id="rId4"/>
    <p:sldId id="456" r:id="rId5"/>
    <p:sldId id="420" r:id="rId6"/>
    <p:sldId id="257" r:id="rId7"/>
    <p:sldId id="258" r:id="rId8"/>
    <p:sldId id="259" r:id="rId9"/>
    <p:sldId id="455" r:id="rId10"/>
    <p:sldId id="422" r:id="rId11"/>
    <p:sldId id="478" r:id="rId12"/>
    <p:sldId id="479" r:id="rId13"/>
    <p:sldId id="425" r:id="rId14"/>
    <p:sldId id="424" r:id="rId15"/>
    <p:sldId id="492" r:id="rId16"/>
    <p:sldId id="428" r:id="rId17"/>
    <p:sldId id="430" r:id="rId18"/>
    <p:sldId id="491" r:id="rId19"/>
    <p:sldId id="458" r:id="rId20"/>
    <p:sldId id="4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35"/>
    <p:restoredTop sz="96327"/>
  </p:normalViewPr>
  <p:slideViewPr>
    <p:cSldViewPr snapToGrid="0">
      <p:cViewPr varScale="1">
        <p:scale>
          <a:sx n="106" d="100"/>
          <a:sy n="106" d="100"/>
        </p:scale>
        <p:origin x="208"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DF902-A119-3F4E-8F3E-EA1AEDC156CE}" type="datetimeFigureOut">
              <a:rPr lang="en-US" smtClean="0"/>
              <a:t>9/12/22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3DD674-BAA3-C44B-9BBA-BD79AC8A2647}" type="slidenum">
              <a:rPr lang="en-US" smtClean="0"/>
              <a:t>‹#›</a:t>
            </a:fld>
            <a:endParaRPr lang="en-US"/>
          </a:p>
        </p:txBody>
      </p:sp>
    </p:spTree>
    <p:extLst>
      <p:ext uri="{BB962C8B-B14F-4D97-AF65-F5344CB8AC3E}">
        <p14:creationId xmlns:p14="http://schemas.microsoft.com/office/powerpoint/2010/main" val="119093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invasion curve is an invasion classic! Best to walk the audience through the graph. The x-axis is time. The left y-axis is area and the right y-axis shows management costs. Once a species is introduced, as you move through time the area invaded and control costs increase. Next walk them through the phases: prevention, eradication containment, and control/management. These are your opportunities to achieve these goals. As the introduction spreads, the likelihood of eradication, containment become less likely. Prevention is the best option and second best is to identify and act ASAP to try to eradicate (think early detection/rapid response</a:t>
            </a:r>
          </a:p>
        </p:txBody>
      </p:sp>
      <p:sp>
        <p:nvSpPr>
          <p:cNvPr id="4" name="Slide Number Placeholder 3"/>
          <p:cNvSpPr>
            <a:spLocks noGrp="1"/>
          </p:cNvSpPr>
          <p:nvPr>
            <p:ph type="sldNum" sz="quarter" idx="5"/>
          </p:nvPr>
        </p:nvSpPr>
        <p:spPr/>
        <p:txBody>
          <a:bodyPr/>
          <a:lstStyle/>
          <a:p>
            <a:fld id="{915F6AF5-B8CD-EB41-A57E-6596E1751006}" type="slidenum">
              <a:rPr lang="en-US" smtClean="0"/>
              <a:t>2</a:t>
            </a:fld>
            <a:endParaRPr lang="en-US"/>
          </a:p>
        </p:txBody>
      </p:sp>
    </p:spTree>
    <p:extLst>
      <p:ext uri="{BB962C8B-B14F-4D97-AF65-F5344CB8AC3E}">
        <p14:creationId xmlns:p14="http://schemas.microsoft.com/office/powerpoint/2010/main" val="1533000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7EC4-76F8-B248-A46F-B98F9662E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2CDA49-5C53-730C-3C23-128EB3984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32715D-EBA7-05AB-D7C3-06BDED90A76F}"/>
              </a:ext>
            </a:extLst>
          </p:cNvPr>
          <p:cNvSpPr>
            <a:spLocks noGrp="1"/>
          </p:cNvSpPr>
          <p:nvPr>
            <p:ph type="dt" sz="half" idx="10"/>
          </p:nvPr>
        </p:nvSpPr>
        <p:spPr/>
        <p:txBody>
          <a:bodyPr/>
          <a:lstStyle/>
          <a:p>
            <a:fld id="{FA696DFE-F616-2545-B020-34E86F55B39B}" type="datetimeFigureOut">
              <a:rPr lang="en-US" smtClean="0"/>
              <a:t>9/12/22</a:t>
            </a:fld>
            <a:endParaRPr lang="en-US"/>
          </a:p>
        </p:txBody>
      </p:sp>
      <p:sp>
        <p:nvSpPr>
          <p:cNvPr id="5" name="Footer Placeholder 4">
            <a:extLst>
              <a:ext uri="{FF2B5EF4-FFF2-40B4-BE49-F238E27FC236}">
                <a16:creationId xmlns:a16="http://schemas.microsoft.com/office/drawing/2014/main" id="{429FACF5-8097-756E-0677-3C3779420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3F7174-5765-5023-C31C-4F38D1C51829}"/>
              </a:ext>
            </a:extLst>
          </p:cNvPr>
          <p:cNvSpPr>
            <a:spLocks noGrp="1"/>
          </p:cNvSpPr>
          <p:nvPr>
            <p:ph type="sldNum" sz="quarter" idx="12"/>
          </p:nvPr>
        </p:nvSpPr>
        <p:spPr/>
        <p:txBody>
          <a:bodyPr/>
          <a:lstStyle/>
          <a:p>
            <a:fld id="{9E2EAB4E-FE19-3D47-9556-755086961053}" type="slidenum">
              <a:rPr lang="en-US" smtClean="0"/>
              <a:t>‹#›</a:t>
            </a:fld>
            <a:endParaRPr lang="en-US"/>
          </a:p>
        </p:txBody>
      </p:sp>
    </p:spTree>
    <p:extLst>
      <p:ext uri="{BB962C8B-B14F-4D97-AF65-F5344CB8AC3E}">
        <p14:creationId xmlns:p14="http://schemas.microsoft.com/office/powerpoint/2010/main" val="4110631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58ED1-0984-904F-9385-A9E4573B11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74F35E-2AC5-BCC2-A32E-46B10F362D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4EE221-CB17-C544-4503-CAB88F1726FA}"/>
              </a:ext>
            </a:extLst>
          </p:cNvPr>
          <p:cNvSpPr>
            <a:spLocks noGrp="1"/>
          </p:cNvSpPr>
          <p:nvPr>
            <p:ph type="dt" sz="half" idx="10"/>
          </p:nvPr>
        </p:nvSpPr>
        <p:spPr/>
        <p:txBody>
          <a:bodyPr/>
          <a:lstStyle/>
          <a:p>
            <a:fld id="{FA696DFE-F616-2545-B020-34E86F55B39B}" type="datetimeFigureOut">
              <a:rPr lang="en-US" smtClean="0"/>
              <a:t>9/12/22</a:t>
            </a:fld>
            <a:endParaRPr lang="en-US"/>
          </a:p>
        </p:txBody>
      </p:sp>
      <p:sp>
        <p:nvSpPr>
          <p:cNvPr id="5" name="Footer Placeholder 4">
            <a:extLst>
              <a:ext uri="{FF2B5EF4-FFF2-40B4-BE49-F238E27FC236}">
                <a16:creationId xmlns:a16="http://schemas.microsoft.com/office/drawing/2014/main" id="{F748880B-08A7-9F90-C89F-C27D36427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4091E-2290-8D0C-CEA3-2D17D67C1AAE}"/>
              </a:ext>
            </a:extLst>
          </p:cNvPr>
          <p:cNvSpPr>
            <a:spLocks noGrp="1"/>
          </p:cNvSpPr>
          <p:nvPr>
            <p:ph type="sldNum" sz="quarter" idx="12"/>
          </p:nvPr>
        </p:nvSpPr>
        <p:spPr/>
        <p:txBody>
          <a:bodyPr/>
          <a:lstStyle/>
          <a:p>
            <a:fld id="{9E2EAB4E-FE19-3D47-9556-755086961053}" type="slidenum">
              <a:rPr lang="en-US" smtClean="0"/>
              <a:t>‹#›</a:t>
            </a:fld>
            <a:endParaRPr lang="en-US"/>
          </a:p>
        </p:txBody>
      </p:sp>
    </p:spTree>
    <p:extLst>
      <p:ext uri="{BB962C8B-B14F-4D97-AF65-F5344CB8AC3E}">
        <p14:creationId xmlns:p14="http://schemas.microsoft.com/office/powerpoint/2010/main" val="304341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D63675-7D1D-7DD0-4151-81DE0287F1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D5BF66-875F-5916-8482-329FD3DE15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74F2E-C96F-9185-92C9-A839F06A85D7}"/>
              </a:ext>
            </a:extLst>
          </p:cNvPr>
          <p:cNvSpPr>
            <a:spLocks noGrp="1"/>
          </p:cNvSpPr>
          <p:nvPr>
            <p:ph type="dt" sz="half" idx="10"/>
          </p:nvPr>
        </p:nvSpPr>
        <p:spPr/>
        <p:txBody>
          <a:bodyPr/>
          <a:lstStyle/>
          <a:p>
            <a:fld id="{FA696DFE-F616-2545-B020-34E86F55B39B}" type="datetimeFigureOut">
              <a:rPr lang="en-US" smtClean="0"/>
              <a:t>9/12/22</a:t>
            </a:fld>
            <a:endParaRPr lang="en-US"/>
          </a:p>
        </p:txBody>
      </p:sp>
      <p:sp>
        <p:nvSpPr>
          <p:cNvPr id="5" name="Footer Placeholder 4">
            <a:extLst>
              <a:ext uri="{FF2B5EF4-FFF2-40B4-BE49-F238E27FC236}">
                <a16:creationId xmlns:a16="http://schemas.microsoft.com/office/drawing/2014/main" id="{FE0ABB14-8A28-FE0C-480E-E2CAAC479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3B467-2B1E-D4A7-1389-FCAE23380816}"/>
              </a:ext>
            </a:extLst>
          </p:cNvPr>
          <p:cNvSpPr>
            <a:spLocks noGrp="1"/>
          </p:cNvSpPr>
          <p:nvPr>
            <p:ph type="sldNum" sz="quarter" idx="12"/>
          </p:nvPr>
        </p:nvSpPr>
        <p:spPr/>
        <p:txBody>
          <a:bodyPr/>
          <a:lstStyle/>
          <a:p>
            <a:fld id="{9E2EAB4E-FE19-3D47-9556-755086961053}" type="slidenum">
              <a:rPr lang="en-US" smtClean="0"/>
              <a:t>‹#›</a:t>
            </a:fld>
            <a:endParaRPr lang="en-US"/>
          </a:p>
        </p:txBody>
      </p:sp>
    </p:spTree>
    <p:extLst>
      <p:ext uri="{BB962C8B-B14F-4D97-AF65-F5344CB8AC3E}">
        <p14:creationId xmlns:p14="http://schemas.microsoft.com/office/powerpoint/2010/main" val="3623646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0F12-3550-2D4D-907F-2A0CD93B86A7}"/>
              </a:ext>
            </a:extLst>
          </p:cNvPr>
          <p:cNvSpPr>
            <a:spLocks noGrp="1"/>
          </p:cNvSpPr>
          <p:nvPr>
            <p:ph type="title"/>
          </p:nvPr>
        </p:nvSpPr>
        <p:spPr>
          <a:xfrm>
            <a:off x="442763" y="827773"/>
            <a:ext cx="11328934" cy="86291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9C67B2-F1D3-E940-83EF-AB128F19D795}"/>
              </a:ext>
            </a:extLst>
          </p:cNvPr>
          <p:cNvSpPr>
            <a:spLocks noGrp="1"/>
          </p:cNvSpPr>
          <p:nvPr>
            <p:ph idx="1"/>
          </p:nvPr>
        </p:nvSpPr>
        <p:spPr>
          <a:xfrm>
            <a:off x="442763" y="1825625"/>
            <a:ext cx="11328934"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3008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AAA5F-CF45-70D3-A33D-AFA05EA063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10CA42-5703-B990-D8FA-B762B6134E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D26A0-650C-DF0D-D5FB-721B3EF9CDAE}"/>
              </a:ext>
            </a:extLst>
          </p:cNvPr>
          <p:cNvSpPr>
            <a:spLocks noGrp="1"/>
          </p:cNvSpPr>
          <p:nvPr>
            <p:ph type="dt" sz="half" idx="10"/>
          </p:nvPr>
        </p:nvSpPr>
        <p:spPr/>
        <p:txBody>
          <a:bodyPr/>
          <a:lstStyle/>
          <a:p>
            <a:fld id="{FA696DFE-F616-2545-B020-34E86F55B39B}" type="datetimeFigureOut">
              <a:rPr lang="en-US" smtClean="0"/>
              <a:t>9/12/22</a:t>
            </a:fld>
            <a:endParaRPr lang="en-US"/>
          </a:p>
        </p:txBody>
      </p:sp>
      <p:sp>
        <p:nvSpPr>
          <p:cNvPr id="5" name="Footer Placeholder 4">
            <a:extLst>
              <a:ext uri="{FF2B5EF4-FFF2-40B4-BE49-F238E27FC236}">
                <a16:creationId xmlns:a16="http://schemas.microsoft.com/office/drawing/2014/main" id="{C69C3492-9620-3365-C45A-90683375D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C8155-1234-40D6-EDD7-2418A45D793F}"/>
              </a:ext>
            </a:extLst>
          </p:cNvPr>
          <p:cNvSpPr>
            <a:spLocks noGrp="1"/>
          </p:cNvSpPr>
          <p:nvPr>
            <p:ph type="sldNum" sz="quarter" idx="12"/>
          </p:nvPr>
        </p:nvSpPr>
        <p:spPr/>
        <p:txBody>
          <a:bodyPr/>
          <a:lstStyle/>
          <a:p>
            <a:fld id="{9E2EAB4E-FE19-3D47-9556-755086961053}" type="slidenum">
              <a:rPr lang="en-US" smtClean="0"/>
              <a:t>‹#›</a:t>
            </a:fld>
            <a:endParaRPr lang="en-US"/>
          </a:p>
        </p:txBody>
      </p:sp>
    </p:spTree>
    <p:extLst>
      <p:ext uri="{BB962C8B-B14F-4D97-AF65-F5344CB8AC3E}">
        <p14:creationId xmlns:p14="http://schemas.microsoft.com/office/powerpoint/2010/main" val="243677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6FBB8-9A5E-C1FD-209D-C9BAAE8677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6EF8B3-CBF9-E78F-4726-C403BEF049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223F61-F30F-0828-B2AF-417E6B567E59}"/>
              </a:ext>
            </a:extLst>
          </p:cNvPr>
          <p:cNvSpPr>
            <a:spLocks noGrp="1"/>
          </p:cNvSpPr>
          <p:nvPr>
            <p:ph type="dt" sz="half" idx="10"/>
          </p:nvPr>
        </p:nvSpPr>
        <p:spPr/>
        <p:txBody>
          <a:bodyPr/>
          <a:lstStyle/>
          <a:p>
            <a:fld id="{FA696DFE-F616-2545-B020-34E86F55B39B}" type="datetimeFigureOut">
              <a:rPr lang="en-US" smtClean="0"/>
              <a:t>9/12/22</a:t>
            </a:fld>
            <a:endParaRPr lang="en-US"/>
          </a:p>
        </p:txBody>
      </p:sp>
      <p:sp>
        <p:nvSpPr>
          <p:cNvPr id="5" name="Footer Placeholder 4">
            <a:extLst>
              <a:ext uri="{FF2B5EF4-FFF2-40B4-BE49-F238E27FC236}">
                <a16:creationId xmlns:a16="http://schemas.microsoft.com/office/drawing/2014/main" id="{9CEDF3E6-03B6-A913-27F2-3179D5631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1BE69-B9A1-5ADD-2008-459042BFFE70}"/>
              </a:ext>
            </a:extLst>
          </p:cNvPr>
          <p:cNvSpPr>
            <a:spLocks noGrp="1"/>
          </p:cNvSpPr>
          <p:nvPr>
            <p:ph type="sldNum" sz="quarter" idx="12"/>
          </p:nvPr>
        </p:nvSpPr>
        <p:spPr/>
        <p:txBody>
          <a:bodyPr/>
          <a:lstStyle/>
          <a:p>
            <a:fld id="{9E2EAB4E-FE19-3D47-9556-755086961053}" type="slidenum">
              <a:rPr lang="en-US" smtClean="0"/>
              <a:t>‹#›</a:t>
            </a:fld>
            <a:endParaRPr lang="en-US"/>
          </a:p>
        </p:txBody>
      </p:sp>
    </p:spTree>
    <p:extLst>
      <p:ext uri="{BB962C8B-B14F-4D97-AF65-F5344CB8AC3E}">
        <p14:creationId xmlns:p14="http://schemas.microsoft.com/office/powerpoint/2010/main" val="2385957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21DB-9B65-66BD-1447-4084D25390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A62A01-50B6-2C40-3EED-EBF6554341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9E2DA9-A607-3B1B-E290-4F64932F64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0399F9-5760-102B-312E-72CED93239A4}"/>
              </a:ext>
            </a:extLst>
          </p:cNvPr>
          <p:cNvSpPr>
            <a:spLocks noGrp="1"/>
          </p:cNvSpPr>
          <p:nvPr>
            <p:ph type="dt" sz="half" idx="10"/>
          </p:nvPr>
        </p:nvSpPr>
        <p:spPr/>
        <p:txBody>
          <a:bodyPr/>
          <a:lstStyle/>
          <a:p>
            <a:fld id="{FA696DFE-F616-2545-B020-34E86F55B39B}" type="datetimeFigureOut">
              <a:rPr lang="en-US" smtClean="0"/>
              <a:t>9/12/22</a:t>
            </a:fld>
            <a:endParaRPr lang="en-US"/>
          </a:p>
        </p:txBody>
      </p:sp>
      <p:sp>
        <p:nvSpPr>
          <p:cNvPr id="6" name="Footer Placeholder 5">
            <a:extLst>
              <a:ext uri="{FF2B5EF4-FFF2-40B4-BE49-F238E27FC236}">
                <a16:creationId xmlns:a16="http://schemas.microsoft.com/office/drawing/2014/main" id="{42F30B3D-6D7E-430D-517A-69568B25A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29ACDE-E3DC-CE9F-6187-AE742102C731}"/>
              </a:ext>
            </a:extLst>
          </p:cNvPr>
          <p:cNvSpPr>
            <a:spLocks noGrp="1"/>
          </p:cNvSpPr>
          <p:nvPr>
            <p:ph type="sldNum" sz="quarter" idx="12"/>
          </p:nvPr>
        </p:nvSpPr>
        <p:spPr/>
        <p:txBody>
          <a:bodyPr/>
          <a:lstStyle/>
          <a:p>
            <a:fld id="{9E2EAB4E-FE19-3D47-9556-755086961053}" type="slidenum">
              <a:rPr lang="en-US" smtClean="0"/>
              <a:t>‹#›</a:t>
            </a:fld>
            <a:endParaRPr lang="en-US"/>
          </a:p>
        </p:txBody>
      </p:sp>
    </p:spTree>
    <p:extLst>
      <p:ext uri="{BB962C8B-B14F-4D97-AF65-F5344CB8AC3E}">
        <p14:creationId xmlns:p14="http://schemas.microsoft.com/office/powerpoint/2010/main" val="3913410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7A919-380C-BAA5-4B25-6B45DD00AA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82AD0C-65F6-D3A2-9CDD-0A08374C92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152E3-9AC3-1159-F896-15CE5EB67C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476570-E50B-B211-37F6-B7BD8D7CE9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078F49-8EE4-101D-1AB8-370152CB92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852E55-DC36-881A-5070-B5A8A54DC412}"/>
              </a:ext>
            </a:extLst>
          </p:cNvPr>
          <p:cNvSpPr>
            <a:spLocks noGrp="1"/>
          </p:cNvSpPr>
          <p:nvPr>
            <p:ph type="dt" sz="half" idx="10"/>
          </p:nvPr>
        </p:nvSpPr>
        <p:spPr/>
        <p:txBody>
          <a:bodyPr/>
          <a:lstStyle/>
          <a:p>
            <a:fld id="{FA696DFE-F616-2545-B020-34E86F55B39B}" type="datetimeFigureOut">
              <a:rPr lang="en-US" smtClean="0"/>
              <a:t>9/12/22</a:t>
            </a:fld>
            <a:endParaRPr lang="en-US"/>
          </a:p>
        </p:txBody>
      </p:sp>
      <p:sp>
        <p:nvSpPr>
          <p:cNvPr id="8" name="Footer Placeholder 7">
            <a:extLst>
              <a:ext uri="{FF2B5EF4-FFF2-40B4-BE49-F238E27FC236}">
                <a16:creationId xmlns:a16="http://schemas.microsoft.com/office/drawing/2014/main" id="{3495E624-7F00-2A53-FBC0-1B91CBEC73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8C4083-4657-D6BF-6D14-0154E4BF0A6C}"/>
              </a:ext>
            </a:extLst>
          </p:cNvPr>
          <p:cNvSpPr>
            <a:spLocks noGrp="1"/>
          </p:cNvSpPr>
          <p:nvPr>
            <p:ph type="sldNum" sz="quarter" idx="12"/>
          </p:nvPr>
        </p:nvSpPr>
        <p:spPr/>
        <p:txBody>
          <a:bodyPr/>
          <a:lstStyle/>
          <a:p>
            <a:fld id="{9E2EAB4E-FE19-3D47-9556-755086961053}" type="slidenum">
              <a:rPr lang="en-US" smtClean="0"/>
              <a:t>‹#›</a:t>
            </a:fld>
            <a:endParaRPr lang="en-US"/>
          </a:p>
        </p:txBody>
      </p:sp>
    </p:spTree>
    <p:extLst>
      <p:ext uri="{BB962C8B-B14F-4D97-AF65-F5344CB8AC3E}">
        <p14:creationId xmlns:p14="http://schemas.microsoft.com/office/powerpoint/2010/main" val="1308390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55BE6-D022-1BFA-9C5E-09494F5903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AE7D6-81FD-27A1-E7A9-B551B972BE88}"/>
              </a:ext>
            </a:extLst>
          </p:cNvPr>
          <p:cNvSpPr>
            <a:spLocks noGrp="1"/>
          </p:cNvSpPr>
          <p:nvPr>
            <p:ph type="dt" sz="half" idx="10"/>
          </p:nvPr>
        </p:nvSpPr>
        <p:spPr/>
        <p:txBody>
          <a:bodyPr/>
          <a:lstStyle/>
          <a:p>
            <a:fld id="{FA696DFE-F616-2545-B020-34E86F55B39B}" type="datetimeFigureOut">
              <a:rPr lang="en-US" smtClean="0"/>
              <a:t>9/12/22</a:t>
            </a:fld>
            <a:endParaRPr lang="en-US"/>
          </a:p>
        </p:txBody>
      </p:sp>
      <p:sp>
        <p:nvSpPr>
          <p:cNvPr id="4" name="Footer Placeholder 3">
            <a:extLst>
              <a:ext uri="{FF2B5EF4-FFF2-40B4-BE49-F238E27FC236}">
                <a16:creationId xmlns:a16="http://schemas.microsoft.com/office/drawing/2014/main" id="{E5052490-BB55-FB6B-5999-14C7CED6B3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48AB8E-1E15-1ECF-F6E6-7F39D007C248}"/>
              </a:ext>
            </a:extLst>
          </p:cNvPr>
          <p:cNvSpPr>
            <a:spLocks noGrp="1"/>
          </p:cNvSpPr>
          <p:nvPr>
            <p:ph type="sldNum" sz="quarter" idx="12"/>
          </p:nvPr>
        </p:nvSpPr>
        <p:spPr/>
        <p:txBody>
          <a:bodyPr/>
          <a:lstStyle/>
          <a:p>
            <a:fld id="{9E2EAB4E-FE19-3D47-9556-755086961053}" type="slidenum">
              <a:rPr lang="en-US" smtClean="0"/>
              <a:t>‹#›</a:t>
            </a:fld>
            <a:endParaRPr lang="en-US"/>
          </a:p>
        </p:txBody>
      </p:sp>
    </p:spTree>
    <p:extLst>
      <p:ext uri="{BB962C8B-B14F-4D97-AF65-F5344CB8AC3E}">
        <p14:creationId xmlns:p14="http://schemas.microsoft.com/office/powerpoint/2010/main" val="87071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05F2E6-CCF8-FC75-12E1-52E2FD6F040C}"/>
              </a:ext>
            </a:extLst>
          </p:cNvPr>
          <p:cNvSpPr>
            <a:spLocks noGrp="1"/>
          </p:cNvSpPr>
          <p:nvPr>
            <p:ph type="dt" sz="half" idx="10"/>
          </p:nvPr>
        </p:nvSpPr>
        <p:spPr/>
        <p:txBody>
          <a:bodyPr/>
          <a:lstStyle/>
          <a:p>
            <a:fld id="{FA696DFE-F616-2545-B020-34E86F55B39B}" type="datetimeFigureOut">
              <a:rPr lang="en-US" smtClean="0"/>
              <a:t>9/12/22</a:t>
            </a:fld>
            <a:endParaRPr lang="en-US"/>
          </a:p>
        </p:txBody>
      </p:sp>
      <p:sp>
        <p:nvSpPr>
          <p:cNvPr id="3" name="Footer Placeholder 2">
            <a:extLst>
              <a:ext uri="{FF2B5EF4-FFF2-40B4-BE49-F238E27FC236}">
                <a16:creationId xmlns:a16="http://schemas.microsoft.com/office/drawing/2014/main" id="{49A707A0-35A9-177F-AA9D-E5BA604EBC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88D2E4-B636-3BC8-ED12-011F6E0F7A24}"/>
              </a:ext>
            </a:extLst>
          </p:cNvPr>
          <p:cNvSpPr>
            <a:spLocks noGrp="1"/>
          </p:cNvSpPr>
          <p:nvPr>
            <p:ph type="sldNum" sz="quarter" idx="12"/>
          </p:nvPr>
        </p:nvSpPr>
        <p:spPr/>
        <p:txBody>
          <a:bodyPr/>
          <a:lstStyle/>
          <a:p>
            <a:fld id="{9E2EAB4E-FE19-3D47-9556-755086961053}" type="slidenum">
              <a:rPr lang="en-US" smtClean="0"/>
              <a:t>‹#›</a:t>
            </a:fld>
            <a:endParaRPr lang="en-US"/>
          </a:p>
        </p:txBody>
      </p:sp>
    </p:spTree>
    <p:extLst>
      <p:ext uri="{BB962C8B-B14F-4D97-AF65-F5344CB8AC3E}">
        <p14:creationId xmlns:p14="http://schemas.microsoft.com/office/powerpoint/2010/main" val="3021501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0C59B-1494-8DDB-B683-BA88A2BF2F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B07B20-58BE-6F48-A6BC-8D053DE305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23E1C3-56BC-5B49-E9BF-3775A524A8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A56159-6AB1-82BB-FD64-FAF871401988}"/>
              </a:ext>
            </a:extLst>
          </p:cNvPr>
          <p:cNvSpPr>
            <a:spLocks noGrp="1"/>
          </p:cNvSpPr>
          <p:nvPr>
            <p:ph type="dt" sz="half" idx="10"/>
          </p:nvPr>
        </p:nvSpPr>
        <p:spPr/>
        <p:txBody>
          <a:bodyPr/>
          <a:lstStyle/>
          <a:p>
            <a:fld id="{FA696DFE-F616-2545-B020-34E86F55B39B}" type="datetimeFigureOut">
              <a:rPr lang="en-US" smtClean="0"/>
              <a:t>9/12/22</a:t>
            </a:fld>
            <a:endParaRPr lang="en-US"/>
          </a:p>
        </p:txBody>
      </p:sp>
      <p:sp>
        <p:nvSpPr>
          <p:cNvPr id="6" name="Footer Placeholder 5">
            <a:extLst>
              <a:ext uri="{FF2B5EF4-FFF2-40B4-BE49-F238E27FC236}">
                <a16:creationId xmlns:a16="http://schemas.microsoft.com/office/drawing/2014/main" id="{98351254-63D1-7ECF-7819-8E8177EB88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EA4268-785A-034C-4559-FA7319788C54}"/>
              </a:ext>
            </a:extLst>
          </p:cNvPr>
          <p:cNvSpPr>
            <a:spLocks noGrp="1"/>
          </p:cNvSpPr>
          <p:nvPr>
            <p:ph type="sldNum" sz="quarter" idx="12"/>
          </p:nvPr>
        </p:nvSpPr>
        <p:spPr/>
        <p:txBody>
          <a:bodyPr/>
          <a:lstStyle/>
          <a:p>
            <a:fld id="{9E2EAB4E-FE19-3D47-9556-755086961053}" type="slidenum">
              <a:rPr lang="en-US" smtClean="0"/>
              <a:t>‹#›</a:t>
            </a:fld>
            <a:endParaRPr lang="en-US"/>
          </a:p>
        </p:txBody>
      </p:sp>
    </p:spTree>
    <p:extLst>
      <p:ext uri="{BB962C8B-B14F-4D97-AF65-F5344CB8AC3E}">
        <p14:creationId xmlns:p14="http://schemas.microsoft.com/office/powerpoint/2010/main" val="3395350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3BF8-5DA2-2DF9-65AC-0F40DB5F44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D4ABB-3642-4491-2166-17CBFF0E11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63E90D-0470-DD03-D754-65F09A983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AFE8B1-FD84-2404-0368-61E159EDEE12}"/>
              </a:ext>
            </a:extLst>
          </p:cNvPr>
          <p:cNvSpPr>
            <a:spLocks noGrp="1"/>
          </p:cNvSpPr>
          <p:nvPr>
            <p:ph type="dt" sz="half" idx="10"/>
          </p:nvPr>
        </p:nvSpPr>
        <p:spPr/>
        <p:txBody>
          <a:bodyPr/>
          <a:lstStyle/>
          <a:p>
            <a:fld id="{FA696DFE-F616-2545-B020-34E86F55B39B}" type="datetimeFigureOut">
              <a:rPr lang="en-US" smtClean="0"/>
              <a:t>9/12/22</a:t>
            </a:fld>
            <a:endParaRPr lang="en-US"/>
          </a:p>
        </p:txBody>
      </p:sp>
      <p:sp>
        <p:nvSpPr>
          <p:cNvPr id="6" name="Footer Placeholder 5">
            <a:extLst>
              <a:ext uri="{FF2B5EF4-FFF2-40B4-BE49-F238E27FC236}">
                <a16:creationId xmlns:a16="http://schemas.microsoft.com/office/drawing/2014/main" id="{35597D2D-FC2B-A73D-786D-9E8EA6BDE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20B9A0-9467-D16D-D02F-30B814FD8466}"/>
              </a:ext>
            </a:extLst>
          </p:cNvPr>
          <p:cNvSpPr>
            <a:spLocks noGrp="1"/>
          </p:cNvSpPr>
          <p:nvPr>
            <p:ph type="sldNum" sz="quarter" idx="12"/>
          </p:nvPr>
        </p:nvSpPr>
        <p:spPr/>
        <p:txBody>
          <a:bodyPr/>
          <a:lstStyle/>
          <a:p>
            <a:fld id="{9E2EAB4E-FE19-3D47-9556-755086961053}" type="slidenum">
              <a:rPr lang="en-US" smtClean="0"/>
              <a:t>‹#›</a:t>
            </a:fld>
            <a:endParaRPr lang="en-US"/>
          </a:p>
        </p:txBody>
      </p:sp>
    </p:spTree>
    <p:extLst>
      <p:ext uri="{BB962C8B-B14F-4D97-AF65-F5344CB8AC3E}">
        <p14:creationId xmlns:p14="http://schemas.microsoft.com/office/powerpoint/2010/main" val="3613507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06212D-64F6-99A8-7D83-13A26528D8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003471-C907-74AC-D429-0642AEDCE5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B57BC-2277-9ADE-2D52-A6E36D463C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696DFE-F616-2545-B020-34E86F55B39B}" type="datetimeFigureOut">
              <a:rPr lang="en-US" smtClean="0"/>
              <a:t>9/12/22</a:t>
            </a:fld>
            <a:endParaRPr lang="en-US"/>
          </a:p>
        </p:txBody>
      </p:sp>
      <p:sp>
        <p:nvSpPr>
          <p:cNvPr id="5" name="Footer Placeholder 4">
            <a:extLst>
              <a:ext uri="{FF2B5EF4-FFF2-40B4-BE49-F238E27FC236}">
                <a16:creationId xmlns:a16="http://schemas.microsoft.com/office/drawing/2014/main" id="{7777C509-B689-5E1E-752D-BE169AB800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7A0973-8020-7406-A013-42BC5267A9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2EAB4E-FE19-3D47-9556-755086961053}" type="slidenum">
              <a:rPr lang="en-US" smtClean="0"/>
              <a:t>‹#›</a:t>
            </a:fld>
            <a:endParaRPr lang="en-US"/>
          </a:p>
        </p:txBody>
      </p:sp>
    </p:spTree>
    <p:extLst>
      <p:ext uri="{BB962C8B-B14F-4D97-AF65-F5344CB8AC3E}">
        <p14:creationId xmlns:p14="http://schemas.microsoft.com/office/powerpoint/2010/main" val="3494611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file:////Users/deahlieurance/Library/Containers/com.microsoft.Outlook/Data/Library/Caches/Signatures/signature_219477960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F37455-A462-1F71-DC96-D49132E76AE5}"/>
              </a:ext>
            </a:extLst>
          </p:cNvPr>
          <p:cNvPicPr>
            <a:picLocks noChangeAspect="1"/>
          </p:cNvPicPr>
          <p:nvPr/>
        </p:nvPicPr>
        <p:blipFill rotWithShape="1">
          <a:blip r:embed="rId2">
            <a:duotone>
              <a:schemeClr val="accent6">
                <a:shade val="45000"/>
                <a:satMod val="135000"/>
              </a:schemeClr>
              <a:prstClr val="white"/>
            </a:duotone>
          </a:blip>
          <a:srcRect t="22220" b="21947"/>
          <a:stretch/>
        </p:blipFill>
        <p:spPr>
          <a:xfrm rot="10800000">
            <a:off x="-9267" y="5325761"/>
            <a:ext cx="3429000" cy="1509167"/>
          </a:xfrm>
          <a:prstGeom prst="rect">
            <a:avLst/>
          </a:prstGeom>
          <a:solidFill>
            <a:schemeClr val="bg1"/>
          </a:solidFill>
        </p:spPr>
      </p:pic>
      <p:pic>
        <p:nvPicPr>
          <p:cNvPr id="7" name="Picture 6">
            <a:extLst>
              <a:ext uri="{FF2B5EF4-FFF2-40B4-BE49-F238E27FC236}">
                <a16:creationId xmlns:a16="http://schemas.microsoft.com/office/drawing/2014/main" id="{90DCDA04-BF60-CF10-0313-4952D1AE987C}"/>
              </a:ext>
            </a:extLst>
          </p:cNvPr>
          <p:cNvPicPr>
            <a:picLocks noChangeAspect="1"/>
          </p:cNvPicPr>
          <p:nvPr/>
        </p:nvPicPr>
        <p:blipFill rotWithShape="1">
          <a:blip r:embed="rId2">
            <a:clrChange>
              <a:clrFrom>
                <a:srgbClr val="FFFFFF"/>
              </a:clrFrom>
              <a:clrTo>
                <a:srgbClr val="FFFFFF">
                  <a:alpha val="0"/>
                </a:srgbClr>
              </a:clrTo>
            </a:clrChange>
            <a:duotone>
              <a:schemeClr val="accent6">
                <a:shade val="45000"/>
                <a:satMod val="135000"/>
              </a:schemeClr>
              <a:prstClr val="white"/>
            </a:duotone>
          </a:blip>
          <a:srcRect t="22220" b="21947"/>
          <a:stretch/>
        </p:blipFill>
        <p:spPr>
          <a:xfrm>
            <a:off x="8763000" y="0"/>
            <a:ext cx="3429000" cy="1507524"/>
          </a:xfrm>
          <a:prstGeom prst="rect">
            <a:avLst/>
          </a:prstGeom>
        </p:spPr>
      </p:pic>
      <p:sp>
        <p:nvSpPr>
          <p:cNvPr id="2" name="Title 1">
            <a:extLst>
              <a:ext uri="{FF2B5EF4-FFF2-40B4-BE49-F238E27FC236}">
                <a16:creationId xmlns:a16="http://schemas.microsoft.com/office/drawing/2014/main" id="{95234FC5-2223-0500-A0F8-D4D1BA43EA79}"/>
              </a:ext>
            </a:extLst>
          </p:cNvPr>
          <p:cNvSpPr>
            <a:spLocks noGrp="1"/>
          </p:cNvSpPr>
          <p:nvPr>
            <p:ph type="ctrTitle"/>
          </p:nvPr>
        </p:nvSpPr>
        <p:spPr>
          <a:xfrm>
            <a:off x="403654" y="1029706"/>
            <a:ext cx="11788346" cy="2387600"/>
          </a:xfrm>
        </p:spPr>
        <p:txBody>
          <a:bodyPr anchor="ctr">
            <a:normAutofit/>
          </a:bodyPr>
          <a:lstStyle/>
          <a:p>
            <a:pPr algn="l"/>
            <a:r>
              <a:rPr lang="en-US" sz="4800" dirty="0">
                <a:latin typeface="Segoe UI Historic" panose="020B0502040204020203" pitchFamily="34" charset="0"/>
                <a:ea typeface="Segoe UI Historic" panose="020B0502040204020203" pitchFamily="34" charset="0"/>
                <a:cs typeface="Segoe UI Historic" panose="020B0502040204020203" pitchFamily="34" charset="0"/>
              </a:rPr>
              <a:t>Using decision support tools and consensus building to predict future terrestrial plant invasions</a:t>
            </a:r>
          </a:p>
        </p:txBody>
      </p:sp>
      <p:sp>
        <p:nvSpPr>
          <p:cNvPr id="3" name="Subtitle 2">
            <a:extLst>
              <a:ext uri="{FF2B5EF4-FFF2-40B4-BE49-F238E27FC236}">
                <a16:creationId xmlns:a16="http://schemas.microsoft.com/office/drawing/2014/main" id="{72B87913-BA63-2B78-98B0-ADAD5A94A71B}"/>
              </a:ext>
            </a:extLst>
          </p:cNvPr>
          <p:cNvSpPr>
            <a:spLocks noGrp="1"/>
          </p:cNvSpPr>
          <p:nvPr>
            <p:ph type="subTitle" idx="1"/>
          </p:nvPr>
        </p:nvSpPr>
        <p:spPr>
          <a:xfrm>
            <a:off x="673512" y="3549830"/>
            <a:ext cx="9144000" cy="1655762"/>
          </a:xfrm>
        </p:spPr>
        <p:txBody>
          <a:bodyPr anchor="ctr">
            <a:normAutofit/>
          </a:bodyPr>
          <a:lstStyle/>
          <a:p>
            <a:pPr algn="l"/>
            <a:r>
              <a:rPr lang="en-US" sz="2800" dirty="0">
                <a:solidFill>
                  <a:srgbClr val="002060"/>
                </a:solidFill>
                <a:latin typeface="Segoe UI Historic" panose="020B0502040204020203" pitchFamily="34" charset="0"/>
                <a:ea typeface="Segoe UI Historic" panose="020B0502040204020203" pitchFamily="34" charset="0"/>
                <a:cs typeface="Segoe UI Historic" panose="020B0502040204020203" pitchFamily="34" charset="0"/>
              </a:rPr>
              <a:t>Deah Lieurance</a:t>
            </a:r>
          </a:p>
          <a:p>
            <a:pPr algn="l"/>
            <a:r>
              <a:rPr lang="en-US" sz="2800" dirty="0">
                <a:solidFill>
                  <a:srgbClr val="002060"/>
                </a:solidFill>
                <a:latin typeface="Segoe UI Historic" panose="020B0502040204020203" pitchFamily="34" charset="0"/>
                <a:ea typeface="Segoe UI Historic" panose="020B0502040204020203" pitchFamily="34" charset="0"/>
                <a:cs typeface="Segoe UI Historic" panose="020B0502040204020203" pitchFamily="34" charset="0"/>
              </a:rPr>
              <a:t>University of Florida IFAS</a:t>
            </a:r>
          </a:p>
          <a:p>
            <a:pPr algn="l"/>
            <a:r>
              <a:rPr lang="en-US" sz="2800" dirty="0">
                <a:solidFill>
                  <a:srgbClr val="002060"/>
                </a:solidFill>
                <a:latin typeface="Segoe UI Historic" panose="020B0502040204020203" pitchFamily="34" charset="0"/>
                <a:ea typeface="Segoe UI Historic" panose="020B0502040204020203" pitchFamily="34" charset="0"/>
                <a:cs typeface="Segoe UI Historic" panose="020B0502040204020203" pitchFamily="34" charset="0"/>
              </a:rPr>
              <a:t>September 14, 2022</a:t>
            </a:r>
          </a:p>
        </p:txBody>
      </p:sp>
      <p:pic>
        <p:nvPicPr>
          <p:cNvPr id="4" name="Picture 3">
            <a:extLst>
              <a:ext uri="{FF2B5EF4-FFF2-40B4-BE49-F238E27FC236}">
                <a16:creationId xmlns:a16="http://schemas.microsoft.com/office/drawing/2014/main" id="{392E0533-ACCD-7902-CAB7-FB03270A33E4}"/>
              </a:ext>
            </a:extLst>
          </p:cNvPr>
          <p:cNvPicPr>
            <a:picLocks noChangeAspect="1"/>
          </p:cNvPicPr>
          <p:nvPr/>
        </p:nvPicPr>
        <p:blipFill>
          <a:blip r:embed="rId3"/>
          <a:stretch>
            <a:fillRect/>
          </a:stretch>
        </p:blipFill>
        <p:spPr>
          <a:xfrm>
            <a:off x="5118334" y="4397385"/>
            <a:ext cx="3644666" cy="1636826"/>
          </a:xfrm>
          <a:prstGeom prst="rect">
            <a:avLst/>
          </a:prstGeom>
        </p:spPr>
      </p:pic>
      <p:pic>
        <p:nvPicPr>
          <p:cNvPr id="12" name="Picture 11">
            <a:extLst>
              <a:ext uri="{FF2B5EF4-FFF2-40B4-BE49-F238E27FC236}">
                <a16:creationId xmlns:a16="http://schemas.microsoft.com/office/drawing/2014/main" id="{95ECD97E-EDBD-1B9D-D732-60E319DA064F}"/>
              </a:ext>
            </a:extLst>
          </p:cNvPr>
          <p:cNvPicPr>
            <a:picLocks noChangeAspect="1"/>
          </p:cNvPicPr>
          <p:nvPr/>
        </p:nvPicPr>
        <p:blipFill>
          <a:blip r:embed="rId4"/>
          <a:stretch>
            <a:fillRect/>
          </a:stretch>
        </p:blipFill>
        <p:spPr>
          <a:xfrm>
            <a:off x="9386809" y="4397386"/>
            <a:ext cx="2131679" cy="1636825"/>
          </a:xfrm>
          <a:prstGeom prst="rect">
            <a:avLst/>
          </a:prstGeom>
        </p:spPr>
      </p:pic>
    </p:spTree>
    <p:extLst>
      <p:ext uri="{BB962C8B-B14F-4D97-AF65-F5344CB8AC3E}">
        <p14:creationId xmlns:p14="http://schemas.microsoft.com/office/powerpoint/2010/main" val="108794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69A21E-B851-B44D-9745-A8963238C0DF}"/>
              </a:ext>
            </a:extLst>
          </p:cNvPr>
          <p:cNvSpPr txBox="1"/>
          <p:nvPr/>
        </p:nvSpPr>
        <p:spPr>
          <a:xfrm>
            <a:off x="5648565" y="2875788"/>
            <a:ext cx="4437509" cy="110642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dirty="0">
                <a:solidFill>
                  <a:srgbClr val="002060"/>
                </a:solidFill>
                <a:latin typeface="Segoe UI Historic" panose="020B0502040204020203" pitchFamily="34" charset="0"/>
                <a:ea typeface="Segoe UI Historic" panose="020B0502040204020203" pitchFamily="34" charset="0"/>
                <a:cs typeface="Segoe UI Historic" panose="020B0502040204020203" pitchFamily="34" charset="0"/>
              </a:rPr>
              <a:t>The process</a:t>
            </a:r>
          </a:p>
        </p:txBody>
      </p:sp>
      <p:pic>
        <p:nvPicPr>
          <p:cNvPr id="4" name="Picture 3" descr="A group of people standing around a bench&#10;&#10;Description automatically generated">
            <a:extLst>
              <a:ext uri="{FF2B5EF4-FFF2-40B4-BE49-F238E27FC236}">
                <a16:creationId xmlns:a16="http://schemas.microsoft.com/office/drawing/2014/main" id="{12555257-8AFA-4B69-0871-1A3192C881DD}"/>
              </a:ext>
            </a:extLst>
          </p:cNvPr>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299682" y="1251266"/>
            <a:ext cx="1875613" cy="2338913"/>
          </a:xfrm>
          <a:prstGeom prst="rect">
            <a:avLst/>
          </a:prstGeom>
        </p:spPr>
      </p:pic>
      <p:pic>
        <p:nvPicPr>
          <p:cNvPr id="10" name="Content Placeholder 4" descr="A group of people sitting in front of a window&#10;&#10;Description automatically generated">
            <a:extLst>
              <a:ext uri="{FF2B5EF4-FFF2-40B4-BE49-F238E27FC236}">
                <a16:creationId xmlns:a16="http://schemas.microsoft.com/office/drawing/2014/main" id="{E2859565-EDC7-FC4D-A760-01C447186A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7826" y="1251266"/>
            <a:ext cx="3228208" cy="2338913"/>
          </a:xfrm>
          <a:prstGeom prst="rect">
            <a:avLst/>
          </a:prstGeom>
        </p:spPr>
      </p:pic>
      <p:pic>
        <p:nvPicPr>
          <p:cNvPr id="9" name="Content Placeholder 4" descr="A group of people posing for a picture&#10;&#10;Description automatically generated">
            <a:extLst>
              <a:ext uri="{FF2B5EF4-FFF2-40B4-BE49-F238E27FC236}">
                <a16:creationId xmlns:a16="http://schemas.microsoft.com/office/drawing/2014/main" id="{534B651E-68CB-5141-AA9E-03ECCD4DF5AE}"/>
              </a:ext>
            </a:extLst>
          </p:cNvPr>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232279" y="3689448"/>
            <a:ext cx="5293755" cy="3057144"/>
          </a:xfrm>
          <a:prstGeom prst="rect">
            <a:avLst/>
          </a:prstGeom>
        </p:spPr>
      </p:pic>
      <p:sp>
        <p:nvSpPr>
          <p:cNvPr id="8" name="Content Placeholder 7">
            <a:extLst>
              <a:ext uri="{FF2B5EF4-FFF2-40B4-BE49-F238E27FC236}">
                <a16:creationId xmlns:a16="http://schemas.microsoft.com/office/drawing/2014/main" id="{3F6F91AD-D796-8448-9A78-2CFB2E5EF1C9}"/>
              </a:ext>
            </a:extLst>
          </p:cNvPr>
          <p:cNvSpPr>
            <a:spLocks noGrp="1"/>
          </p:cNvSpPr>
          <p:nvPr>
            <p:ph idx="1"/>
          </p:nvPr>
        </p:nvSpPr>
        <p:spPr>
          <a:xfrm>
            <a:off x="5681395" y="2924128"/>
            <a:ext cx="6385391" cy="4439536"/>
          </a:xfrm>
        </p:spPr>
        <p:txBody>
          <a:bodyPr vert="horz" lIns="91440" tIns="45720" rIns="91440" bIns="45720" rtlCol="0" anchor="ctr">
            <a:normAutofit/>
          </a:bodyPr>
          <a:lstStyle/>
          <a:p>
            <a:pPr marL="457200" indent="-457200">
              <a:buFont typeface="+mj-lt"/>
              <a:buAutoNum type="arabicPeriod"/>
            </a:pPr>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Build a list for consideration—Start big then narrow</a:t>
            </a:r>
          </a:p>
          <a:p>
            <a:pPr marL="457200" indent="-457200">
              <a:buFont typeface="+mj-lt"/>
              <a:buAutoNum type="arabicPeriod"/>
            </a:pPr>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Workshop-training and organization</a:t>
            </a:r>
          </a:p>
          <a:p>
            <a:pPr marL="457200" indent="-457200">
              <a:buFont typeface="+mj-lt"/>
              <a:buAutoNum type="arabicPeriod"/>
            </a:pPr>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Rapid assessments, peer review, and rank</a:t>
            </a:r>
          </a:p>
          <a:p>
            <a:pPr marL="457200" indent="-457200">
              <a:buFont typeface="+mj-lt"/>
              <a:buAutoNum type="arabicPeriod"/>
            </a:pPr>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Use prioritized list for next steps (i.e., full risk assessment, impact classification, policy decisions)</a:t>
            </a:r>
          </a:p>
        </p:txBody>
      </p:sp>
      <p:sp>
        <p:nvSpPr>
          <p:cNvPr id="5" name="TextBox 4">
            <a:extLst>
              <a:ext uri="{FF2B5EF4-FFF2-40B4-BE49-F238E27FC236}">
                <a16:creationId xmlns:a16="http://schemas.microsoft.com/office/drawing/2014/main" id="{42F8D671-3179-5F2E-8610-F601CC26769C}"/>
              </a:ext>
            </a:extLst>
          </p:cNvPr>
          <p:cNvSpPr txBox="1"/>
          <p:nvPr/>
        </p:nvSpPr>
        <p:spPr>
          <a:xfrm>
            <a:off x="5648565" y="1292912"/>
            <a:ext cx="6096000" cy="1631216"/>
          </a:xfrm>
          <a:prstGeom prst="rect">
            <a:avLst/>
          </a:prstGeom>
          <a:noFill/>
        </p:spPr>
        <p:txBody>
          <a:bodyPr wrap="square">
            <a:spAutoFit/>
          </a:bodyPr>
          <a:lstStyle/>
          <a:p>
            <a:pPr marL="0" indent="0">
              <a:buNone/>
            </a:pPr>
            <a:r>
              <a:rPr lang="en-US" sz="2800" b="1" dirty="0">
                <a:solidFill>
                  <a:srgbClr val="002060"/>
                </a:solidFill>
                <a:latin typeface="Segoe UI Historic" panose="020B0502040204020203" pitchFamily="34" charset="0"/>
                <a:ea typeface="Segoe UI Historic" panose="020B0502040204020203" pitchFamily="34" charset="0"/>
                <a:cs typeface="Segoe UI Historic" panose="020B0502040204020203" pitchFamily="34" charset="0"/>
              </a:rPr>
              <a:t>Objective</a:t>
            </a:r>
          </a:p>
          <a:p>
            <a:pPr marL="514350" indent="-514350">
              <a:buFont typeface="Wingdings" pitchFamily="2" charset="2"/>
              <a:buChar char="§"/>
            </a:pPr>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Provide a ranked list of plant taxa</a:t>
            </a:r>
          </a:p>
          <a:p>
            <a:pPr marL="514350" indent="-514350">
              <a:buFont typeface="Wingdings" pitchFamily="2" charset="2"/>
              <a:buChar char="§"/>
            </a:pPr>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Identify pathways for movement</a:t>
            </a:r>
          </a:p>
          <a:p>
            <a:pPr marL="514350" indent="-514350">
              <a:buFont typeface="Wingdings" pitchFamily="2" charset="2"/>
              <a:buChar char="§"/>
            </a:pPr>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Categorize potential impacts</a:t>
            </a:r>
          </a:p>
        </p:txBody>
      </p:sp>
      <p:sp>
        <p:nvSpPr>
          <p:cNvPr id="6" name="Title 1">
            <a:extLst>
              <a:ext uri="{FF2B5EF4-FFF2-40B4-BE49-F238E27FC236}">
                <a16:creationId xmlns:a16="http://schemas.microsoft.com/office/drawing/2014/main" id="{12A0FB48-A1ED-7C04-0DC8-6A286FD3AA34}"/>
              </a:ext>
            </a:extLst>
          </p:cNvPr>
          <p:cNvSpPr>
            <a:spLocks noGrp="1"/>
          </p:cNvSpPr>
          <p:nvPr>
            <p:ph type="title"/>
          </p:nvPr>
        </p:nvSpPr>
        <p:spPr>
          <a:xfrm>
            <a:off x="838200" y="0"/>
            <a:ext cx="10515600" cy="1325563"/>
          </a:xfrm>
        </p:spPr>
        <p:txBody>
          <a:bodyPr>
            <a:normAutofit/>
          </a:bodyPr>
          <a:lstStyle/>
          <a:p>
            <a:r>
              <a:rPr lang="en-US" sz="4000" dirty="0">
                <a:latin typeface="Segoe UI Historic" panose="020B0502040204020203" pitchFamily="34" charset="0"/>
                <a:ea typeface="Segoe UI Historic" panose="020B0502040204020203" pitchFamily="34" charset="0"/>
                <a:cs typeface="Segoe UI Historic" panose="020B0502040204020203" pitchFamily="34" charset="0"/>
              </a:rPr>
              <a:t>Horizon scanning to prioritize future threats</a:t>
            </a:r>
          </a:p>
        </p:txBody>
      </p:sp>
    </p:spTree>
    <p:extLst>
      <p:ext uri="{BB962C8B-B14F-4D97-AF65-F5344CB8AC3E}">
        <p14:creationId xmlns:p14="http://schemas.microsoft.com/office/powerpoint/2010/main" val="67289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6BC7D-1894-A399-2857-9DEFB0348D93}"/>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4800" kern="1200" dirty="0">
                <a:solidFill>
                  <a:srgbClr val="002060"/>
                </a:solidFill>
                <a:latin typeface="Segoe UI Historic" panose="020B0502040204020203" pitchFamily="34" charset="0"/>
                <a:ea typeface="Segoe UI Historic" panose="020B0502040204020203" pitchFamily="34" charset="0"/>
                <a:cs typeface="Segoe UI Historic" panose="020B0502040204020203" pitchFamily="34" charset="0"/>
              </a:rPr>
              <a:t>List narrowing</a:t>
            </a:r>
          </a:p>
        </p:txBody>
      </p:sp>
      <p:sp>
        <p:nvSpPr>
          <p:cNvPr id="3" name="Content Placeholder 2">
            <a:extLst>
              <a:ext uri="{FF2B5EF4-FFF2-40B4-BE49-F238E27FC236}">
                <a16:creationId xmlns:a16="http://schemas.microsoft.com/office/drawing/2014/main" id="{1FE3FB46-65FA-ECBE-5DF2-91EAF7412DB9}"/>
              </a:ext>
            </a:extLst>
          </p:cNvPr>
          <p:cNvSpPr>
            <a:spLocks noGrp="1"/>
          </p:cNvSpPr>
          <p:nvPr>
            <p:ph idx="1"/>
          </p:nvPr>
        </p:nvSpPr>
        <p:spPr>
          <a:xfrm>
            <a:off x="376603" y="1445469"/>
            <a:ext cx="11438793" cy="420001"/>
          </a:xfrm>
        </p:spPr>
        <p:txBody>
          <a:bodyPr vert="horz" lIns="91440" tIns="45720" rIns="91440" bIns="45720" rtlCol="0">
            <a:noAutofit/>
          </a:bodyPr>
          <a:lstStyle/>
          <a:p>
            <a:pPr marL="0" indent="0" algn="ctr">
              <a:buNone/>
            </a:pPr>
            <a:r>
              <a:rPr lang="en-US" sz="2400" b="1" kern="1200" dirty="0">
                <a:solidFill>
                  <a:schemeClr val="accent4">
                    <a:lumMod val="75000"/>
                  </a:schemeClr>
                </a:solidFill>
                <a:latin typeface="Segoe UI Historic" panose="020B0502040204020203" pitchFamily="34" charset="0"/>
                <a:ea typeface="Segoe UI Historic" panose="020B0502040204020203" pitchFamily="34" charset="0"/>
                <a:cs typeface="Segoe UI Historic" panose="020B0502040204020203" pitchFamily="34" charset="0"/>
              </a:rPr>
              <a:t>Start big, then prioritize &amp; narrow to a reasonable number for the time-frame</a:t>
            </a:r>
          </a:p>
        </p:txBody>
      </p:sp>
      <p:pic>
        <p:nvPicPr>
          <p:cNvPr id="5" name="Picture 4" descr="Text&#10;&#10;Description automatically generated with medium confidence">
            <a:extLst>
              <a:ext uri="{FF2B5EF4-FFF2-40B4-BE49-F238E27FC236}">
                <a16:creationId xmlns:a16="http://schemas.microsoft.com/office/drawing/2014/main" id="{6777AF1C-7175-7266-44B3-ABDA1F92078B}"/>
              </a:ext>
            </a:extLst>
          </p:cNvPr>
          <p:cNvPicPr>
            <a:picLocks noChangeAspect="1"/>
          </p:cNvPicPr>
          <p:nvPr/>
        </p:nvPicPr>
        <p:blipFill>
          <a:blip r:embed="rId2"/>
          <a:stretch>
            <a:fillRect/>
          </a:stretch>
        </p:blipFill>
        <p:spPr>
          <a:xfrm>
            <a:off x="0" y="4194753"/>
            <a:ext cx="12192000" cy="1889758"/>
          </a:xfrm>
          <a:prstGeom prst="rect">
            <a:avLst/>
          </a:prstGeom>
        </p:spPr>
      </p:pic>
      <p:sp>
        <p:nvSpPr>
          <p:cNvPr id="6" name="TextBox 5">
            <a:extLst>
              <a:ext uri="{FF2B5EF4-FFF2-40B4-BE49-F238E27FC236}">
                <a16:creationId xmlns:a16="http://schemas.microsoft.com/office/drawing/2014/main" id="{3C51EAB8-288F-8B7E-C3B9-E9B3F630F346}"/>
              </a:ext>
            </a:extLst>
          </p:cNvPr>
          <p:cNvSpPr txBox="1"/>
          <p:nvPr/>
        </p:nvSpPr>
        <p:spPr>
          <a:xfrm>
            <a:off x="888172" y="1904983"/>
            <a:ext cx="7996183" cy="2246769"/>
          </a:xfrm>
          <a:prstGeom prst="rect">
            <a:avLst/>
          </a:prstGeom>
          <a:noFill/>
        </p:spPr>
        <p:txBody>
          <a:bodyPr wrap="square" numCol="1" rtlCol="0" anchor="ctr">
            <a:spAutoFit/>
          </a:bodyPr>
          <a:lstStyle/>
          <a:p>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For the FL horizon scan</a:t>
            </a:r>
          </a:p>
          <a:p>
            <a:pPr marL="457200" indent="-457200">
              <a:buFont typeface="Arial" panose="020B0604020202020204" pitchFamily="34" charset="0"/>
              <a:buChar char="•"/>
            </a:pPr>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Synonym correction</a:t>
            </a:r>
          </a:p>
          <a:p>
            <a:pPr marL="457200" indent="-457200">
              <a:buFont typeface="Arial" panose="020B0604020202020204" pitchFamily="34" charset="0"/>
              <a:buChar char="•"/>
            </a:pPr>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Climate matching</a:t>
            </a:r>
          </a:p>
          <a:p>
            <a:pPr marL="457200" indent="-457200">
              <a:buFont typeface="Arial" panose="020B0604020202020204" pitchFamily="34" charset="0"/>
              <a:buChar char="•"/>
            </a:pPr>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Present in Florida</a:t>
            </a:r>
          </a:p>
          <a:p>
            <a:pPr marL="457200" indent="-457200">
              <a:buFont typeface="Arial" panose="020B0604020202020204" pitchFamily="34" charset="0"/>
              <a:buChar char="•"/>
            </a:pPr>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Naturalization &amp; invasion history</a:t>
            </a:r>
          </a:p>
        </p:txBody>
      </p:sp>
    </p:spTree>
    <p:extLst>
      <p:ext uri="{BB962C8B-B14F-4D97-AF65-F5344CB8AC3E}">
        <p14:creationId xmlns:p14="http://schemas.microsoft.com/office/powerpoint/2010/main" val="100537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79DC89F-67D6-06F9-C110-60E52763DD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1464"/>
          <a:stretch/>
        </p:blipFill>
        <p:spPr>
          <a:xfrm>
            <a:off x="1657530" y="1419746"/>
            <a:ext cx="5375448" cy="2298432"/>
          </a:xfrm>
          <a:prstGeom prst="rect">
            <a:avLst/>
          </a:prstGeom>
        </p:spPr>
      </p:pic>
      <p:sp>
        <p:nvSpPr>
          <p:cNvPr id="6" name="Content Placeholder 4">
            <a:extLst>
              <a:ext uri="{FF2B5EF4-FFF2-40B4-BE49-F238E27FC236}">
                <a16:creationId xmlns:a16="http://schemas.microsoft.com/office/drawing/2014/main" id="{E048DE74-5FFB-9B44-806B-D4A393D9E873}"/>
              </a:ext>
            </a:extLst>
          </p:cNvPr>
          <p:cNvSpPr txBox="1">
            <a:spLocks/>
          </p:cNvSpPr>
          <p:nvPr/>
        </p:nvSpPr>
        <p:spPr>
          <a:xfrm>
            <a:off x="355831" y="3952375"/>
            <a:ext cx="6813665" cy="2139047"/>
          </a:xfrm>
          <a:prstGeom prst="rect">
            <a:avLst/>
          </a:prstGeom>
          <a:solidFill>
            <a:schemeClr val="accent6">
              <a:lumMod val="40000"/>
              <a:lumOff val="60000"/>
            </a:schemeClr>
          </a:solidFill>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Confidence</a:t>
            </a:r>
          </a:p>
          <a:p>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For each likelihood score </a:t>
            </a:r>
          </a:p>
          <a:p>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An overall confidence estimate for the final score </a:t>
            </a:r>
          </a:p>
          <a:p>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high, moderate, low, very low/data deficient</a:t>
            </a:r>
          </a:p>
        </p:txBody>
      </p:sp>
      <p:sp>
        <p:nvSpPr>
          <p:cNvPr id="7" name="Title 1">
            <a:extLst>
              <a:ext uri="{FF2B5EF4-FFF2-40B4-BE49-F238E27FC236}">
                <a16:creationId xmlns:a16="http://schemas.microsoft.com/office/drawing/2014/main" id="{CF4C5EB9-2756-A744-93CA-1FF3279F7FD0}"/>
              </a:ext>
            </a:extLst>
          </p:cNvPr>
          <p:cNvSpPr txBox="1">
            <a:spLocks/>
          </p:cNvSpPr>
          <p:nvPr/>
        </p:nvSpPr>
        <p:spPr>
          <a:xfrm>
            <a:off x="838200" y="570292"/>
            <a:ext cx="10515600" cy="1128417"/>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00" dirty="0">
                <a:latin typeface="Segoe UI Historic" panose="020B0502040204020203" pitchFamily="34" charset="0"/>
                <a:ea typeface="Segoe UI Historic" panose="020B0502040204020203" pitchFamily="34" charset="0"/>
                <a:cs typeface="Segoe UI Historic" panose="020B0502040204020203" pitchFamily="34" charset="0"/>
              </a:rPr>
              <a:t>Rapid Risk Assessment </a:t>
            </a:r>
          </a:p>
        </p:txBody>
      </p:sp>
      <p:sp>
        <p:nvSpPr>
          <p:cNvPr id="8" name="Content Placeholder 2">
            <a:extLst>
              <a:ext uri="{FF2B5EF4-FFF2-40B4-BE49-F238E27FC236}">
                <a16:creationId xmlns:a16="http://schemas.microsoft.com/office/drawing/2014/main" id="{F6C36497-4781-02B3-B0AC-B44175A9FBE8}"/>
              </a:ext>
            </a:extLst>
          </p:cNvPr>
          <p:cNvSpPr txBox="1">
            <a:spLocks/>
          </p:cNvSpPr>
          <p:nvPr/>
        </p:nvSpPr>
        <p:spPr>
          <a:xfrm>
            <a:off x="7647708" y="3544349"/>
            <a:ext cx="3706091" cy="3313651"/>
          </a:xfr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Segoe UI Historic" panose="020B0502040204020203" pitchFamily="34" charset="0"/>
                <a:ea typeface="Segoe UI Historic" panose="020B0502040204020203" pitchFamily="34" charset="0"/>
                <a:cs typeface="Segoe UI Historic" panose="020B0502040204020203" pitchFamily="34" charset="0"/>
              </a:rPr>
              <a:t>Maximum score 125</a:t>
            </a:r>
          </a:p>
          <a:p>
            <a:pPr marL="0" indent="0">
              <a:buFont typeface="Arial" panose="020B0604020202020204" pitchFamily="34" charset="0"/>
              <a:buNone/>
            </a:pPr>
            <a:r>
              <a:rPr lang="en-US" u="sng" dirty="0">
                <a:latin typeface="Segoe UI Historic" panose="020B0502040204020203" pitchFamily="34" charset="0"/>
                <a:ea typeface="Segoe UI Historic" panose="020B0502040204020203" pitchFamily="34" charset="0"/>
                <a:cs typeface="Segoe UI Historic" panose="020B0502040204020203" pitchFamily="34" charset="0"/>
              </a:rPr>
              <a:t>&gt;</a:t>
            </a:r>
            <a:r>
              <a:rPr lang="en-US" dirty="0">
                <a:latin typeface="Segoe UI Historic" panose="020B0502040204020203" pitchFamily="34" charset="0"/>
                <a:ea typeface="Segoe UI Historic" panose="020B0502040204020203" pitchFamily="34" charset="0"/>
                <a:cs typeface="Segoe UI Historic" panose="020B0502040204020203" pitchFamily="34" charset="0"/>
              </a:rPr>
              <a:t>64 </a:t>
            </a:r>
            <a:r>
              <a:rPr lang="en-US" b="1"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High Risk</a:t>
            </a:r>
          </a:p>
          <a:p>
            <a:pPr marL="0" indent="0">
              <a:buFont typeface="Arial" panose="020B0604020202020204" pitchFamily="34" charset="0"/>
              <a:buNone/>
            </a:pPr>
            <a:endParaRPr lang="en-US" sz="1000" b="1"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0" indent="0">
              <a:buFont typeface="Arial" panose="020B0604020202020204" pitchFamily="34" charset="0"/>
              <a:buNone/>
            </a:pPr>
            <a:r>
              <a:rPr lang="en-US" dirty="0">
                <a:latin typeface="Segoe UI Historic" panose="020B0502040204020203" pitchFamily="34" charset="0"/>
                <a:ea typeface="Segoe UI Historic" panose="020B0502040204020203" pitchFamily="34" charset="0"/>
                <a:cs typeface="Segoe UI Historic" panose="020B0502040204020203" pitchFamily="34" charset="0"/>
              </a:rPr>
              <a:t>27-63 </a:t>
            </a:r>
            <a:r>
              <a:rPr lang="en-US" b="1" dirty="0">
                <a:solidFill>
                  <a:schemeClr val="accent4">
                    <a:lumMod val="75000"/>
                  </a:schemeClr>
                </a:solidFill>
                <a:latin typeface="Segoe UI Historic" panose="020B0502040204020203" pitchFamily="34" charset="0"/>
                <a:ea typeface="Segoe UI Historic" panose="020B0502040204020203" pitchFamily="34" charset="0"/>
                <a:cs typeface="Segoe UI Historic" panose="020B0502040204020203" pitchFamily="34" charset="0"/>
              </a:rPr>
              <a:t>Moderate Risk</a:t>
            </a:r>
          </a:p>
          <a:p>
            <a:pPr marL="0" indent="0">
              <a:buFont typeface="Arial" panose="020B0604020202020204" pitchFamily="34" charset="0"/>
              <a:buNone/>
            </a:pPr>
            <a:endParaRPr lang="en-US" sz="1000" b="1" dirty="0">
              <a:solidFill>
                <a:schemeClr val="accent4">
                  <a:lumMod val="75000"/>
                </a:schemeClr>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0" indent="0">
              <a:buFont typeface="Arial" panose="020B0604020202020204" pitchFamily="34" charset="0"/>
              <a:buNone/>
            </a:pPr>
            <a:r>
              <a:rPr lang="en-US" dirty="0">
                <a:latin typeface="Segoe UI Historic" panose="020B0502040204020203" pitchFamily="34" charset="0"/>
                <a:ea typeface="Segoe UI Historic" panose="020B0502040204020203" pitchFamily="34" charset="0"/>
                <a:cs typeface="Segoe UI Historic" panose="020B0502040204020203" pitchFamily="34" charset="0"/>
              </a:rPr>
              <a:t>&lt;27 </a:t>
            </a:r>
            <a:r>
              <a:rPr lang="en-US" b="1" dirty="0">
                <a:solidFill>
                  <a:schemeClr val="accent6">
                    <a:lumMod val="50000"/>
                  </a:schemeClr>
                </a:solidFill>
                <a:latin typeface="Segoe UI Historic" panose="020B0502040204020203" pitchFamily="34" charset="0"/>
                <a:ea typeface="Segoe UI Historic" panose="020B0502040204020203" pitchFamily="34" charset="0"/>
                <a:cs typeface="Segoe UI Historic" panose="020B0502040204020203" pitchFamily="34" charset="0"/>
              </a:rPr>
              <a:t>Low Risk</a:t>
            </a:r>
          </a:p>
        </p:txBody>
      </p:sp>
      <p:pic>
        <p:nvPicPr>
          <p:cNvPr id="12" name="Picture 11" descr="A picture containing logo&#10;&#10;Description automatically generated">
            <a:extLst>
              <a:ext uri="{FF2B5EF4-FFF2-40B4-BE49-F238E27FC236}">
                <a16:creationId xmlns:a16="http://schemas.microsoft.com/office/drawing/2014/main" id="{306E07EC-4643-6E6C-1BCB-E24B2F6C61F3}"/>
              </a:ext>
            </a:extLst>
          </p:cNvPr>
          <p:cNvPicPr>
            <a:picLocks noChangeAspect="1"/>
          </p:cNvPicPr>
          <p:nvPr/>
        </p:nvPicPr>
        <p:blipFill>
          <a:blip r:embed="rId3"/>
          <a:stretch>
            <a:fillRect/>
          </a:stretch>
        </p:blipFill>
        <p:spPr>
          <a:xfrm>
            <a:off x="6993560" y="1651975"/>
            <a:ext cx="2331258" cy="2183301"/>
          </a:xfrm>
          <a:prstGeom prst="rect">
            <a:avLst/>
          </a:prstGeom>
        </p:spPr>
      </p:pic>
    </p:spTree>
    <p:extLst>
      <p:ext uri="{BB962C8B-B14F-4D97-AF65-F5344CB8AC3E}">
        <p14:creationId xmlns:p14="http://schemas.microsoft.com/office/powerpoint/2010/main" val="728983444"/>
      </p:ext>
    </p:extLst>
  </p:cSld>
  <p:clrMapOvr>
    <a:masterClrMapping/>
  </p:clrMapOvr>
  <mc:AlternateContent xmlns:mc="http://schemas.openxmlformats.org/markup-compatibility/2006" xmlns:p14="http://schemas.microsoft.com/office/powerpoint/2010/main">
    <mc:Choice Requires="p14">
      <p:transition spd="med" p14:dur="700" advTm="50933">
        <p:fade/>
      </p:transition>
    </mc:Choice>
    <mc:Fallback xmlns="">
      <p:transition spd="med" advTm="509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F0BB29-54F6-8FEF-D2C1-D313AA1B453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4000" kern="1200" dirty="0">
                <a:solidFill>
                  <a:srgbClr val="FFFFFF"/>
                </a:solidFill>
                <a:latin typeface="Segoe UI Historic" panose="020B0502040204020203" pitchFamily="34" charset="0"/>
                <a:ea typeface="Segoe UI Historic" panose="020B0502040204020203" pitchFamily="34" charset="0"/>
                <a:cs typeface="Segoe UI Historic" panose="020B0502040204020203" pitchFamily="34" charset="0"/>
              </a:rPr>
              <a:t>Provide a rubric for scoring</a:t>
            </a:r>
          </a:p>
        </p:txBody>
      </p:sp>
      <p:pic>
        <p:nvPicPr>
          <p:cNvPr id="5" name="Content Placeholder 4" descr="A picture containing text, newspaper, document, screenshot&#10;&#10;Description automatically generated">
            <a:extLst>
              <a:ext uri="{FF2B5EF4-FFF2-40B4-BE49-F238E27FC236}">
                <a16:creationId xmlns:a16="http://schemas.microsoft.com/office/drawing/2014/main" id="{90912E04-CD8F-5DFC-5B3F-242DF466AA08}"/>
              </a:ext>
            </a:extLst>
          </p:cNvPr>
          <p:cNvPicPr>
            <a:picLocks noGrp="1" noChangeAspect="1"/>
          </p:cNvPicPr>
          <p:nvPr>
            <p:ph idx="1"/>
          </p:nvPr>
        </p:nvPicPr>
        <p:blipFill>
          <a:blip r:embed="rId2"/>
          <a:stretch>
            <a:fillRect/>
          </a:stretch>
        </p:blipFill>
        <p:spPr>
          <a:xfrm>
            <a:off x="5092248" y="271482"/>
            <a:ext cx="6510346" cy="6315036"/>
          </a:xfrm>
          <a:prstGeom prst="rect">
            <a:avLst/>
          </a:prstGeom>
        </p:spPr>
      </p:pic>
    </p:spTree>
    <p:extLst>
      <p:ext uri="{BB962C8B-B14F-4D97-AF65-F5344CB8AC3E}">
        <p14:creationId xmlns:p14="http://schemas.microsoft.com/office/powerpoint/2010/main" val="191025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D5484-7AEA-1AC0-6DEC-CEFFDCCA2379}"/>
              </a:ext>
            </a:extLst>
          </p:cNvPr>
          <p:cNvSpPr>
            <a:spLocks noGrp="1"/>
          </p:cNvSpPr>
          <p:nvPr>
            <p:ph type="title"/>
          </p:nvPr>
        </p:nvSpPr>
        <p:spPr>
          <a:xfrm>
            <a:off x="838200" y="113173"/>
            <a:ext cx="10515600" cy="1325563"/>
          </a:xfrm>
        </p:spPr>
        <p:txBody>
          <a:bodyPr/>
          <a:lstStyle/>
          <a:p>
            <a:r>
              <a:rPr lang="en-US" dirty="0">
                <a:latin typeface="Segoe UI Historic" panose="020B0502040204020203" pitchFamily="34" charset="0"/>
                <a:ea typeface="Segoe UI Historic" panose="020B0502040204020203" pitchFamily="34" charset="0"/>
                <a:cs typeface="Segoe UI Historic" panose="020B0502040204020203" pitchFamily="34" charset="0"/>
              </a:rPr>
              <a:t>Pathways</a:t>
            </a:r>
          </a:p>
        </p:txBody>
      </p:sp>
      <p:sp>
        <p:nvSpPr>
          <p:cNvPr id="3" name="Content Placeholder 2">
            <a:extLst>
              <a:ext uri="{FF2B5EF4-FFF2-40B4-BE49-F238E27FC236}">
                <a16:creationId xmlns:a16="http://schemas.microsoft.com/office/drawing/2014/main" id="{2FCCE011-AC91-EAA3-F914-A8408A3944EA}"/>
              </a:ext>
            </a:extLst>
          </p:cNvPr>
          <p:cNvSpPr>
            <a:spLocks noGrp="1"/>
          </p:cNvSpPr>
          <p:nvPr>
            <p:ph idx="1"/>
          </p:nvPr>
        </p:nvSpPr>
        <p:spPr>
          <a:xfrm>
            <a:off x="838200" y="1383362"/>
            <a:ext cx="6256890" cy="4607655"/>
          </a:xfrm>
        </p:spPr>
        <p:txBody>
          <a:bodyPr>
            <a:normAutofit/>
          </a:bodyPr>
          <a:lstStyle/>
          <a:p>
            <a:pPr marL="0" indent="0">
              <a:buNone/>
            </a:pPr>
            <a:r>
              <a:rPr lang="en-US" sz="3200" dirty="0">
                <a:latin typeface="Segoe UI Historic" panose="020B0502040204020203" pitchFamily="34" charset="0"/>
                <a:ea typeface="Segoe UI Historic" panose="020B0502040204020203" pitchFamily="34" charset="0"/>
                <a:cs typeface="Segoe UI Historic" panose="020B0502040204020203" pitchFamily="34" charset="0"/>
              </a:rPr>
              <a:t>Use CBD Pathway classification as a standard </a:t>
            </a:r>
          </a:p>
        </p:txBody>
      </p:sp>
      <p:pic>
        <p:nvPicPr>
          <p:cNvPr id="5" name="Picture 4" descr="Table&#10;&#10;Description automatically generated">
            <a:extLst>
              <a:ext uri="{FF2B5EF4-FFF2-40B4-BE49-F238E27FC236}">
                <a16:creationId xmlns:a16="http://schemas.microsoft.com/office/drawing/2014/main" id="{8476FD4E-7411-0ABA-1847-BC1E9A7A84BC}"/>
              </a:ext>
            </a:extLst>
          </p:cNvPr>
          <p:cNvPicPr>
            <a:picLocks noChangeAspect="1"/>
          </p:cNvPicPr>
          <p:nvPr/>
        </p:nvPicPr>
        <p:blipFill>
          <a:blip r:embed="rId2"/>
          <a:stretch>
            <a:fillRect/>
          </a:stretch>
        </p:blipFill>
        <p:spPr>
          <a:xfrm>
            <a:off x="7095090" y="0"/>
            <a:ext cx="5096910" cy="6858000"/>
          </a:xfrm>
          <a:prstGeom prst="rect">
            <a:avLst/>
          </a:prstGeom>
        </p:spPr>
      </p:pic>
      <p:pic>
        <p:nvPicPr>
          <p:cNvPr id="7" name="Picture 6" descr="A picture containing outdoor, water, bird, large&#10;&#10;Description automatically generated">
            <a:extLst>
              <a:ext uri="{FF2B5EF4-FFF2-40B4-BE49-F238E27FC236}">
                <a16:creationId xmlns:a16="http://schemas.microsoft.com/office/drawing/2014/main" id="{712709F8-29CA-958A-BC4D-45D2791BCC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49620" y="2862473"/>
            <a:ext cx="3212209" cy="1530522"/>
          </a:xfrm>
          <a:prstGeom prst="rect">
            <a:avLst/>
          </a:prstGeom>
          <a:ln w="38100">
            <a:noFill/>
          </a:ln>
        </p:spPr>
      </p:pic>
      <p:pic>
        <p:nvPicPr>
          <p:cNvPr id="8" name="Picture 7">
            <a:extLst>
              <a:ext uri="{FF2B5EF4-FFF2-40B4-BE49-F238E27FC236}">
                <a16:creationId xmlns:a16="http://schemas.microsoft.com/office/drawing/2014/main" id="{64590993-7BF5-1E76-C504-2741188979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90806" y="4249188"/>
            <a:ext cx="3212209" cy="1980152"/>
          </a:xfrm>
          <a:prstGeom prst="rect">
            <a:avLst/>
          </a:prstGeom>
        </p:spPr>
      </p:pic>
      <p:pic>
        <p:nvPicPr>
          <p:cNvPr id="10" name="Picture 9">
            <a:extLst>
              <a:ext uri="{FF2B5EF4-FFF2-40B4-BE49-F238E27FC236}">
                <a16:creationId xmlns:a16="http://schemas.microsoft.com/office/drawing/2014/main" id="{DFC58870-1EB2-32D5-B69D-D0E8F7C354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472" y="4564377"/>
            <a:ext cx="2827502" cy="2120627"/>
          </a:xfrm>
          <a:prstGeom prst="rect">
            <a:avLst/>
          </a:prstGeom>
        </p:spPr>
      </p:pic>
      <p:sp>
        <p:nvSpPr>
          <p:cNvPr id="12" name="TextBox 11">
            <a:extLst>
              <a:ext uri="{FF2B5EF4-FFF2-40B4-BE49-F238E27FC236}">
                <a16:creationId xmlns:a16="http://schemas.microsoft.com/office/drawing/2014/main" id="{DD250EC6-06C8-9EAC-2B7B-F7B1CCAE56C7}"/>
              </a:ext>
            </a:extLst>
          </p:cNvPr>
          <p:cNvSpPr txBox="1"/>
          <p:nvPr/>
        </p:nvSpPr>
        <p:spPr>
          <a:xfrm>
            <a:off x="3523719" y="2903937"/>
            <a:ext cx="2389116" cy="461665"/>
          </a:xfrm>
          <a:prstGeom prst="rect">
            <a:avLst/>
          </a:prstGeom>
          <a:noFill/>
        </p:spPr>
        <p:txBody>
          <a:bodyPr wrap="none" rtlCol="0">
            <a:spAutoFit/>
          </a:bodyPr>
          <a:lstStyle/>
          <a:p>
            <a:r>
              <a:rPr lang="en-US" sz="24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Transport STOW</a:t>
            </a:r>
          </a:p>
        </p:txBody>
      </p:sp>
      <p:sp>
        <p:nvSpPr>
          <p:cNvPr id="13" name="TextBox 12">
            <a:extLst>
              <a:ext uri="{FF2B5EF4-FFF2-40B4-BE49-F238E27FC236}">
                <a16:creationId xmlns:a16="http://schemas.microsoft.com/office/drawing/2014/main" id="{BC9078FA-36D0-1970-4BB4-13E73AD105E9}"/>
              </a:ext>
            </a:extLst>
          </p:cNvPr>
          <p:cNvSpPr txBox="1"/>
          <p:nvPr/>
        </p:nvSpPr>
        <p:spPr>
          <a:xfrm>
            <a:off x="1057637" y="4568121"/>
            <a:ext cx="2626809" cy="461665"/>
          </a:xfrm>
          <a:prstGeom prst="rect">
            <a:avLst/>
          </a:prstGeom>
          <a:noFill/>
        </p:spPr>
        <p:txBody>
          <a:bodyPr wrap="none" rtlCol="0">
            <a:spAutoFit/>
          </a:bodyPr>
          <a:lstStyle/>
          <a:p>
            <a:r>
              <a:rPr lang="en-US" sz="24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Escape From Conf</a:t>
            </a:r>
          </a:p>
        </p:txBody>
      </p:sp>
      <p:sp>
        <p:nvSpPr>
          <p:cNvPr id="14" name="TextBox 13">
            <a:extLst>
              <a:ext uri="{FF2B5EF4-FFF2-40B4-BE49-F238E27FC236}">
                <a16:creationId xmlns:a16="http://schemas.microsoft.com/office/drawing/2014/main" id="{70439DD9-5724-B02F-C5B6-984F40E50297}"/>
              </a:ext>
            </a:extLst>
          </p:cNvPr>
          <p:cNvSpPr txBox="1"/>
          <p:nvPr/>
        </p:nvSpPr>
        <p:spPr>
          <a:xfrm>
            <a:off x="5178277" y="4249188"/>
            <a:ext cx="1495922" cy="461665"/>
          </a:xfrm>
          <a:prstGeom prst="rect">
            <a:avLst/>
          </a:prstGeom>
          <a:noFill/>
        </p:spPr>
        <p:txBody>
          <a:bodyPr wrap="none" rtlCol="0">
            <a:spAutoFit/>
          </a:bodyPr>
          <a:lstStyle/>
          <a:p>
            <a:r>
              <a:rPr lang="en-US" sz="24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UNAIDED</a:t>
            </a:r>
          </a:p>
        </p:txBody>
      </p:sp>
      <p:pic>
        <p:nvPicPr>
          <p:cNvPr id="6" name="Picture 5">
            <a:extLst>
              <a:ext uri="{FF2B5EF4-FFF2-40B4-BE49-F238E27FC236}">
                <a16:creationId xmlns:a16="http://schemas.microsoft.com/office/drawing/2014/main" id="{B8B751FC-0062-ED3C-979A-9546AFEA121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9312" y="2640035"/>
            <a:ext cx="2827502" cy="1961016"/>
          </a:xfrm>
          <a:prstGeom prst="rect">
            <a:avLst/>
          </a:prstGeom>
        </p:spPr>
      </p:pic>
      <p:sp>
        <p:nvSpPr>
          <p:cNvPr id="11" name="TextBox 10">
            <a:extLst>
              <a:ext uri="{FF2B5EF4-FFF2-40B4-BE49-F238E27FC236}">
                <a16:creationId xmlns:a16="http://schemas.microsoft.com/office/drawing/2014/main" id="{BA83CC04-C5E7-D8A7-B004-6D54D5C89186}"/>
              </a:ext>
            </a:extLst>
          </p:cNvPr>
          <p:cNvSpPr txBox="1"/>
          <p:nvPr/>
        </p:nvSpPr>
        <p:spPr>
          <a:xfrm>
            <a:off x="538801" y="2549927"/>
            <a:ext cx="2568524" cy="461665"/>
          </a:xfrm>
          <a:prstGeom prst="rect">
            <a:avLst/>
          </a:prstGeom>
          <a:noFill/>
        </p:spPr>
        <p:txBody>
          <a:bodyPr wrap="none" rtlCol="0">
            <a:spAutoFit/>
          </a:bodyPr>
          <a:lstStyle/>
          <a:p>
            <a:r>
              <a:rPr lang="en-US" sz="24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Release In Nature</a:t>
            </a:r>
          </a:p>
        </p:txBody>
      </p:sp>
    </p:spTree>
    <p:extLst>
      <p:ext uri="{BB962C8B-B14F-4D97-AF65-F5344CB8AC3E}">
        <p14:creationId xmlns:p14="http://schemas.microsoft.com/office/powerpoint/2010/main" val="1729357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E6D68-D194-92BE-E0C5-3D44F09C8229}"/>
              </a:ext>
            </a:extLst>
          </p:cNvPr>
          <p:cNvSpPr>
            <a:spLocks noGrp="1"/>
          </p:cNvSpPr>
          <p:nvPr>
            <p:ph type="title"/>
          </p:nvPr>
        </p:nvSpPr>
        <p:spPr/>
        <p:txBody>
          <a:bodyPr/>
          <a:lstStyle/>
          <a:p>
            <a:r>
              <a:rPr lang="en-US" dirty="0">
                <a:latin typeface="Segoe UI Historic" panose="020B0502040204020203" pitchFamily="34" charset="0"/>
                <a:ea typeface="Segoe UI Historic" panose="020B0502040204020203" pitchFamily="34" charset="0"/>
                <a:cs typeface="Segoe UI Historic" panose="020B0502040204020203" pitchFamily="34" charset="0"/>
              </a:rPr>
              <a:t>Identify pathways for migration</a:t>
            </a:r>
          </a:p>
        </p:txBody>
      </p:sp>
      <p:sp>
        <p:nvSpPr>
          <p:cNvPr id="3" name="Content Placeholder 2">
            <a:extLst>
              <a:ext uri="{FF2B5EF4-FFF2-40B4-BE49-F238E27FC236}">
                <a16:creationId xmlns:a16="http://schemas.microsoft.com/office/drawing/2014/main" id="{3F43B39F-0A2A-534C-34AB-934168648B5B}"/>
              </a:ext>
            </a:extLst>
          </p:cNvPr>
          <p:cNvSpPr>
            <a:spLocks noGrp="1"/>
          </p:cNvSpPr>
          <p:nvPr>
            <p:ph idx="1"/>
          </p:nvPr>
        </p:nvSpPr>
        <p:spPr/>
        <p:txBody>
          <a:bodyPr/>
          <a:lstStyle/>
          <a:p>
            <a:r>
              <a:rPr lang="en-US" dirty="0">
                <a:latin typeface="Segoe UI Historic" panose="020B0502040204020203" pitchFamily="34" charset="0"/>
                <a:ea typeface="Segoe UI Historic" panose="020B0502040204020203" pitchFamily="34" charset="0"/>
                <a:cs typeface="Segoe UI Historic" panose="020B0502040204020203" pitchFamily="34" charset="0"/>
              </a:rPr>
              <a:t>Horticulture/agriculture/forestry</a:t>
            </a:r>
          </a:p>
          <a:p>
            <a:r>
              <a:rPr lang="en-US" dirty="0">
                <a:latin typeface="Segoe UI Historic" panose="020B0502040204020203" pitchFamily="34" charset="0"/>
                <a:ea typeface="Segoe UI Historic" panose="020B0502040204020203" pitchFamily="34" charset="0"/>
                <a:cs typeface="Segoe UI Historic" panose="020B0502040204020203" pitchFamily="34" charset="0"/>
              </a:rPr>
              <a:t>Natural dispersal (e.g., wind, water, animal)</a:t>
            </a:r>
          </a:p>
          <a:p>
            <a:r>
              <a:rPr lang="en-US" dirty="0">
                <a:latin typeface="Segoe UI Historic" panose="020B0502040204020203" pitchFamily="34" charset="0"/>
                <a:ea typeface="Segoe UI Historic" panose="020B0502040204020203" pitchFamily="34" charset="0"/>
                <a:cs typeface="Segoe UI Historic" panose="020B0502040204020203" pitchFamily="34" charset="0"/>
              </a:rPr>
              <a:t>Accidental dispersal (e.g., hitchhiker, dropped </a:t>
            </a:r>
            <a:r>
              <a:rPr lang="en-US">
                <a:latin typeface="Segoe UI Historic" panose="020B0502040204020203" pitchFamily="34" charset="0"/>
                <a:ea typeface="Segoe UI Historic" panose="020B0502040204020203" pitchFamily="34" charset="0"/>
                <a:cs typeface="Segoe UI Historic" panose="020B0502040204020203" pitchFamily="34" charset="0"/>
              </a:rPr>
              <a:t>in transport) </a:t>
            </a: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4" name="Picture 3">
            <a:extLst>
              <a:ext uri="{FF2B5EF4-FFF2-40B4-BE49-F238E27FC236}">
                <a16:creationId xmlns:a16="http://schemas.microsoft.com/office/drawing/2014/main" id="{7779EA9C-0D0A-E14D-58D7-3EE5E1E0411C}"/>
              </a:ext>
            </a:extLst>
          </p:cNvPr>
          <p:cNvPicPr>
            <a:picLocks noChangeAspect="1"/>
          </p:cNvPicPr>
          <p:nvPr/>
        </p:nvPicPr>
        <p:blipFill>
          <a:blip r:embed="rId2"/>
          <a:stretch>
            <a:fillRect/>
          </a:stretch>
        </p:blipFill>
        <p:spPr>
          <a:xfrm>
            <a:off x="8582382" y="3686536"/>
            <a:ext cx="3500486" cy="2625364"/>
          </a:xfrm>
          <a:prstGeom prst="rect">
            <a:avLst/>
          </a:prstGeom>
        </p:spPr>
      </p:pic>
      <p:sp>
        <p:nvSpPr>
          <p:cNvPr id="5" name="TextBox 4">
            <a:extLst>
              <a:ext uri="{FF2B5EF4-FFF2-40B4-BE49-F238E27FC236}">
                <a16:creationId xmlns:a16="http://schemas.microsoft.com/office/drawing/2014/main" id="{611B8010-40AD-8192-98BB-46490B2C4F13}"/>
              </a:ext>
            </a:extLst>
          </p:cNvPr>
          <p:cNvSpPr txBox="1"/>
          <p:nvPr/>
        </p:nvSpPr>
        <p:spPr>
          <a:xfrm>
            <a:off x="8743194" y="6069241"/>
            <a:ext cx="2539478" cy="215444"/>
          </a:xfrm>
          <a:prstGeom prst="rect">
            <a:avLst/>
          </a:prstGeom>
          <a:noFill/>
        </p:spPr>
        <p:txBody>
          <a:bodyPr wrap="none" rtlCol="0">
            <a:spAutoFit/>
          </a:bodyPr>
          <a:lstStyle/>
          <a:p>
            <a:r>
              <a:rPr lang="en-US" sz="800" dirty="0">
                <a:solidFill>
                  <a:schemeClr val="bg2">
                    <a:lumMod val="90000"/>
                  </a:schemeClr>
                </a:solidFill>
              </a:rPr>
              <a:t>https://</a:t>
            </a:r>
            <a:r>
              <a:rPr lang="en-US" sz="800" dirty="0" err="1">
                <a:solidFill>
                  <a:schemeClr val="bg2">
                    <a:lumMod val="90000"/>
                  </a:schemeClr>
                </a:solidFill>
              </a:rPr>
              <a:t>www.bioenergyconsult.com</a:t>
            </a:r>
            <a:r>
              <a:rPr lang="en-US" sz="800" dirty="0">
                <a:solidFill>
                  <a:schemeClr val="bg2">
                    <a:lumMod val="90000"/>
                  </a:schemeClr>
                </a:solidFill>
              </a:rPr>
              <a:t>/biomass-exchange/</a:t>
            </a:r>
          </a:p>
        </p:txBody>
      </p:sp>
      <p:pic>
        <p:nvPicPr>
          <p:cNvPr id="6" name="Picture 5">
            <a:extLst>
              <a:ext uri="{FF2B5EF4-FFF2-40B4-BE49-F238E27FC236}">
                <a16:creationId xmlns:a16="http://schemas.microsoft.com/office/drawing/2014/main" id="{093C07AB-ABED-D58E-C18E-2549B7326149}"/>
              </a:ext>
            </a:extLst>
          </p:cNvPr>
          <p:cNvPicPr>
            <a:picLocks noChangeAspect="1"/>
          </p:cNvPicPr>
          <p:nvPr/>
        </p:nvPicPr>
        <p:blipFill>
          <a:blip r:embed="rId3"/>
          <a:stretch>
            <a:fillRect/>
          </a:stretch>
        </p:blipFill>
        <p:spPr>
          <a:xfrm>
            <a:off x="127464" y="3686536"/>
            <a:ext cx="3437466" cy="2625364"/>
          </a:xfrm>
          <a:prstGeom prst="rect">
            <a:avLst/>
          </a:prstGeom>
        </p:spPr>
      </p:pic>
      <p:sp>
        <p:nvSpPr>
          <p:cNvPr id="7" name="TextBox 6">
            <a:extLst>
              <a:ext uri="{FF2B5EF4-FFF2-40B4-BE49-F238E27FC236}">
                <a16:creationId xmlns:a16="http://schemas.microsoft.com/office/drawing/2014/main" id="{D0BC85C1-E3CB-56C4-BAD7-549A59661E9C}"/>
              </a:ext>
            </a:extLst>
          </p:cNvPr>
          <p:cNvSpPr txBox="1"/>
          <p:nvPr/>
        </p:nvSpPr>
        <p:spPr>
          <a:xfrm>
            <a:off x="1835870" y="6069241"/>
            <a:ext cx="1383712" cy="215444"/>
          </a:xfrm>
          <a:prstGeom prst="rect">
            <a:avLst/>
          </a:prstGeom>
          <a:noFill/>
        </p:spPr>
        <p:txBody>
          <a:bodyPr wrap="none" rtlCol="0">
            <a:spAutoFit/>
          </a:bodyPr>
          <a:lstStyle/>
          <a:p>
            <a:r>
              <a:rPr lang="en-US" sz="800" dirty="0">
                <a:solidFill>
                  <a:schemeClr val="bg2">
                    <a:lumMod val="50000"/>
                  </a:schemeClr>
                </a:solidFill>
              </a:rPr>
              <a:t>https://</a:t>
            </a:r>
            <a:r>
              <a:rPr lang="en-US" sz="800" dirty="0" err="1">
                <a:solidFill>
                  <a:schemeClr val="bg2">
                    <a:lumMod val="50000"/>
                  </a:schemeClr>
                </a:solidFill>
              </a:rPr>
              <a:t>www.britannica.com</a:t>
            </a:r>
            <a:endParaRPr lang="en-US" sz="800" dirty="0">
              <a:solidFill>
                <a:schemeClr val="bg2">
                  <a:lumMod val="50000"/>
                </a:schemeClr>
              </a:solidFill>
            </a:endParaRPr>
          </a:p>
        </p:txBody>
      </p:sp>
      <p:pic>
        <p:nvPicPr>
          <p:cNvPr id="11" name="Picture 10" descr="A picture containing tree, outdoor, plant, forest&#10;&#10;Description automatically generated">
            <a:extLst>
              <a:ext uri="{FF2B5EF4-FFF2-40B4-BE49-F238E27FC236}">
                <a16:creationId xmlns:a16="http://schemas.microsoft.com/office/drawing/2014/main" id="{46084920-1EB2-C808-7349-042F7E410754}"/>
              </a:ext>
            </a:extLst>
          </p:cNvPr>
          <p:cNvPicPr>
            <a:picLocks noChangeAspect="1"/>
          </p:cNvPicPr>
          <p:nvPr/>
        </p:nvPicPr>
        <p:blipFill rotWithShape="1">
          <a:blip r:embed="rId4"/>
          <a:srcRect l="8228" r="7953"/>
          <a:stretch/>
        </p:blipFill>
        <p:spPr>
          <a:xfrm>
            <a:off x="3256794" y="3686537"/>
            <a:ext cx="5486400" cy="2625363"/>
          </a:xfrm>
          <a:prstGeom prst="rect">
            <a:avLst/>
          </a:prstGeom>
        </p:spPr>
      </p:pic>
      <p:pic>
        <p:nvPicPr>
          <p:cNvPr id="13" name="Picture 12" descr="Text&#10;&#10;Description automatically generated">
            <a:extLst>
              <a:ext uri="{FF2B5EF4-FFF2-40B4-BE49-F238E27FC236}">
                <a16:creationId xmlns:a16="http://schemas.microsoft.com/office/drawing/2014/main" id="{E156200E-5AA4-76EE-DAAD-60498E018B5C}"/>
              </a:ext>
            </a:extLst>
          </p:cNvPr>
          <p:cNvPicPr>
            <a:picLocks noChangeAspect="1"/>
          </p:cNvPicPr>
          <p:nvPr/>
        </p:nvPicPr>
        <p:blipFill>
          <a:blip r:embed="rId5"/>
          <a:stretch>
            <a:fillRect/>
          </a:stretch>
        </p:blipFill>
        <p:spPr>
          <a:xfrm>
            <a:off x="4895094" y="3868561"/>
            <a:ext cx="2209800" cy="723900"/>
          </a:xfrm>
          <a:prstGeom prst="rect">
            <a:avLst/>
          </a:prstGeom>
        </p:spPr>
      </p:pic>
    </p:spTree>
    <p:extLst>
      <p:ext uri="{BB962C8B-B14F-4D97-AF65-F5344CB8AC3E}">
        <p14:creationId xmlns:p14="http://schemas.microsoft.com/office/powerpoint/2010/main" val="1001778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EDD8C1-1B80-5A69-4ED9-31CE96274BEC}"/>
              </a:ext>
            </a:extLst>
          </p:cNvPr>
          <p:cNvPicPr>
            <a:picLocks noChangeAspect="1"/>
          </p:cNvPicPr>
          <p:nvPr/>
        </p:nvPicPr>
        <p:blipFill>
          <a:blip r:embed="rId2"/>
          <a:stretch>
            <a:fillRect/>
          </a:stretch>
        </p:blipFill>
        <p:spPr>
          <a:xfrm rot="5400000">
            <a:off x="1322622" y="523008"/>
            <a:ext cx="4161848" cy="6174915"/>
          </a:xfrm>
          <a:prstGeom prst="rect">
            <a:avLst/>
          </a:prstGeom>
        </p:spPr>
      </p:pic>
      <p:sp>
        <p:nvSpPr>
          <p:cNvPr id="3" name="TextBox 2">
            <a:extLst>
              <a:ext uri="{FF2B5EF4-FFF2-40B4-BE49-F238E27FC236}">
                <a16:creationId xmlns:a16="http://schemas.microsoft.com/office/drawing/2014/main" id="{256F5A41-277A-F94B-8CEB-E895C4B28AC7}"/>
              </a:ext>
            </a:extLst>
          </p:cNvPr>
          <p:cNvSpPr txBox="1"/>
          <p:nvPr/>
        </p:nvSpPr>
        <p:spPr>
          <a:xfrm>
            <a:off x="6184900" y="2305615"/>
            <a:ext cx="6007100" cy="2246769"/>
          </a:xfrm>
          <a:prstGeom prst="rect">
            <a:avLst/>
          </a:prstGeom>
          <a:noFill/>
        </p:spPr>
        <p:txBody>
          <a:bodyPr wrap="square" rtlCol="0" anchor="ctr">
            <a:spAutoFit/>
          </a:bodyPr>
          <a:lstStyle/>
          <a:p>
            <a:pPr marL="457200" indent="-457200">
              <a:buFont typeface="Arial" panose="020B0604020202020204" pitchFamily="34" charset="0"/>
              <a:buChar char="•"/>
            </a:pPr>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Peer review within groups</a:t>
            </a:r>
          </a:p>
          <a:p>
            <a:pPr marL="457200" indent="-457200">
              <a:buFont typeface="Arial" panose="020B0604020202020204" pitchFamily="34" charset="0"/>
              <a:buChar char="•"/>
            </a:pPr>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Edit based on comments</a:t>
            </a:r>
          </a:p>
          <a:p>
            <a:pPr marL="457200" indent="-457200">
              <a:buFont typeface="Arial" panose="020B0604020202020204" pitchFamily="34" charset="0"/>
              <a:buChar char="•"/>
            </a:pPr>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Within taxa consensus</a:t>
            </a:r>
          </a:p>
          <a:p>
            <a:pPr marL="457200" indent="-457200">
              <a:buFont typeface="Arial" panose="020B0604020202020204" pitchFamily="34" charset="0"/>
              <a:buChar char="•"/>
            </a:pPr>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All species compiled for final consensus</a:t>
            </a:r>
          </a:p>
        </p:txBody>
      </p:sp>
      <p:sp>
        <p:nvSpPr>
          <p:cNvPr id="8" name="TextBox 7">
            <a:extLst>
              <a:ext uri="{FF2B5EF4-FFF2-40B4-BE49-F238E27FC236}">
                <a16:creationId xmlns:a16="http://schemas.microsoft.com/office/drawing/2014/main" id="{B22D9AEA-476A-BD44-9388-4C61856C9F9A}"/>
              </a:ext>
            </a:extLst>
          </p:cNvPr>
          <p:cNvSpPr txBox="1"/>
          <p:nvPr/>
        </p:nvSpPr>
        <p:spPr>
          <a:xfrm>
            <a:off x="821274" y="314234"/>
            <a:ext cx="7427354" cy="769441"/>
          </a:xfrm>
          <a:prstGeom prst="rect">
            <a:avLst/>
          </a:prstGeom>
          <a:noFill/>
        </p:spPr>
        <p:txBody>
          <a:bodyPr wrap="none" rtlCol="0">
            <a:spAutoFit/>
          </a:bodyPr>
          <a:lstStyle/>
          <a:p>
            <a:r>
              <a:rPr lang="en-US" sz="4400" dirty="0">
                <a:latin typeface="Segoe UI Historic" panose="020B0502040204020203" pitchFamily="34" charset="0"/>
                <a:ea typeface="Segoe UI Historic" panose="020B0502040204020203" pitchFamily="34" charset="0"/>
                <a:cs typeface="Segoe UI Historic" panose="020B0502040204020203" pitchFamily="34" charset="0"/>
              </a:rPr>
              <a:t>Review &amp; consensus building</a:t>
            </a:r>
            <a:endParaRPr lang="en-US" sz="4400" dirty="0"/>
          </a:p>
        </p:txBody>
      </p:sp>
      <p:sp>
        <p:nvSpPr>
          <p:cNvPr id="2" name="TextBox 1">
            <a:extLst>
              <a:ext uri="{FF2B5EF4-FFF2-40B4-BE49-F238E27FC236}">
                <a16:creationId xmlns:a16="http://schemas.microsoft.com/office/drawing/2014/main" id="{3B554B63-E89A-B93A-9834-2E2C86265C0E}"/>
              </a:ext>
            </a:extLst>
          </p:cNvPr>
          <p:cNvSpPr txBox="1"/>
          <p:nvPr/>
        </p:nvSpPr>
        <p:spPr>
          <a:xfrm>
            <a:off x="191162" y="1200037"/>
            <a:ext cx="1649995" cy="534981"/>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9729FC7E-6CEF-EAB5-5F81-DC0533C1E2C0}"/>
              </a:ext>
            </a:extLst>
          </p:cNvPr>
          <p:cNvSpPr txBox="1"/>
          <p:nvPr/>
        </p:nvSpPr>
        <p:spPr>
          <a:xfrm>
            <a:off x="411566" y="1522106"/>
            <a:ext cx="6307763" cy="53498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4936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 different&#10;&#10;Description automatically generated">
            <a:extLst>
              <a:ext uri="{FF2B5EF4-FFF2-40B4-BE49-F238E27FC236}">
                <a16:creationId xmlns:a16="http://schemas.microsoft.com/office/drawing/2014/main" id="{462824ED-987D-7011-2E8A-5B8A3873D5C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03144" y="878185"/>
            <a:ext cx="6542163" cy="5637159"/>
          </a:xfrm>
          <a:prstGeom prst="rect">
            <a:avLst/>
          </a:prstGeom>
        </p:spPr>
      </p:pic>
      <p:sp>
        <p:nvSpPr>
          <p:cNvPr id="5" name="Title 4">
            <a:extLst>
              <a:ext uri="{FF2B5EF4-FFF2-40B4-BE49-F238E27FC236}">
                <a16:creationId xmlns:a16="http://schemas.microsoft.com/office/drawing/2014/main" id="{01ACDF11-9E96-A482-BAC4-BB9B322B6F35}"/>
              </a:ext>
            </a:extLst>
          </p:cNvPr>
          <p:cNvSpPr txBox="1">
            <a:spLocks noGrp="1"/>
          </p:cNvSpPr>
          <p:nvPr>
            <p:ph type="title"/>
          </p:nvPr>
        </p:nvSpPr>
        <p:spPr>
          <a:xfrm>
            <a:off x="553995" y="342655"/>
            <a:ext cx="5797378" cy="535531"/>
          </a:xfrm>
          <a:prstGeom prst="rect">
            <a:avLst/>
          </a:prstGeom>
          <a:noFill/>
        </p:spPr>
        <p:txBody>
          <a:bodyPr wrap="square" rtlCol="0">
            <a:spAutoFit/>
          </a:bodyPr>
          <a:lstStyle/>
          <a:p>
            <a:pPr algn="ctr"/>
            <a:r>
              <a:rPr lang="en-US" sz="3200" dirty="0">
                <a:latin typeface="Segoe UI Historic" panose="020B0502040204020203" pitchFamily="34" charset="0"/>
                <a:ea typeface="Segoe UI Historic" panose="020B0502040204020203" pitchFamily="34" charset="0"/>
                <a:cs typeface="Segoe UI Historic" panose="020B0502040204020203" pitchFamily="34" charset="0"/>
              </a:rPr>
              <a:t>4 received the maximum score</a:t>
            </a:r>
          </a:p>
        </p:txBody>
      </p:sp>
      <p:pic>
        <p:nvPicPr>
          <p:cNvPr id="6" name="image3.png" descr="Table&#10;&#10;Description automatically generated with low confidence">
            <a:extLst>
              <a:ext uri="{FF2B5EF4-FFF2-40B4-BE49-F238E27FC236}">
                <a16:creationId xmlns:a16="http://schemas.microsoft.com/office/drawing/2014/main" id="{1A51D71E-C56F-3A08-E032-291297C6E413}"/>
              </a:ext>
            </a:extLst>
          </p:cNvPr>
          <p:cNvPicPr/>
          <p:nvPr/>
        </p:nvPicPr>
        <p:blipFill>
          <a:blip r:embed="rId3" cstate="email">
            <a:extLst>
              <a:ext uri="{28A0092B-C50C-407E-A947-70E740481C1C}">
                <a14:useLocalDpi xmlns:a14="http://schemas.microsoft.com/office/drawing/2010/main"/>
              </a:ext>
            </a:extLst>
          </a:blip>
          <a:srcRect/>
          <a:stretch>
            <a:fillRect/>
          </a:stretch>
        </p:blipFill>
        <p:spPr>
          <a:xfrm>
            <a:off x="6935521" y="0"/>
            <a:ext cx="4914900" cy="6858000"/>
          </a:xfrm>
          <a:prstGeom prst="rect">
            <a:avLst/>
          </a:prstGeom>
          <a:ln/>
        </p:spPr>
      </p:pic>
    </p:spTree>
    <p:extLst>
      <p:ext uri="{BB962C8B-B14F-4D97-AF65-F5344CB8AC3E}">
        <p14:creationId xmlns:p14="http://schemas.microsoft.com/office/powerpoint/2010/main" val="120014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0FF2E1-8224-80FD-2A65-AA3B1FCD920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49553" y="-1"/>
            <a:ext cx="3342447" cy="3342447"/>
          </a:xfrm>
          <a:prstGeom prst="rect">
            <a:avLst/>
          </a:prstGeom>
          <a:ln w="38100">
            <a:noFill/>
          </a:ln>
        </p:spPr>
      </p:pic>
      <p:pic>
        <p:nvPicPr>
          <p:cNvPr id="14" name="Picture 13">
            <a:extLst>
              <a:ext uri="{FF2B5EF4-FFF2-40B4-BE49-F238E27FC236}">
                <a16:creationId xmlns:a16="http://schemas.microsoft.com/office/drawing/2014/main" id="{96367A12-980A-B320-F572-BD7B9711396B}"/>
              </a:ext>
            </a:extLst>
          </p:cNvPr>
          <p:cNvPicPr>
            <a:picLocks noChangeAspect="1"/>
          </p:cNvPicPr>
          <p:nvPr/>
        </p:nvPicPr>
        <p:blipFill rotWithShape="1">
          <a:blip r:embed="rId3"/>
          <a:srcRect r="20109"/>
          <a:stretch/>
        </p:blipFill>
        <p:spPr>
          <a:xfrm>
            <a:off x="5894170" y="2092337"/>
            <a:ext cx="3461390" cy="3076177"/>
          </a:xfrm>
          <a:prstGeom prst="rect">
            <a:avLst/>
          </a:prstGeom>
        </p:spPr>
      </p:pic>
      <p:sp>
        <p:nvSpPr>
          <p:cNvPr id="2" name="Title 1">
            <a:extLst>
              <a:ext uri="{FF2B5EF4-FFF2-40B4-BE49-F238E27FC236}">
                <a16:creationId xmlns:a16="http://schemas.microsoft.com/office/drawing/2014/main" id="{66630A61-A0BD-F8F9-4B1F-B536587AF2BE}"/>
              </a:ext>
            </a:extLst>
          </p:cNvPr>
          <p:cNvSpPr>
            <a:spLocks noGrp="1"/>
          </p:cNvSpPr>
          <p:nvPr>
            <p:ph type="title"/>
          </p:nvPr>
        </p:nvSpPr>
        <p:spPr/>
        <p:txBody>
          <a:bodyPr/>
          <a:lstStyle/>
          <a:p>
            <a:r>
              <a:rPr lang="en-US" dirty="0">
                <a:latin typeface="Segoe UI Historic" panose="020B0502040204020203" pitchFamily="34" charset="0"/>
                <a:ea typeface="Segoe UI Historic" panose="020B0502040204020203" pitchFamily="34" charset="0"/>
                <a:cs typeface="Segoe UI Historic" panose="020B0502040204020203" pitchFamily="34" charset="0"/>
              </a:rPr>
              <a:t>Impact classifications</a:t>
            </a:r>
          </a:p>
        </p:txBody>
      </p:sp>
      <p:sp>
        <p:nvSpPr>
          <p:cNvPr id="3" name="Content Placeholder 2">
            <a:extLst>
              <a:ext uri="{FF2B5EF4-FFF2-40B4-BE49-F238E27FC236}">
                <a16:creationId xmlns:a16="http://schemas.microsoft.com/office/drawing/2014/main" id="{BCD36260-316F-3385-8B4A-0D75D0CC42AD}"/>
              </a:ext>
            </a:extLst>
          </p:cNvPr>
          <p:cNvSpPr>
            <a:spLocks noGrp="1"/>
          </p:cNvSpPr>
          <p:nvPr>
            <p:ph idx="1"/>
          </p:nvPr>
        </p:nvSpPr>
        <p:spPr>
          <a:xfrm>
            <a:off x="210065" y="1690688"/>
            <a:ext cx="5618205" cy="4351338"/>
          </a:xfrm>
        </p:spPr>
        <p:txBody>
          <a:bodyPr>
            <a:normAutofit fontScale="92500" lnSpcReduction="20000"/>
          </a:bodyPr>
          <a:lstStyle/>
          <a:p>
            <a:r>
              <a:rPr lang="en-US" dirty="0">
                <a:latin typeface="Segoe UI Historic" panose="020B0502040204020203" pitchFamily="34" charset="0"/>
                <a:ea typeface="Segoe UI Historic" panose="020B0502040204020203" pitchFamily="34" charset="0"/>
                <a:cs typeface="Segoe UI Historic" panose="020B0502040204020203" pitchFamily="34" charset="0"/>
              </a:rPr>
              <a:t>88% Ecological impacts</a:t>
            </a:r>
          </a:p>
          <a:p>
            <a:pPr lvl="1"/>
            <a:r>
              <a:rPr lang="en-US" dirty="0">
                <a:latin typeface="Segoe UI Historic" panose="020B0502040204020203" pitchFamily="34" charset="0"/>
                <a:ea typeface="Segoe UI Historic" panose="020B0502040204020203" pitchFamily="34" charset="0"/>
                <a:cs typeface="Segoe UI Historic" panose="020B0502040204020203" pitchFamily="34" charset="0"/>
              </a:rPr>
              <a:t>Native species declines, ecosystem engineers, disruptions in food webs, disease vectors, etc.</a:t>
            </a:r>
          </a:p>
          <a:p>
            <a:pPr lvl="1"/>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a:p>
            <a:r>
              <a:rPr lang="en-US" dirty="0">
                <a:latin typeface="Segoe UI Historic" panose="020B0502040204020203" pitchFamily="34" charset="0"/>
                <a:ea typeface="Segoe UI Historic" panose="020B0502040204020203" pitchFamily="34" charset="0"/>
                <a:cs typeface="Segoe UI Historic" panose="020B0502040204020203" pitchFamily="34" charset="0"/>
              </a:rPr>
              <a:t>48% Economic impacts</a:t>
            </a:r>
          </a:p>
          <a:p>
            <a:pPr lvl="1"/>
            <a:r>
              <a:rPr lang="en-US" dirty="0">
                <a:latin typeface="Segoe UI Historic" panose="020B0502040204020203" pitchFamily="34" charset="0"/>
                <a:ea typeface="Segoe UI Historic" panose="020B0502040204020203" pitchFamily="34" charset="0"/>
                <a:cs typeface="Segoe UI Historic" panose="020B0502040204020203" pitchFamily="34" charset="0"/>
              </a:rPr>
              <a:t>Reduced yields in agriculture, degradation of recreation areas and infrastructure (primarily through biofouling)</a:t>
            </a:r>
          </a:p>
          <a:p>
            <a:pPr lvl="1"/>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a:p>
            <a:r>
              <a:rPr lang="en-US" dirty="0">
                <a:latin typeface="Segoe UI Historic" panose="020B0502040204020203" pitchFamily="34" charset="0"/>
                <a:ea typeface="Segoe UI Historic" panose="020B0502040204020203" pitchFamily="34" charset="0"/>
                <a:cs typeface="Segoe UI Historic" panose="020B0502040204020203" pitchFamily="34" charset="0"/>
              </a:rPr>
              <a:t>10% Human health impacts</a:t>
            </a:r>
          </a:p>
          <a:p>
            <a:pPr lvl="1"/>
            <a:r>
              <a:rPr lang="en-US" dirty="0">
                <a:latin typeface="Segoe UI Historic" panose="020B0502040204020203" pitchFamily="34" charset="0"/>
                <a:ea typeface="Segoe UI Historic" panose="020B0502040204020203" pitchFamily="34" charset="0"/>
                <a:cs typeface="Segoe UI Historic" panose="020B0502040204020203" pitchFamily="34" charset="0"/>
              </a:rPr>
              <a:t>Disease vectors and allergens (minor-plants)</a:t>
            </a:r>
          </a:p>
          <a:p>
            <a:pPr marL="0" indent="0">
              <a:buNone/>
            </a:pP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a:p>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0" name="TextBox 9">
            <a:extLst>
              <a:ext uri="{FF2B5EF4-FFF2-40B4-BE49-F238E27FC236}">
                <a16:creationId xmlns:a16="http://schemas.microsoft.com/office/drawing/2014/main" id="{66A010C8-C0A3-3520-F55F-49BE1CF9304E}"/>
              </a:ext>
            </a:extLst>
          </p:cNvPr>
          <p:cNvSpPr txBox="1"/>
          <p:nvPr/>
        </p:nvSpPr>
        <p:spPr>
          <a:xfrm>
            <a:off x="8849553" y="0"/>
            <a:ext cx="3342447" cy="553998"/>
          </a:xfrm>
          <a:prstGeom prst="rect">
            <a:avLst/>
          </a:prstGeom>
          <a:solidFill>
            <a:schemeClr val="bg2">
              <a:alpha val="70000"/>
            </a:schemeClr>
          </a:solidFill>
        </p:spPr>
        <p:txBody>
          <a:bodyPr wrap="square" rtlCol="0">
            <a:spAutoFit/>
          </a:bodyPr>
          <a:lstStyle/>
          <a:p>
            <a:pPr algn="ctr"/>
            <a:r>
              <a:rPr lang="en-US" b="1" dirty="0">
                <a:latin typeface="Segoe UI Historic" panose="020B0502040204020203" pitchFamily="34" charset="0"/>
                <a:ea typeface="Segoe UI Historic" panose="020B0502040204020203" pitchFamily="34" charset="0"/>
                <a:cs typeface="Segoe UI Historic" panose="020B0502040204020203" pitchFamily="34" charset="0"/>
              </a:rPr>
              <a:t>Ecological</a:t>
            </a:r>
          </a:p>
          <a:p>
            <a:pPr algn="ctr"/>
            <a:r>
              <a:rPr lang="en-US" sz="1200" b="1" i="1" dirty="0" err="1">
                <a:latin typeface="Segoe UI Historic" panose="020B0502040204020203" pitchFamily="34" charset="0"/>
                <a:ea typeface="Segoe UI Historic" panose="020B0502040204020203" pitchFamily="34" charset="0"/>
                <a:cs typeface="Segoe UI Historic" panose="020B0502040204020203" pitchFamily="34" charset="0"/>
              </a:rPr>
              <a:t>Cytisus</a:t>
            </a:r>
            <a:r>
              <a:rPr lang="en-US" sz="1200" b="1" i="1" dirty="0">
                <a:latin typeface="Segoe UI Historic" panose="020B0502040204020203" pitchFamily="34" charset="0"/>
                <a:ea typeface="Segoe UI Historic" panose="020B0502040204020203" pitchFamily="34" charset="0"/>
                <a:cs typeface="Segoe UI Historic" panose="020B0502040204020203" pitchFamily="34" charset="0"/>
              </a:rPr>
              <a:t> </a:t>
            </a:r>
            <a:r>
              <a:rPr lang="en-US" sz="1200" b="1" i="1" dirty="0" err="1">
                <a:latin typeface="Segoe UI Historic" panose="020B0502040204020203" pitchFamily="34" charset="0"/>
                <a:ea typeface="Segoe UI Historic" panose="020B0502040204020203" pitchFamily="34" charset="0"/>
                <a:cs typeface="Segoe UI Historic" panose="020B0502040204020203" pitchFamily="34" charset="0"/>
              </a:rPr>
              <a:t>scoparius</a:t>
            </a:r>
            <a:r>
              <a:rPr lang="en-US" sz="1200" b="1" i="1" dirty="0">
                <a:latin typeface="Segoe UI Historic" panose="020B0502040204020203" pitchFamily="34" charset="0"/>
                <a:ea typeface="Segoe UI Historic" panose="020B0502040204020203" pitchFamily="34" charset="0"/>
                <a:cs typeface="Segoe UI Historic" panose="020B0502040204020203" pitchFamily="34" charset="0"/>
              </a:rPr>
              <a:t> </a:t>
            </a:r>
          </a:p>
        </p:txBody>
      </p:sp>
      <p:sp>
        <p:nvSpPr>
          <p:cNvPr id="8" name="TextBox 7">
            <a:extLst>
              <a:ext uri="{FF2B5EF4-FFF2-40B4-BE49-F238E27FC236}">
                <a16:creationId xmlns:a16="http://schemas.microsoft.com/office/drawing/2014/main" id="{FD7F4580-D30D-DDF4-8A65-908031D9897B}"/>
              </a:ext>
            </a:extLst>
          </p:cNvPr>
          <p:cNvSpPr txBox="1"/>
          <p:nvPr/>
        </p:nvSpPr>
        <p:spPr>
          <a:xfrm>
            <a:off x="5894170" y="2092337"/>
            <a:ext cx="3461390" cy="553998"/>
          </a:xfrm>
          <a:prstGeom prst="rect">
            <a:avLst/>
          </a:prstGeom>
          <a:solidFill>
            <a:schemeClr val="bg2">
              <a:alpha val="70000"/>
            </a:schemeClr>
          </a:solidFill>
        </p:spPr>
        <p:txBody>
          <a:bodyPr wrap="square" rtlCol="0">
            <a:spAutoFit/>
          </a:bodyPr>
          <a:lstStyle/>
          <a:p>
            <a:pPr algn="ctr"/>
            <a:r>
              <a:rPr lang="en-US" b="1" dirty="0">
                <a:latin typeface="Segoe UI Historic" panose="020B0502040204020203" pitchFamily="34" charset="0"/>
                <a:ea typeface="Segoe UI Historic" panose="020B0502040204020203" pitchFamily="34" charset="0"/>
                <a:cs typeface="Segoe UI Historic" panose="020B0502040204020203" pitchFamily="34" charset="0"/>
              </a:rPr>
              <a:t>Economic</a:t>
            </a:r>
          </a:p>
          <a:p>
            <a:pPr algn="ctr"/>
            <a:r>
              <a:rPr lang="en-US" sz="1200" b="1" i="1" dirty="0" err="1">
                <a:latin typeface="Segoe UI Historic" panose="020B0502040204020203" pitchFamily="34" charset="0"/>
                <a:ea typeface="Segoe UI Historic" panose="020B0502040204020203" pitchFamily="34" charset="0"/>
                <a:cs typeface="Segoe UI Historic" panose="020B0502040204020203" pitchFamily="34" charset="0"/>
              </a:rPr>
              <a:t>Helicoverpa</a:t>
            </a:r>
            <a:r>
              <a:rPr lang="en-US" sz="1200" b="1" i="1" dirty="0">
                <a:latin typeface="Segoe UI Historic" panose="020B0502040204020203" pitchFamily="34" charset="0"/>
                <a:ea typeface="Segoe UI Historic" panose="020B0502040204020203" pitchFamily="34" charset="0"/>
                <a:cs typeface="Segoe UI Historic" panose="020B0502040204020203" pitchFamily="34" charset="0"/>
              </a:rPr>
              <a:t> </a:t>
            </a:r>
            <a:r>
              <a:rPr lang="en-US" sz="1200" b="1" i="1" dirty="0" err="1">
                <a:latin typeface="Segoe UI Historic" panose="020B0502040204020203" pitchFamily="34" charset="0"/>
                <a:ea typeface="Segoe UI Historic" panose="020B0502040204020203" pitchFamily="34" charset="0"/>
                <a:cs typeface="Segoe UI Historic" panose="020B0502040204020203" pitchFamily="34" charset="0"/>
              </a:rPr>
              <a:t>armigera</a:t>
            </a:r>
            <a:r>
              <a:rPr lang="en-US" sz="1200" b="1" dirty="0">
                <a:latin typeface="Segoe UI Historic" panose="020B0502040204020203" pitchFamily="34" charset="0"/>
                <a:ea typeface="Segoe UI Historic" panose="020B0502040204020203" pitchFamily="34" charset="0"/>
                <a:cs typeface="Segoe UI Historic" panose="020B0502040204020203" pitchFamily="34" charset="0"/>
              </a:rPr>
              <a:t> </a:t>
            </a:r>
          </a:p>
        </p:txBody>
      </p:sp>
      <p:pic>
        <p:nvPicPr>
          <p:cNvPr id="11" name="Picture 10">
            <a:extLst>
              <a:ext uri="{FF2B5EF4-FFF2-40B4-BE49-F238E27FC236}">
                <a16:creationId xmlns:a16="http://schemas.microsoft.com/office/drawing/2014/main" id="{B98834CB-D6B9-B7D4-6445-48504B0FC51D}"/>
              </a:ext>
            </a:extLst>
          </p:cNvPr>
          <p:cNvPicPr>
            <a:picLocks noChangeAspect="1"/>
          </p:cNvPicPr>
          <p:nvPr/>
        </p:nvPicPr>
        <p:blipFill>
          <a:blip r:embed="rId4"/>
          <a:stretch>
            <a:fillRect/>
          </a:stretch>
        </p:blipFill>
        <p:spPr>
          <a:xfrm>
            <a:off x="8639433" y="4176588"/>
            <a:ext cx="3552568" cy="2664426"/>
          </a:xfrm>
          <a:prstGeom prst="rect">
            <a:avLst/>
          </a:prstGeom>
        </p:spPr>
      </p:pic>
      <p:sp>
        <p:nvSpPr>
          <p:cNvPr id="12" name="TextBox 11">
            <a:extLst>
              <a:ext uri="{FF2B5EF4-FFF2-40B4-BE49-F238E27FC236}">
                <a16:creationId xmlns:a16="http://schemas.microsoft.com/office/drawing/2014/main" id="{3DFE973C-63A7-FB64-0141-77B4C7E98ECC}"/>
              </a:ext>
            </a:extLst>
          </p:cNvPr>
          <p:cNvSpPr txBox="1"/>
          <p:nvPr/>
        </p:nvSpPr>
        <p:spPr>
          <a:xfrm>
            <a:off x="8639433" y="4176588"/>
            <a:ext cx="3562865" cy="553998"/>
          </a:xfrm>
          <a:prstGeom prst="rect">
            <a:avLst/>
          </a:prstGeom>
          <a:solidFill>
            <a:schemeClr val="bg2">
              <a:alpha val="70000"/>
            </a:schemeClr>
          </a:solidFill>
        </p:spPr>
        <p:txBody>
          <a:bodyPr wrap="square" rtlCol="0">
            <a:spAutoFit/>
          </a:bodyPr>
          <a:lstStyle/>
          <a:p>
            <a:pPr algn="ctr"/>
            <a:r>
              <a:rPr lang="en-US" b="1" dirty="0">
                <a:latin typeface="Segoe UI Historic" panose="020B0502040204020203" pitchFamily="34" charset="0"/>
                <a:ea typeface="Segoe UI Historic" panose="020B0502040204020203" pitchFamily="34" charset="0"/>
                <a:cs typeface="Segoe UI Historic" panose="020B0502040204020203" pitchFamily="34" charset="0"/>
              </a:rPr>
              <a:t>Human Health</a:t>
            </a:r>
          </a:p>
          <a:p>
            <a:pPr algn="ctr"/>
            <a:r>
              <a:rPr lang="en-US" sz="1200" b="1" i="1" dirty="0">
                <a:latin typeface="Segoe UI Historic" panose="020B0502040204020203" pitchFamily="34" charset="0"/>
                <a:ea typeface="Segoe UI Historic" panose="020B0502040204020203" pitchFamily="34" charset="0"/>
                <a:cs typeface="Segoe UI Historic" panose="020B0502040204020203" pitchFamily="34" charset="0"/>
              </a:rPr>
              <a:t>Rattus </a:t>
            </a:r>
            <a:r>
              <a:rPr lang="en-US" sz="1200" b="1" i="1" dirty="0" err="1">
                <a:latin typeface="Segoe UI Historic" panose="020B0502040204020203" pitchFamily="34" charset="0"/>
                <a:ea typeface="Segoe UI Historic" panose="020B0502040204020203" pitchFamily="34" charset="0"/>
                <a:cs typeface="Segoe UI Historic" panose="020B0502040204020203" pitchFamily="34" charset="0"/>
              </a:rPr>
              <a:t>tanezumi</a:t>
            </a:r>
            <a:endParaRPr lang="en-US" sz="1200" b="1"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3" name="TextBox 12">
            <a:extLst>
              <a:ext uri="{FF2B5EF4-FFF2-40B4-BE49-F238E27FC236}">
                <a16:creationId xmlns:a16="http://schemas.microsoft.com/office/drawing/2014/main" id="{235C32C9-7106-32C3-BB87-938CCEE92C49}"/>
              </a:ext>
            </a:extLst>
          </p:cNvPr>
          <p:cNvSpPr txBox="1"/>
          <p:nvPr/>
        </p:nvSpPr>
        <p:spPr>
          <a:xfrm>
            <a:off x="8822780" y="6640969"/>
            <a:ext cx="2380780" cy="215444"/>
          </a:xfrm>
          <a:prstGeom prst="rect">
            <a:avLst/>
          </a:prstGeom>
          <a:noFill/>
        </p:spPr>
        <p:txBody>
          <a:bodyPr wrap="none" rtlCol="0">
            <a:spAutoFit/>
          </a:bodyPr>
          <a:lstStyle/>
          <a:p>
            <a:r>
              <a:rPr lang="en-US" sz="800" dirty="0">
                <a:solidFill>
                  <a:schemeClr val="bg2"/>
                </a:solidFill>
              </a:rPr>
              <a:t>https://</a:t>
            </a:r>
            <a:r>
              <a:rPr lang="en-US" sz="800" dirty="0" err="1">
                <a:solidFill>
                  <a:schemeClr val="bg2"/>
                </a:solidFill>
              </a:rPr>
              <a:t>kidadl.com</a:t>
            </a:r>
            <a:r>
              <a:rPr lang="en-US" sz="800" dirty="0">
                <a:solidFill>
                  <a:schemeClr val="bg2"/>
                </a:solidFill>
              </a:rPr>
              <a:t>/facts/animals/</a:t>
            </a:r>
            <a:r>
              <a:rPr lang="en-US" sz="800" dirty="0" err="1">
                <a:solidFill>
                  <a:schemeClr val="bg2"/>
                </a:solidFill>
              </a:rPr>
              <a:t>tanezumi</a:t>
            </a:r>
            <a:r>
              <a:rPr lang="en-US" sz="800" dirty="0">
                <a:solidFill>
                  <a:schemeClr val="bg2"/>
                </a:solidFill>
              </a:rPr>
              <a:t>-rat-facts</a:t>
            </a:r>
          </a:p>
        </p:txBody>
      </p:sp>
    </p:spTree>
    <p:extLst>
      <p:ext uri="{BB962C8B-B14F-4D97-AF65-F5344CB8AC3E}">
        <p14:creationId xmlns:p14="http://schemas.microsoft.com/office/powerpoint/2010/main" val="339027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3E3B7-A6CA-4DA9-F70A-C3FEE5354681}"/>
              </a:ext>
            </a:extLst>
          </p:cNvPr>
          <p:cNvSpPr>
            <a:spLocks noGrp="1"/>
          </p:cNvSpPr>
          <p:nvPr>
            <p:ph type="title"/>
          </p:nvPr>
        </p:nvSpPr>
        <p:spPr/>
        <p:txBody>
          <a:bodyPr>
            <a:normAutofit/>
          </a:bodyPr>
          <a:lstStyle/>
          <a:p>
            <a:r>
              <a:rPr lang="en-US" sz="4000" dirty="0">
                <a:latin typeface="Segoe UI Historic" panose="020B0502040204020203" pitchFamily="34" charset="0"/>
                <a:ea typeface="Segoe UI Historic" panose="020B0502040204020203" pitchFamily="34" charset="0"/>
                <a:cs typeface="Segoe UI Historic" panose="020B0502040204020203" pitchFamily="34" charset="0"/>
              </a:rPr>
              <a:t>Methods to scan for changing climate</a:t>
            </a:r>
          </a:p>
        </p:txBody>
      </p:sp>
      <p:sp>
        <p:nvSpPr>
          <p:cNvPr id="3" name="Content Placeholder 2">
            <a:extLst>
              <a:ext uri="{FF2B5EF4-FFF2-40B4-BE49-F238E27FC236}">
                <a16:creationId xmlns:a16="http://schemas.microsoft.com/office/drawing/2014/main" id="{DAED29E4-0B3E-ACC0-1631-B38BDDF4D64B}"/>
              </a:ext>
            </a:extLst>
          </p:cNvPr>
          <p:cNvSpPr>
            <a:spLocks noGrp="1"/>
          </p:cNvSpPr>
          <p:nvPr>
            <p:ph idx="1"/>
          </p:nvPr>
        </p:nvSpPr>
        <p:spPr>
          <a:xfrm>
            <a:off x="250434" y="1690688"/>
            <a:ext cx="5875938" cy="4351338"/>
          </a:xfrm>
        </p:spPr>
        <p:txBody>
          <a:bodyPr>
            <a:noAutofit/>
          </a:bodyPr>
          <a:lstStyle/>
          <a:p>
            <a:pPr marL="514350" indent="-514350">
              <a:buFont typeface="+mj-lt"/>
              <a:buAutoNum type="arabicPeriod"/>
            </a:pPr>
            <a:r>
              <a:rPr lang="en-US" dirty="0">
                <a:latin typeface="Segoe UI Historic" panose="020B0502040204020203" pitchFamily="34" charset="0"/>
                <a:ea typeface="Segoe UI Historic" panose="020B0502040204020203" pitchFamily="34" charset="0"/>
                <a:cs typeface="Segoe UI Historic" panose="020B0502040204020203" pitchFamily="34" charset="0"/>
              </a:rPr>
              <a:t>Assemble working group</a:t>
            </a:r>
          </a:p>
          <a:p>
            <a:pPr marL="514350" indent="-514350">
              <a:buFont typeface="+mj-lt"/>
              <a:buAutoNum type="arabicPeriod"/>
            </a:pPr>
            <a:r>
              <a:rPr lang="en-US" dirty="0">
                <a:latin typeface="Segoe UI Historic" panose="020B0502040204020203" pitchFamily="34" charset="0"/>
                <a:ea typeface="Segoe UI Historic" panose="020B0502040204020203" pitchFamily="34" charset="0"/>
                <a:cs typeface="Segoe UI Historic" panose="020B0502040204020203" pitchFamily="34" charset="0"/>
              </a:rPr>
              <a:t>Develop rubric with new scoring elements</a:t>
            </a:r>
          </a:p>
          <a:p>
            <a:pPr marL="514350" indent="-514350">
              <a:buFont typeface="+mj-lt"/>
              <a:buAutoNum type="arabicPeriod"/>
            </a:pPr>
            <a:r>
              <a:rPr lang="en-US" dirty="0">
                <a:latin typeface="Segoe UI Historic" panose="020B0502040204020203" pitchFamily="34" charset="0"/>
                <a:ea typeface="Segoe UI Historic" panose="020B0502040204020203" pitchFamily="34" charset="0"/>
                <a:cs typeface="Segoe UI Historic" panose="020B0502040204020203" pitchFamily="34" charset="0"/>
              </a:rPr>
              <a:t>Start with </a:t>
            </a:r>
            <a:r>
              <a:rPr lang="en-US" dirty="0" err="1">
                <a:latin typeface="Segoe UI Historic" panose="020B0502040204020203" pitchFamily="34" charset="0"/>
                <a:ea typeface="Segoe UI Historic" panose="020B0502040204020203" pitchFamily="34" charset="0"/>
                <a:cs typeface="Segoe UI Historic" panose="020B0502040204020203" pitchFamily="34" charset="0"/>
              </a:rPr>
              <a:t>EDDMapS</a:t>
            </a:r>
            <a:r>
              <a:rPr lang="en-US" dirty="0">
                <a:latin typeface="Segoe UI Historic" panose="020B0502040204020203" pitchFamily="34" charset="0"/>
                <a:ea typeface="Segoe UI Historic" panose="020B0502040204020203" pitchFamily="34" charset="0"/>
                <a:cs typeface="Segoe UI Historic" panose="020B0502040204020203" pitchFamily="34" charset="0"/>
              </a:rPr>
              <a:t> list &amp; narrow</a:t>
            </a:r>
          </a:p>
          <a:p>
            <a:pPr marL="514350" indent="-514350">
              <a:buFont typeface="+mj-lt"/>
              <a:buAutoNum type="arabicPeriod"/>
            </a:pPr>
            <a:r>
              <a:rPr lang="en-US" dirty="0">
                <a:latin typeface="Segoe UI Historic" panose="020B0502040204020203" pitchFamily="34" charset="0"/>
                <a:ea typeface="Segoe UI Historic" panose="020B0502040204020203" pitchFamily="34" charset="0"/>
                <a:cs typeface="Segoe UI Historic" panose="020B0502040204020203" pitchFamily="34" charset="0"/>
              </a:rPr>
              <a:t>Assess and review</a:t>
            </a:r>
          </a:p>
          <a:p>
            <a:pPr marL="514350" indent="-514350">
              <a:buFont typeface="+mj-lt"/>
              <a:buAutoNum type="arabicPeriod"/>
            </a:pPr>
            <a:r>
              <a:rPr lang="en-US" dirty="0">
                <a:latin typeface="Segoe UI Historic" panose="020B0502040204020203" pitchFamily="34" charset="0"/>
                <a:ea typeface="Segoe UI Historic" panose="020B0502040204020203" pitchFamily="34" charset="0"/>
                <a:cs typeface="Segoe UI Historic" panose="020B0502040204020203" pitchFamily="34" charset="0"/>
              </a:rPr>
              <a:t>Rank and build consensus</a:t>
            </a:r>
          </a:p>
          <a:p>
            <a:pPr marL="514350" indent="-514350">
              <a:buFont typeface="+mj-lt"/>
              <a:buAutoNum type="arabicPeriod"/>
            </a:pPr>
            <a:r>
              <a:rPr lang="en-US" dirty="0">
                <a:latin typeface="Segoe UI Historic" panose="020B0502040204020203" pitchFamily="34" charset="0"/>
                <a:ea typeface="Segoe UI Historic" panose="020B0502040204020203" pitchFamily="34" charset="0"/>
                <a:cs typeface="Segoe UI Historic" panose="020B0502040204020203" pitchFamily="34" charset="0"/>
              </a:rPr>
              <a:t>Work on management &amp; prevention plans (e.g., watchlist, EDRR strike plans, public awareness)</a:t>
            </a:r>
          </a:p>
          <a:p>
            <a:pPr marL="514350" indent="-514350">
              <a:buFont typeface="+mj-lt"/>
              <a:buAutoNum type="arabicPeriod"/>
            </a:pP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4" name="Picture 3" descr="A picture containing graphical user interface&#10;&#10;Description automatically generated">
            <a:extLst>
              <a:ext uri="{FF2B5EF4-FFF2-40B4-BE49-F238E27FC236}">
                <a16:creationId xmlns:a16="http://schemas.microsoft.com/office/drawing/2014/main" id="{0FFF56DF-00EF-CD72-ABE1-3F741E1F3C7F}"/>
              </a:ext>
            </a:extLst>
          </p:cNvPr>
          <p:cNvPicPr>
            <a:picLocks noChangeAspect="1"/>
          </p:cNvPicPr>
          <p:nvPr/>
        </p:nvPicPr>
        <p:blipFill rotWithShape="1">
          <a:blip r:embed="rId2"/>
          <a:srcRect l="10778" t="13845" r="11181" b="21081"/>
          <a:stretch/>
        </p:blipFill>
        <p:spPr>
          <a:xfrm>
            <a:off x="7024732" y="4006735"/>
            <a:ext cx="3685602" cy="2323331"/>
          </a:xfrm>
          <a:prstGeom prst="rect">
            <a:avLst/>
          </a:prstGeom>
        </p:spPr>
      </p:pic>
      <p:sp>
        <p:nvSpPr>
          <p:cNvPr id="5" name="Frame 4">
            <a:extLst>
              <a:ext uri="{FF2B5EF4-FFF2-40B4-BE49-F238E27FC236}">
                <a16:creationId xmlns:a16="http://schemas.microsoft.com/office/drawing/2014/main" id="{02F6A284-C8D1-7015-DBFE-8156FBD5F5F2}"/>
              </a:ext>
            </a:extLst>
          </p:cNvPr>
          <p:cNvSpPr/>
          <p:nvPr/>
        </p:nvSpPr>
        <p:spPr>
          <a:xfrm>
            <a:off x="7024732" y="4006735"/>
            <a:ext cx="1379579" cy="2323331"/>
          </a:xfrm>
          <a:prstGeom prst="frame">
            <a:avLst>
              <a:gd name="adj1" fmla="val 3889"/>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7" name="Picture 6" descr="Diagram&#10;&#10;Description automatically generated">
            <a:extLst>
              <a:ext uri="{FF2B5EF4-FFF2-40B4-BE49-F238E27FC236}">
                <a16:creationId xmlns:a16="http://schemas.microsoft.com/office/drawing/2014/main" id="{F77E4CC2-AD86-C26F-405F-FC39F3045B98}"/>
              </a:ext>
            </a:extLst>
          </p:cNvPr>
          <p:cNvPicPr>
            <a:picLocks noChangeAspect="1"/>
          </p:cNvPicPr>
          <p:nvPr/>
        </p:nvPicPr>
        <p:blipFill rotWithShape="1">
          <a:blip r:embed="rId3"/>
          <a:srcRect l="4810" r="4853"/>
          <a:stretch/>
        </p:blipFill>
        <p:spPr>
          <a:xfrm>
            <a:off x="5955632" y="1690689"/>
            <a:ext cx="6296528" cy="1900940"/>
          </a:xfrm>
          <a:prstGeom prst="rect">
            <a:avLst/>
          </a:prstGeom>
        </p:spPr>
      </p:pic>
    </p:spTree>
    <p:extLst>
      <p:ext uri="{BB962C8B-B14F-4D97-AF65-F5344CB8AC3E}">
        <p14:creationId xmlns:p14="http://schemas.microsoft.com/office/powerpoint/2010/main" val="1182400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C5A09991-A35A-91DE-5C6B-DB8594DE8578}"/>
              </a:ext>
            </a:extLst>
          </p:cNvPr>
          <p:cNvPicPr>
            <a:picLocks noChangeAspect="1"/>
          </p:cNvPicPr>
          <p:nvPr/>
        </p:nvPicPr>
        <p:blipFill>
          <a:blip r:embed="rId3"/>
          <a:stretch>
            <a:fillRect/>
          </a:stretch>
        </p:blipFill>
        <p:spPr>
          <a:xfrm>
            <a:off x="1665419" y="109606"/>
            <a:ext cx="8483600" cy="6413500"/>
          </a:xfrm>
          <a:prstGeom prst="rect">
            <a:avLst/>
          </a:prstGeom>
        </p:spPr>
      </p:pic>
      <p:sp>
        <p:nvSpPr>
          <p:cNvPr id="2" name="Frame 1">
            <a:extLst>
              <a:ext uri="{FF2B5EF4-FFF2-40B4-BE49-F238E27FC236}">
                <a16:creationId xmlns:a16="http://schemas.microsoft.com/office/drawing/2014/main" id="{DB7E21D2-A453-B440-9099-AD0445269134}"/>
              </a:ext>
            </a:extLst>
          </p:cNvPr>
          <p:cNvSpPr/>
          <p:nvPr/>
        </p:nvSpPr>
        <p:spPr>
          <a:xfrm>
            <a:off x="2557199" y="1000897"/>
            <a:ext cx="1125115" cy="4547287"/>
          </a:xfrm>
          <a:prstGeom prst="frame">
            <a:avLst>
              <a:gd name="adj1" fmla="val 3889"/>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Arrow Connector 6">
            <a:extLst>
              <a:ext uri="{FF2B5EF4-FFF2-40B4-BE49-F238E27FC236}">
                <a16:creationId xmlns:a16="http://schemas.microsoft.com/office/drawing/2014/main" id="{37CC8ABA-6D75-2FD2-002D-A474A23FE51C}"/>
              </a:ext>
            </a:extLst>
          </p:cNvPr>
          <p:cNvCxnSpPr>
            <a:cxnSpLocks/>
          </p:cNvCxnSpPr>
          <p:nvPr/>
        </p:nvCxnSpPr>
        <p:spPr>
          <a:xfrm>
            <a:off x="10095474" y="2014151"/>
            <a:ext cx="0" cy="2240280"/>
          </a:xfrm>
          <a:prstGeom prst="straightConnector1">
            <a:avLst/>
          </a:prstGeom>
          <a:ln w="6032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AD48304-C78C-ABA3-E3C8-B56E4D3701CF}"/>
              </a:ext>
            </a:extLst>
          </p:cNvPr>
          <p:cNvSpPr txBox="1"/>
          <p:nvPr/>
        </p:nvSpPr>
        <p:spPr>
          <a:xfrm rot="16200000">
            <a:off x="8943062" y="2903458"/>
            <a:ext cx="3167037" cy="461665"/>
          </a:xfrm>
          <a:prstGeom prst="rect">
            <a:avLst/>
          </a:prstGeom>
          <a:noFill/>
        </p:spPr>
        <p:txBody>
          <a:bodyPr wrap="square" rtlCol="0">
            <a:spAutoFit/>
          </a:bodyPr>
          <a:lstStyle/>
          <a:p>
            <a:r>
              <a:rPr lang="en-US" sz="2400" b="1" dirty="0">
                <a:solidFill>
                  <a:schemeClr val="accent1">
                    <a:lumMod val="75000"/>
                  </a:schemeClr>
                </a:solidFill>
              </a:rPr>
              <a:t>ERADICATION SUCCESS</a:t>
            </a:r>
          </a:p>
        </p:txBody>
      </p:sp>
    </p:spTree>
    <p:extLst>
      <p:ext uri="{BB962C8B-B14F-4D97-AF65-F5344CB8AC3E}">
        <p14:creationId xmlns:p14="http://schemas.microsoft.com/office/powerpoint/2010/main" val="128264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795F0D8-BEF4-DEB7-04B5-D1B2C4F14B07}"/>
              </a:ext>
            </a:extLst>
          </p:cNvPr>
          <p:cNvPicPr>
            <a:picLocks noGrp="1" noChangeAspect="1"/>
          </p:cNvPicPr>
          <p:nvPr>
            <p:ph idx="1"/>
          </p:nvPr>
        </p:nvPicPr>
        <p:blipFill>
          <a:blip r:embed="rId2"/>
          <a:stretch>
            <a:fillRect/>
          </a:stretch>
        </p:blipFill>
        <p:spPr>
          <a:xfrm>
            <a:off x="421104" y="199856"/>
            <a:ext cx="5367519" cy="4047638"/>
          </a:xfrm>
        </p:spPr>
      </p:pic>
      <p:sp>
        <p:nvSpPr>
          <p:cNvPr id="5" name="TextBox 4">
            <a:extLst>
              <a:ext uri="{FF2B5EF4-FFF2-40B4-BE49-F238E27FC236}">
                <a16:creationId xmlns:a16="http://schemas.microsoft.com/office/drawing/2014/main" id="{BD41BD27-7773-66C7-8B18-40F480138BF8}"/>
              </a:ext>
            </a:extLst>
          </p:cNvPr>
          <p:cNvSpPr txBox="1"/>
          <p:nvPr/>
        </p:nvSpPr>
        <p:spPr>
          <a:xfrm>
            <a:off x="421104" y="4430963"/>
            <a:ext cx="4306115" cy="276999"/>
          </a:xfrm>
          <a:prstGeom prst="rect">
            <a:avLst/>
          </a:prstGeom>
          <a:noFill/>
        </p:spPr>
        <p:txBody>
          <a:bodyPr wrap="none" rtlCol="0">
            <a:spAutoFit/>
          </a:bodyPr>
          <a:lstStyle/>
          <a:p>
            <a:r>
              <a:rPr lang="en-US" sz="1200" dirty="0">
                <a:latin typeface="Segoe UI Historic" panose="020B0502040204020203" pitchFamily="34" charset="0"/>
                <a:ea typeface="Segoe UI Historic" panose="020B0502040204020203" pitchFamily="34" charset="0"/>
                <a:cs typeface="Segoe UI Historic" panose="020B0502040204020203" pitchFamily="34" charset="0"/>
              </a:rPr>
              <a:t>Invasive Species Centre, https://</a:t>
            </a:r>
            <a:r>
              <a:rPr lang="en-US" sz="1200" dirty="0" err="1">
                <a:latin typeface="Segoe UI Historic" panose="020B0502040204020203" pitchFamily="34" charset="0"/>
                <a:ea typeface="Segoe UI Historic" panose="020B0502040204020203" pitchFamily="34" charset="0"/>
                <a:cs typeface="Segoe UI Historic" panose="020B0502040204020203" pitchFamily="34" charset="0"/>
              </a:rPr>
              <a:t>www.invasivespeciescentre.ca</a:t>
            </a:r>
            <a:endParaRPr lang="en-US" sz="12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6" name="TextBox 5">
            <a:extLst>
              <a:ext uri="{FF2B5EF4-FFF2-40B4-BE49-F238E27FC236}">
                <a16:creationId xmlns:a16="http://schemas.microsoft.com/office/drawing/2014/main" id="{C8E04D4F-75BB-B230-D919-72ECC027E6E8}"/>
              </a:ext>
            </a:extLst>
          </p:cNvPr>
          <p:cNvSpPr txBox="1"/>
          <p:nvPr/>
        </p:nvSpPr>
        <p:spPr>
          <a:xfrm>
            <a:off x="-1472782" y="5234211"/>
            <a:ext cx="9155289" cy="1077218"/>
          </a:xfrm>
          <a:prstGeom prst="rect">
            <a:avLst/>
          </a:prstGeom>
          <a:noFill/>
        </p:spPr>
        <p:txBody>
          <a:bodyPr wrap="square" rtlCol="0">
            <a:spAutoFit/>
          </a:bodyPr>
          <a:lstStyle/>
          <a:p>
            <a:pPr algn="ctr"/>
            <a:r>
              <a:rPr lang="en-US" sz="3600" b="1" dirty="0">
                <a:solidFill>
                  <a:srgbClr val="002060"/>
                </a:solidFill>
                <a:latin typeface="Segoe UI Historic" panose="020B0502040204020203" pitchFamily="34" charset="0"/>
                <a:ea typeface="Segoe UI Historic" panose="020B0502040204020203" pitchFamily="34" charset="0"/>
                <a:cs typeface="Segoe UI Historic" panose="020B0502040204020203" pitchFamily="34" charset="0"/>
              </a:rPr>
              <a:t>Thank you</a:t>
            </a:r>
          </a:p>
          <a:p>
            <a:pPr algn="ctr"/>
            <a:r>
              <a:rPr lang="en-US" sz="2800" b="1" dirty="0">
                <a:solidFill>
                  <a:srgbClr val="002060"/>
                </a:solidFill>
                <a:latin typeface="Segoe UI Historic" panose="020B0502040204020203" pitchFamily="34" charset="0"/>
                <a:ea typeface="Segoe UI Historic" panose="020B0502040204020203" pitchFamily="34" charset="0"/>
                <a:cs typeface="Segoe UI Historic" panose="020B0502040204020203" pitchFamily="34" charset="0"/>
              </a:rPr>
              <a:t>Contact </a:t>
            </a:r>
            <a:r>
              <a:rPr lang="en-US" sz="2800" b="1" dirty="0" err="1">
                <a:solidFill>
                  <a:srgbClr val="002060"/>
                </a:solidFill>
                <a:latin typeface="Segoe UI Historic" panose="020B0502040204020203" pitchFamily="34" charset="0"/>
                <a:ea typeface="Segoe UI Historic" panose="020B0502040204020203" pitchFamily="34" charset="0"/>
                <a:cs typeface="Segoe UI Historic" panose="020B0502040204020203" pitchFamily="34" charset="0"/>
              </a:rPr>
              <a:t>Dmlieurance@ufl.edu</a:t>
            </a:r>
            <a:endParaRPr lang="en-US" sz="2800" b="1" dirty="0">
              <a:solidFill>
                <a:srgbClr val="002060"/>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7" name="Rectangle 2">
            <a:extLst>
              <a:ext uri="{FF2B5EF4-FFF2-40B4-BE49-F238E27FC236}">
                <a16:creationId xmlns:a16="http://schemas.microsoft.com/office/drawing/2014/main" id="{9A9F5162-784B-0401-FED2-50683925EBBF}"/>
              </a:ext>
            </a:extLst>
          </p:cNvPr>
          <p:cNvSpPr>
            <a:spLocks noChangeArrowheads="1"/>
          </p:cNvSpPr>
          <p:nvPr/>
        </p:nvSpPr>
        <p:spPr bwMode="auto">
          <a:xfrm>
            <a:off x="4042610" y="13595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Qr code&#10;&#10;Description automatically generated">
            <a:extLst>
              <a:ext uri="{FF2B5EF4-FFF2-40B4-BE49-F238E27FC236}">
                <a16:creationId xmlns:a16="http://schemas.microsoft.com/office/drawing/2014/main" id="{E72CCC21-DC76-64F0-AFC0-E47770C7021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715083" y="4479522"/>
            <a:ext cx="2045366" cy="20453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with medium confidence">
            <a:extLst>
              <a:ext uri="{FF2B5EF4-FFF2-40B4-BE49-F238E27FC236}">
                <a16:creationId xmlns:a16="http://schemas.microsoft.com/office/drawing/2014/main" id="{08E61291-F904-59EE-1CD0-B8FA60136780}"/>
              </a:ext>
            </a:extLst>
          </p:cNvPr>
          <p:cNvPicPr>
            <a:picLocks noChangeAspect="1"/>
          </p:cNvPicPr>
          <p:nvPr/>
        </p:nvPicPr>
        <p:blipFill>
          <a:blip r:embed="rId5"/>
          <a:stretch>
            <a:fillRect/>
          </a:stretch>
        </p:blipFill>
        <p:spPr>
          <a:xfrm>
            <a:off x="6728492" y="1150548"/>
            <a:ext cx="4018547" cy="3328974"/>
          </a:xfrm>
          <a:prstGeom prst="rect">
            <a:avLst/>
          </a:prstGeom>
        </p:spPr>
      </p:pic>
    </p:spTree>
    <p:extLst>
      <p:ext uri="{BB962C8B-B14F-4D97-AF65-F5344CB8AC3E}">
        <p14:creationId xmlns:p14="http://schemas.microsoft.com/office/powerpoint/2010/main" val="804176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8763-C0DB-D75A-A957-EE99099E18A3}"/>
              </a:ext>
            </a:extLst>
          </p:cNvPr>
          <p:cNvSpPr>
            <a:spLocks noGrp="1"/>
          </p:cNvSpPr>
          <p:nvPr>
            <p:ph type="title"/>
          </p:nvPr>
        </p:nvSpPr>
        <p:spPr/>
        <p:txBody>
          <a:bodyPr/>
          <a:lstStyle/>
          <a:p>
            <a:r>
              <a:rPr lang="en-US" dirty="0">
                <a:latin typeface="Segoe UI Historic" panose="020B0502040204020203" pitchFamily="34" charset="0"/>
                <a:ea typeface="Segoe UI Historic" panose="020B0502040204020203" pitchFamily="34" charset="0"/>
                <a:cs typeface="Segoe UI Historic" panose="020B0502040204020203" pitchFamily="34" charset="0"/>
              </a:rPr>
              <a:t>Invasive plants and climate change</a:t>
            </a:r>
          </a:p>
        </p:txBody>
      </p:sp>
      <p:pic>
        <p:nvPicPr>
          <p:cNvPr id="5" name="Content Placeholder 4" descr="Graphical user interface, application&#10;&#10;Description automatically generated">
            <a:extLst>
              <a:ext uri="{FF2B5EF4-FFF2-40B4-BE49-F238E27FC236}">
                <a16:creationId xmlns:a16="http://schemas.microsoft.com/office/drawing/2014/main" id="{75F9ADCA-0E7C-482A-CA23-E215A4A6A4E9}"/>
              </a:ext>
            </a:extLst>
          </p:cNvPr>
          <p:cNvPicPr>
            <a:picLocks noGrp="1" noChangeAspect="1"/>
          </p:cNvPicPr>
          <p:nvPr>
            <p:ph idx="1"/>
          </p:nvPr>
        </p:nvPicPr>
        <p:blipFill>
          <a:blip r:embed="rId2"/>
          <a:stretch>
            <a:fillRect/>
          </a:stretch>
        </p:blipFill>
        <p:spPr>
          <a:xfrm>
            <a:off x="161541" y="1874263"/>
            <a:ext cx="7151302" cy="3702447"/>
          </a:xfrm>
        </p:spPr>
      </p:pic>
      <p:sp>
        <p:nvSpPr>
          <p:cNvPr id="6" name="TextBox 5">
            <a:extLst>
              <a:ext uri="{FF2B5EF4-FFF2-40B4-BE49-F238E27FC236}">
                <a16:creationId xmlns:a16="http://schemas.microsoft.com/office/drawing/2014/main" id="{B88AAD77-09E7-1386-1FD4-D80BF3967143}"/>
              </a:ext>
            </a:extLst>
          </p:cNvPr>
          <p:cNvSpPr txBox="1"/>
          <p:nvPr/>
        </p:nvSpPr>
        <p:spPr>
          <a:xfrm>
            <a:off x="161540" y="5436746"/>
            <a:ext cx="1353319" cy="276999"/>
          </a:xfrm>
          <a:prstGeom prst="rect">
            <a:avLst/>
          </a:prstGeom>
          <a:noFill/>
        </p:spPr>
        <p:txBody>
          <a:bodyPr wrap="none" rtlCol="0">
            <a:spAutoFit/>
          </a:bodyPr>
          <a:lstStyle/>
          <a:p>
            <a:r>
              <a:rPr lang="en-US" sz="1200" dirty="0" err="1"/>
              <a:t>Climate.gov</a:t>
            </a:r>
            <a:r>
              <a:rPr lang="en-US" sz="1200" dirty="0"/>
              <a:t> Media</a:t>
            </a:r>
          </a:p>
        </p:txBody>
      </p:sp>
      <p:pic>
        <p:nvPicPr>
          <p:cNvPr id="7" name="Picture 6">
            <a:extLst>
              <a:ext uri="{FF2B5EF4-FFF2-40B4-BE49-F238E27FC236}">
                <a16:creationId xmlns:a16="http://schemas.microsoft.com/office/drawing/2014/main" id="{50D3CB81-08E5-AA20-47EC-95AD742CDA72}"/>
              </a:ext>
            </a:extLst>
          </p:cNvPr>
          <p:cNvPicPr>
            <a:picLocks noChangeAspect="1"/>
          </p:cNvPicPr>
          <p:nvPr/>
        </p:nvPicPr>
        <p:blipFill>
          <a:blip r:embed="rId3"/>
          <a:stretch>
            <a:fillRect/>
          </a:stretch>
        </p:blipFill>
        <p:spPr>
          <a:xfrm>
            <a:off x="7473245" y="1960122"/>
            <a:ext cx="4447823" cy="3405364"/>
          </a:xfrm>
          <a:prstGeom prst="rect">
            <a:avLst/>
          </a:prstGeom>
        </p:spPr>
      </p:pic>
      <p:sp>
        <p:nvSpPr>
          <p:cNvPr id="8" name="TextBox 7">
            <a:extLst>
              <a:ext uri="{FF2B5EF4-FFF2-40B4-BE49-F238E27FC236}">
                <a16:creationId xmlns:a16="http://schemas.microsoft.com/office/drawing/2014/main" id="{7EB25819-CE90-30D3-2429-930BF03130CD}"/>
              </a:ext>
            </a:extLst>
          </p:cNvPr>
          <p:cNvSpPr txBox="1"/>
          <p:nvPr/>
        </p:nvSpPr>
        <p:spPr>
          <a:xfrm>
            <a:off x="7473245" y="5389828"/>
            <a:ext cx="1650773" cy="276999"/>
          </a:xfrm>
          <a:prstGeom prst="rect">
            <a:avLst/>
          </a:prstGeom>
          <a:noFill/>
        </p:spPr>
        <p:txBody>
          <a:bodyPr wrap="none" rtlCol="0">
            <a:spAutoFit/>
          </a:bodyPr>
          <a:lstStyle/>
          <a:p>
            <a:r>
              <a:rPr lang="en-US" sz="1200" dirty="0"/>
              <a:t>Allen and Bradley, 2016</a:t>
            </a:r>
          </a:p>
        </p:txBody>
      </p:sp>
    </p:spTree>
    <p:extLst>
      <p:ext uri="{BB962C8B-B14F-4D97-AF65-F5344CB8AC3E}">
        <p14:creationId xmlns:p14="http://schemas.microsoft.com/office/powerpoint/2010/main" val="265386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6C1AD-5A9B-8123-771D-E207BA330113}"/>
              </a:ext>
            </a:extLst>
          </p:cNvPr>
          <p:cNvSpPr>
            <a:spLocks noGrp="1"/>
          </p:cNvSpPr>
          <p:nvPr>
            <p:ph type="title"/>
          </p:nvPr>
        </p:nvSpPr>
        <p:spPr>
          <a:xfrm>
            <a:off x="0" y="365125"/>
            <a:ext cx="12192000" cy="1325563"/>
          </a:xfrm>
        </p:spPr>
        <p:txBody>
          <a:bodyPr>
            <a:normAutofit/>
          </a:bodyPr>
          <a:lstStyle/>
          <a:p>
            <a:pPr algn="ctr"/>
            <a:r>
              <a:rPr lang="en-US" sz="4000" dirty="0">
                <a:latin typeface="Segoe UI Historic" panose="020B0502040204020203" pitchFamily="34" charset="0"/>
                <a:ea typeface="Segoe UI Historic" panose="020B0502040204020203" pitchFamily="34" charset="0"/>
                <a:cs typeface="Segoe UI Historic" panose="020B0502040204020203" pitchFamily="34" charset="0"/>
              </a:rPr>
              <a:t>Consequences of climate change for invasive plants</a:t>
            </a:r>
          </a:p>
        </p:txBody>
      </p:sp>
      <p:sp>
        <p:nvSpPr>
          <p:cNvPr id="3" name="Content Placeholder 2">
            <a:extLst>
              <a:ext uri="{FF2B5EF4-FFF2-40B4-BE49-F238E27FC236}">
                <a16:creationId xmlns:a16="http://schemas.microsoft.com/office/drawing/2014/main" id="{087340FC-2716-A8D9-FF2A-8A4A08D4FD68}"/>
              </a:ext>
            </a:extLst>
          </p:cNvPr>
          <p:cNvSpPr>
            <a:spLocks noGrp="1"/>
          </p:cNvSpPr>
          <p:nvPr>
            <p:ph idx="1"/>
          </p:nvPr>
        </p:nvSpPr>
        <p:spPr>
          <a:xfrm>
            <a:off x="526681" y="1473554"/>
            <a:ext cx="10515600" cy="4351338"/>
          </a:xfrm>
        </p:spPr>
        <p:txBody>
          <a:bodyPr/>
          <a:lstStyle/>
          <a:p>
            <a:r>
              <a:rPr lang="en-US" dirty="0">
                <a:latin typeface="Segoe UI Historic" panose="020B0502040204020203" pitchFamily="34" charset="0"/>
                <a:ea typeface="Segoe UI Historic" panose="020B0502040204020203" pitchFamily="34" charset="0"/>
                <a:cs typeface="Segoe UI Historic" panose="020B0502040204020203" pitchFamily="34" charset="0"/>
              </a:rPr>
              <a:t>Altered transport and introduction mechanisms</a:t>
            </a:r>
          </a:p>
          <a:p>
            <a:r>
              <a:rPr lang="en-US" dirty="0">
                <a:latin typeface="Segoe UI Historic" panose="020B0502040204020203" pitchFamily="34" charset="0"/>
                <a:ea typeface="Segoe UI Historic" panose="020B0502040204020203" pitchFamily="34" charset="0"/>
                <a:cs typeface="Segoe UI Historic" panose="020B0502040204020203" pitchFamily="34" charset="0"/>
              </a:rPr>
              <a:t>Establishment of new invasive species</a:t>
            </a:r>
          </a:p>
          <a:p>
            <a:r>
              <a:rPr lang="en-US" dirty="0">
                <a:latin typeface="Segoe UI Historic" panose="020B0502040204020203" pitchFamily="34" charset="0"/>
                <a:ea typeface="Segoe UI Historic" panose="020B0502040204020203" pitchFamily="34" charset="0"/>
                <a:cs typeface="Segoe UI Historic" panose="020B0502040204020203" pitchFamily="34" charset="0"/>
              </a:rPr>
              <a:t>Altered impact of existing invasive species</a:t>
            </a:r>
          </a:p>
          <a:p>
            <a:r>
              <a:rPr lang="en-US" dirty="0">
                <a:latin typeface="Segoe UI Historic" panose="020B0502040204020203" pitchFamily="34" charset="0"/>
                <a:ea typeface="Segoe UI Historic" panose="020B0502040204020203" pitchFamily="34" charset="0"/>
                <a:cs typeface="Segoe UI Historic" panose="020B0502040204020203" pitchFamily="34" charset="0"/>
              </a:rPr>
              <a:t>Altered distribution of existing invasive species</a:t>
            </a:r>
          </a:p>
          <a:p>
            <a:r>
              <a:rPr lang="en-US" dirty="0">
                <a:latin typeface="Segoe UI Historic" panose="020B0502040204020203" pitchFamily="34" charset="0"/>
                <a:ea typeface="Segoe UI Historic" panose="020B0502040204020203" pitchFamily="34" charset="0"/>
                <a:cs typeface="Segoe UI Historic" panose="020B0502040204020203" pitchFamily="34" charset="0"/>
              </a:rPr>
              <a:t>Altered effectiveness of control strategies.</a:t>
            </a:r>
          </a:p>
        </p:txBody>
      </p:sp>
      <p:sp>
        <p:nvSpPr>
          <p:cNvPr id="4" name="TextBox 3">
            <a:extLst>
              <a:ext uri="{FF2B5EF4-FFF2-40B4-BE49-F238E27FC236}">
                <a16:creationId xmlns:a16="http://schemas.microsoft.com/office/drawing/2014/main" id="{8059EA45-AF02-F520-0B98-0943E3195CF4}"/>
              </a:ext>
            </a:extLst>
          </p:cNvPr>
          <p:cNvSpPr txBox="1"/>
          <p:nvPr/>
        </p:nvSpPr>
        <p:spPr>
          <a:xfrm>
            <a:off x="526681" y="3966003"/>
            <a:ext cx="1403718" cy="276999"/>
          </a:xfrm>
          <a:prstGeom prst="rect">
            <a:avLst/>
          </a:prstGeom>
          <a:noFill/>
        </p:spPr>
        <p:txBody>
          <a:bodyPr wrap="none" rtlCol="0">
            <a:spAutoFit/>
          </a:bodyPr>
          <a:lstStyle/>
          <a:p>
            <a:r>
              <a:rPr lang="en-US" sz="1200" dirty="0" err="1"/>
              <a:t>Hellmen</a:t>
            </a:r>
            <a:r>
              <a:rPr lang="en-US" sz="1200" dirty="0"/>
              <a:t> et al. 2011</a:t>
            </a:r>
          </a:p>
        </p:txBody>
      </p:sp>
      <p:pic>
        <p:nvPicPr>
          <p:cNvPr id="6" name="Picture 5">
            <a:extLst>
              <a:ext uri="{FF2B5EF4-FFF2-40B4-BE49-F238E27FC236}">
                <a16:creationId xmlns:a16="http://schemas.microsoft.com/office/drawing/2014/main" id="{C088B8A8-A023-A8D6-658D-92AA6AC8BBB8}"/>
              </a:ext>
            </a:extLst>
          </p:cNvPr>
          <p:cNvPicPr>
            <a:picLocks noChangeAspect="1"/>
          </p:cNvPicPr>
          <p:nvPr/>
        </p:nvPicPr>
        <p:blipFill>
          <a:blip r:embed="rId2"/>
          <a:stretch>
            <a:fillRect/>
          </a:stretch>
        </p:blipFill>
        <p:spPr>
          <a:xfrm>
            <a:off x="270932" y="4554213"/>
            <a:ext cx="3318934" cy="2074333"/>
          </a:xfrm>
          <a:prstGeom prst="rect">
            <a:avLst/>
          </a:prstGeom>
        </p:spPr>
      </p:pic>
      <p:pic>
        <p:nvPicPr>
          <p:cNvPr id="7" name="Picture 6">
            <a:extLst>
              <a:ext uri="{FF2B5EF4-FFF2-40B4-BE49-F238E27FC236}">
                <a16:creationId xmlns:a16="http://schemas.microsoft.com/office/drawing/2014/main" id="{6F3A27E7-8D6A-A90D-77CD-31DD27F06771}"/>
              </a:ext>
            </a:extLst>
          </p:cNvPr>
          <p:cNvPicPr>
            <a:picLocks noChangeAspect="1"/>
          </p:cNvPicPr>
          <p:nvPr/>
        </p:nvPicPr>
        <p:blipFill>
          <a:blip r:embed="rId3"/>
          <a:stretch>
            <a:fillRect/>
          </a:stretch>
        </p:blipFill>
        <p:spPr>
          <a:xfrm>
            <a:off x="3739444" y="4554213"/>
            <a:ext cx="5021553" cy="2074333"/>
          </a:xfrm>
          <a:prstGeom prst="rect">
            <a:avLst/>
          </a:prstGeom>
        </p:spPr>
      </p:pic>
      <p:sp>
        <p:nvSpPr>
          <p:cNvPr id="8" name="TextBox 7">
            <a:extLst>
              <a:ext uri="{FF2B5EF4-FFF2-40B4-BE49-F238E27FC236}">
                <a16:creationId xmlns:a16="http://schemas.microsoft.com/office/drawing/2014/main" id="{C97A682E-54F8-0C1C-A43C-A8AEAC78723E}"/>
              </a:ext>
            </a:extLst>
          </p:cNvPr>
          <p:cNvSpPr txBox="1"/>
          <p:nvPr/>
        </p:nvSpPr>
        <p:spPr>
          <a:xfrm>
            <a:off x="6096000" y="6413102"/>
            <a:ext cx="2653290" cy="215444"/>
          </a:xfrm>
          <a:prstGeom prst="rect">
            <a:avLst/>
          </a:prstGeom>
          <a:noFill/>
        </p:spPr>
        <p:txBody>
          <a:bodyPr wrap="none" rtlCol="0">
            <a:spAutoFit/>
          </a:bodyPr>
          <a:lstStyle/>
          <a:p>
            <a:r>
              <a:rPr lang="en-US" sz="800" dirty="0">
                <a:solidFill>
                  <a:schemeClr val="bg2">
                    <a:lumMod val="90000"/>
                  </a:schemeClr>
                </a:solidFill>
              </a:rPr>
              <a:t>https://</a:t>
            </a:r>
            <a:r>
              <a:rPr lang="en-US" sz="800" dirty="0" err="1">
                <a:solidFill>
                  <a:schemeClr val="bg2">
                    <a:lumMod val="90000"/>
                  </a:schemeClr>
                </a:solidFill>
              </a:rPr>
              <a:t>woodyinvasives.org</a:t>
            </a:r>
            <a:r>
              <a:rPr lang="en-US" sz="800" dirty="0">
                <a:solidFill>
                  <a:schemeClr val="bg2">
                    <a:lumMod val="90000"/>
                  </a:schemeClr>
                </a:solidFill>
              </a:rPr>
              <a:t>/management/foliar-herbicide/</a:t>
            </a:r>
          </a:p>
        </p:txBody>
      </p:sp>
      <p:pic>
        <p:nvPicPr>
          <p:cNvPr id="9" name="Picture 8">
            <a:extLst>
              <a:ext uri="{FF2B5EF4-FFF2-40B4-BE49-F238E27FC236}">
                <a16:creationId xmlns:a16="http://schemas.microsoft.com/office/drawing/2014/main" id="{16A79D36-D4C1-FA87-9783-CCBF04FDD733}"/>
              </a:ext>
            </a:extLst>
          </p:cNvPr>
          <p:cNvPicPr>
            <a:picLocks noChangeAspect="1"/>
          </p:cNvPicPr>
          <p:nvPr/>
        </p:nvPicPr>
        <p:blipFill>
          <a:blip r:embed="rId4"/>
          <a:stretch>
            <a:fillRect/>
          </a:stretch>
        </p:blipFill>
        <p:spPr>
          <a:xfrm>
            <a:off x="8933153" y="4554213"/>
            <a:ext cx="2886116" cy="2077129"/>
          </a:xfrm>
          <a:prstGeom prst="rect">
            <a:avLst/>
          </a:prstGeom>
        </p:spPr>
      </p:pic>
      <p:sp>
        <p:nvSpPr>
          <p:cNvPr id="10" name="TextBox 9">
            <a:extLst>
              <a:ext uri="{FF2B5EF4-FFF2-40B4-BE49-F238E27FC236}">
                <a16:creationId xmlns:a16="http://schemas.microsoft.com/office/drawing/2014/main" id="{DC88DDF7-12FC-8B34-5953-DF4CE2735AB6}"/>
              </a:ext>
            </a:extLst>
          </p:cNvPr>
          <p:cNvSpPr txBox="1"/>
          <p:nvPr/>
        </p:nvSpPr>
        <p:spPr>
          <a:xfrm>
            <a:off x="10703258" y="6413102"/>
            <a:ext cx="1116011" cy="215444"/>
          </a:xfrm>
          <a:prstGeom prst="rect">
            <a:avLst/>
          </a:prstGeom>
          <a:noFill/>
        </p:spPr>
        <p:txBody>
          <a:bodyPr wrap="none" rtlCol="0">
            <a:spAutoFit/>
          </a:bodyPr>
          <a:lstStyle/>
          <a:p>
            <a:r>
              <a:rPr lang="en-US" sz="800" dirty="0">
                <a:solidFill>
                  <a:schemeClr val="bg2">
                    <a:lumMod val="90000"/>
                  </a:schemeClr>
                </a:solidFill>
              </a:rPr>
              <a:t>https://</a:t>
            </a:r>
            <a:r>
              <a:rPr lang="en-US" sz="800" dirty="0" err="1">
                <a:solidFill>
                  <a:schemeClr val="bg2">
                    <a:lumMod val="90000"/>
                  </a:schemeClr>
                </a:solidFill>
              </a:rPr>
              <a:t>www.fws.gov</a:t>
            </a:r>
            <a:r>
              <a:rPr lang="en-US" sz="800" dirty="0">
                <a:solidFill>
                  <a:schemeClr val="bg2">
                    <a:lumMod val="90000"/>
                  </a:schemeClr>
                </a:solidFill>
              </a:rPr>
              <a:t>/</a:t>
            </a:r>
          </a:p>
        </p:txBody>
      </p:sp>
    </p:spTree>
    <p:extLst>
      <p:ext uri="{BB962C8B-B14F-4D97-AF65-F5344CB8AC3E}">
        <p14:creationId xmlns:p14="http://schemas.microsoft.com/office/powerpoint/2010/main" val="3486884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070C-9B28-9BE0-D4F4-A67CF0BCD068}"/>
              </a:ext>
            </a:extLst>
          </p:cNvPr>
          <p:cNvSpPr>
            <a:spLocks noGrp="1"/>
          </p:cNvSpPr>
          <p:nvPr>
            <p:ph type="title"/>
          </p:nvPr>
        </p:nvSpPr>
        <p:spPr>
          <a:xfrm>
            <a:off x="838200" y="2766218"/>
            <a:ext cx="10515600" cy="1325563"/>
          </a:xfrm>
        </p:spPr>
        <p:txBody>
          <a:bodyPr/>
          <a:lstStyle/>
          <a:p>
            <a:pPr algn="ctr"/>
            <a:r>
              <a:rPr lang="en-US" dirty="0">
                <a:latin typeface="Segoe UI Historic" panose="020B0502040204020203" pitchFamily="34" charset="0"/>
                <a:ea typeface="Segoe UI Historic" panose="020B0502040204020203" pitchFamily="34" charset="0"/>
                <a:cs typeface="Segoe UI Historic" panose="020B0502040204020203" pitchFamily="34" charset="0"/>
              </a:rPr>
              <a:t>How do we predict &amp; prevent future invasive plant invasions?</a:t>
            </a:r>
          </a:p>
        </p:txBody>
      </p:sp>
    </p:spTree>
    <p:extLst>
      <p:ext uri="{BB962C8B-B14F-4D97-AF65-F5344CB8AC3E}">
        <p14:creationId xmlns:p14="http://schemas.microsoft.com/office/powerpoint/2010/main" val="496422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86F6A-C2BC-65AC-73A2-5645D6F193FE}"/>
              </a:ext>
            </a:extLst>
          </p:cNvPr>
          <p:cNvSpPr>
            <a:spLocks noGrp="1"/>
          </p:cNvSpPr>
          <p:nvPr>
            <p:ph type="title"/>
          </p:nvPr>
        </p:nvSpPr>
        <p:spPr/>
        <p:txBody>
          <a:bodyPr/>
          <a:lstStyle/>
          <a:p>
            <a:r>
              <a:rPr lang="en-US" dirty="0">
                <a:latin typeface="Segoe UI Historic" panose="020B0502040204020203" pitchFamily="34" charset="0"/>
                <a:ea typeface="Segoe UI Historic" panose="020B0502040204020203" pitchFamily="34" charset="0"/>
                <a:cs typeface="Segoe UI Historic" panose="020B0502040204020203" pitchFamily="34" charset="0"/>
              </a:rPr>
              <a:t>Invasive Range Expanders Listing Tool</a:t>
            </a:r>
          </a:p>
        </p:txBody>
      </p:sp>
      <p:pic>
        <p:nvPicPr>
          <p:cNvPr id="5" name="Content Placeholder 4" descr="A picture containing graphical user interface&#10;&#10;Description automatically generated">
            <a:extLst>
              <a:ext uri="{FF2B5EF4-FFF2-40B4-BE49-F238E27FC236}">
                <a16:creationId xmlns:a16="http://schemas.microsoft.com/office/drawing/2014/main" id="{75A814E3-CEC2-575A-7F80-EE78C5038EAF}"/>
              </a:ext>
            </a:extLst>
          </p:cNvPr>
          <p:cNvPicPr>
            <a:picLocks noGrp="1" noChangeAspect="1"/>
          </p:cNvPicPr>
          <p:nvPr>
            <p:ph idx="1"/>
          </p:nvPr>
        </p:nvPicPr>
        <p:blipFill>
          <a:blip r:embed="rId2"/>
          <a:stretch>
            <a:fillRect/>
          </a:stretch>
        </p:blipFill>
        <p:spPr>
          <a:xfrm>
            <a:off x="3092718" y="5408457"/>
            <a:ext cx="3003282" cy="1087395"/>
          </a:xfrm>
        </p:spPr>
      </p:pic>
      <p:sp>
        <p:nvSpPr>
          <p:cNvPr id="6" name="TextBox 5">
            <a:extLst>
              <a:ext uri="{FF2B5EF4-FFF2-40B4-BE49-F238E27FC236}">
                <a16:creationId xmlns:a16="http://schemas.microsoft.com/office/drawing/2014/main" id="{52F0560B-783F-1FF1-F58C-5C2756FE34ED}"/>
              </a:ext>
            </a:extLst>
          </p:cNvPr>
          <p:cNvSpPr txBox="1"/>
          <p:nvPr/>
        </p:nvSpPr>
        <p:spPr>
          <a:xfrm>
            <a:off x="135629" y="1474619"/>
            <a:ext cx="11738113" cy="3908762"/>
          </a:xfrm>
          <a:prstGeom prst="rect">
            <a:avLst/>
          </a:prstGeom>
          <a:noFill/>
        </p:spPr>
        <p:txBody>
          <a:bodyPr wrap="square" rtlCol="0">
            <a:spAutoFit/>
          </a:bodyPr>
          <a:lstStyle/>
          <a:p>
            <a:pPr marL="285750" indent="-285750">
              <a:buFont typeface="Wingdings" pitchFamily="2" charset="2"/>
              <a:buChar char="§"/>
            </a:pPr>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Invasive plants are expected to shift their ranges in response to changing climate</a:t>
            </a:r>
          </a:p>
          <a:p>
            <a:pPr marL="285750" indent="-285750">
              <a:buFont typeface="Wingdings" pitchFamily="2" charset="2"/>
              <a:buChar char="§"/>
            </a:pPr>
            <a:endParaRPr lang="en-US" sz="800" dirty="0">
              <a:latin typeface="Segoe UI Historic" panose="020B0502040204020203" pitchFamily="34" charset="0"/>
              <a:ea typeface="Segoe UI Historic" panose="020B0502040204020203" pitchFamily="34" charset="0"/>
              <a:cs typeface="Segoe UI Historic" panose="020B0502040204020203" pitchFamily="34" charset="0"/>
            </a:endParaRPr>
          </a:p>
          <a:p>
            <a:pPr marL="285750" indent="-285750">
              <a:buFont typeface="Wingdings" pitchFamily="2" charset="2"/>
              <a:buChar char="§"/>
            </a:pPr>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This tool provides lists of invasive plants expected to expand ranges into the chosen region by 2040-2060</a:t>
            </a:r>
          </a:p>
          <a:p>
            <a:pPr marL="285750" indent="-285750">
              <a:buFont typeface="Wingdings" pitchFamily="2" charset="2"/>
              <a:buChar char="§"/>
            </a:pPr>
            <a:endParaRPr lang="en-US" sz="800" dirty="0">
              <a:latin typeface="Segoe UI Historic" panose="020B0502040204020203" pitchFamily="34" charset="0"/>
              <a:ea typeface="Segoe UI Historic" panose="020B0502040204020203" pitchFamily="34" charset="0"/>
              <a:cs typeface="Segoe UI Historic" panose="020B0502040204020203" pitchFamily="34" charset="0"/>
            </a:endParaRPr>
          </a:p>
          <a:p>
            <a:pPr marL="285750" indent="-285750">
              <a:buFont typeface="Wingdings" pitchFamily="2" charset="2"/>
              <a:buChar char="§"/>
            </a:pPr>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Lists include species that haven’t been observed within focal area, don’t currently have suitable climate, but are projected to have suitable climate by 2040-2060</a:t>
            </a:r>
          </a:p>
          <a:p>
            <a:pPr marL="285750" indent="-285750">
              <a:buFont typeface="Wingdings" pitchFamily="2" charset="2"/>
              <a:buChar char="§"/>
            </a:pPr>
            <a:endParaRPr lang="en-US" sz="800" dirty="0">
              <a:latin typeface="Segoe UI Historic" panose="020B0502040204020203" pitchFamily="34" charset="0"/>
              <a:ea typeface="Segoe UI Historic" panose="020B0502040204020203" pitchFamily="34" charset="0"/>
              <a:cs typeface="Segoe UI Historic" panose="020B0502040204020203" pitchFamily="34" charset="0"/>
            </a:endParaRPr>
          </a:p>
          <a:p>
            <a:pPr marL="285750" indent="-285750">
              <a:buFont typeface="Wingdings" pitchFamily="2" charset="2"/>
              <a:buChar char="§"/>
            </a:pPr>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Projections are based on 13 future models and users select the level of consensus (# of models) required to add a species to the state or county list</a:t>
            </a:r>
          </a:p>
          <a:p>
            <a:pPr marL="285750" indent="-285750">
              <a:buFont typeface="Wingdings" pitchFamily="2" charset="2"/>
              <a:buChar char="§"/>
            </a:pPr>
            <a:endParaRPr lang="en-US" sz="800" dirty="0">
              <a:latin typeface="Segoe UI Historic" panose="020B0502040204020203" pitchFamily="34" charset="0"/>
              <a:ea typeface="Segoe UI Historic" panose="020B0502040204020203" pitchFamily="34" charset="0"/>
              <a:cs typeface="Segoe UI Historic" panose="020B0502040204020203" pitchFamily="34" charset="0"/>
            </a:endParaRPr>
          </a:p>
          <a:p>
            <a:pPr marL="285750" indent="-285750">
              <a:buFont typeface="Wingdings" pitchFamily="2" charset="2"/>
              <a:buChar char="§"/>
            </a:pPr>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Can filter to species currently observed within a chosen geographic proximity to the focal county or state</a:t>
            </a:r>
          </a:p>
        </p:txBody>
      </p:sp>
      <p:pic>
        <p:nvPicPr>
          <p:cNvPr id="8" name="Picture 7" descr="Map&#10;&#10;Description automatically generated">
            <a:extLst>
              <a:ext uri="{FF2B5EF4-FFF2-40B4-BE49-F238E27FC236}">
                <a16:creationId xmlns:a16="http://schemas.microsoft.com/office/drawing/2014/main" id="{F8220294-E013-7602-9F22-65BFD2406835}"/>
              </a:ext>
            </a:extLst>
          </p:cNvPr>
          <p:cNvPicPr>
            <a:picLocks noChangeAspect="1"/>
          </p:cNvPicPr>
          <p:nvPr/>
        </p:nvPicPr>
        <p:blipFill>
          <a:blip r:embed="rId3"/>
          <a:stretch>
            <a:fillRect/>
          </a:stretch>
        </p:blipFill>
        <p:spPr>
          <a:xfrm>
            <a:off x="6096000" y="5167312"/>
            <a:ext cx="3559426" cy="1569684"/>
          </a:xfrm>
          <a:prstGeom prst="rect">
            <a:avLst/>
          </a:prstGeom>
        </p:spPr>
      </p:pic>
    </p:spTree>
    <p:extLst>
      <p:ext uri="{BB962C8B-B14F-4D97-AF65-F5344CB8AC3E}">
        <p14:creationId xmlns:p14="http://schemas.microsoft.com/office/powerpoint/2010/main" val="408220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C95088D2-31C2-5B7A-B099-E156048FC46E}"/>
              </a:ext>
            </a:extLst>
          </p:cNvPr>
          <p:cNvPicPr>
            <a:picLocks noGrp="1" noChangeAspect="1"/>
          </p:cNvPicPr>
          <p:nvPr>
            <p:ph idx="1"/>
          </p:nvPr>
        </p:nvPicPr>
        <p:blipFill>
          <a:blip r:embed="rId2"/>
          <a:stretch>
            <a:fillRect/>
          </a:stretch>
        </p:blipFill>
        <p:spPr>
          <a:xfrm>
            <a:off x="107177" y="882759"/>
            <a:ext cx="11887200" cy="5054028"/>
          </a:xfrm>
        </p:spPr>
      </p:pic>
      <p:sp>
        <p:nvSpPr>
          <p:cNvPr id="6" name="Donut 5">
            <a:extLst>
              <a:ext uri="{FF2B5EF4-FFF2-40B4-BE49-F238E27FC236}">
                <a16:creationId xmlns:a16="http://schemas.microsoft.com/office/drawing/2014/main" id="{271914E6-E96A-3815-DFBC-562DF3C6C56E}"/>
              </a:ext>
            </a:extLst>
          </p:cNvPr>
          <p:cNvSpPr/>
          <p:nvPr/>
        </p:nvSpPr>
        <p:spPr>
          <a:xfrm>
            <a:off x="3583459" y="1791730"/>
            <a:ext cx="2384855" cy="691978"/>
          </a:xfrm>
          <a:prstGeom prst="donut">
            <a:avLst>
              <a:gd name="adj" fmla="val 1951"/>
            </a:avLst>
          </a:prstGeom>
          <a:solidFill>
            <a:schemeClr val="accent2"/>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Arrow Connector 6">
            <a:extLst>
              <a:ext uri="{FF2B5EF4-FFF2-40B4-BE49-F238E27FC236}">
                <a16:creationId xmlns:a16="http://schemas.microsoft.com/office/drawing/2014/main" id="{E60A2287-B76C-6709-3F51-4E9C04CF8454}"/>
              </a:ext>
            </a:extLst>
          </p:cNvPr>
          <p:cNvCxnSpPr>
            <a:cxnSpLocks/>
          </p:cNvCxnSpPr>
          <p:nvPr/>
        </p:nvCxnSpPr>
        <p:spPr>
          <a:xfrm flipH="1">
            <a:off x="1176449" y="882759"/>
            <a:ext cx="726492" cy="512151"/>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A187407-6871-4FA9-8B9B-4ECC33587C9C}"/>
              </a:ext>
            </a:extLst>
          </p:cNvPr>
          <p:cNvCxnSpPr>
            <a:cxnSpLocks/>
          </p:cNvCxnSpPr>
          <p:nvPr/>
        </p:nvCxnSpPr>
        <p:spPr>
          <a:xfrm flipH="1">
            <a:off x="2117381" y="1062681"/>
            <a:ext cx="1144803" cy="729049"/>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85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picture containing graphical user interface&#10;&#10;Description automatically generated">
            <a:extLst>
              <a:ext uri="{FF2B5EF4-FFF2-40B4-BE49-F238E27FC236}">
                <a16:creationId xmlns:a16="http://schemas.microsoft.com/office/drawing/2014/main" id="{94B91531-4320-15B2-F289-2395D055A513}"/>
              </a:ext>
            </a:extLst>
          </p:cNvPr>
          <p:cNvPicPr>
            <a:picLocks noGrp="1" noChangeAspect="1"/>
          </p:cNvPicPr>
          <p:nvPr>
            <p:ph idx="1"/>
          </p:nvPr>
        </p:nvPicPr>
        <p:blipFill>
          <a:blip r:embed="rId2"/>
          <a:stretch>
            <a:fillRect/>
          </a:stretch>
        </p:blipFill>
        <p:spPr>
          <a:xfrm>
            <a:off x="152400" y="925603"/>
            <a:ext cx="11887200" cy="5006794"/>
          </a:xfrm>
        </p:spPr>
      </p:pic>
      <p:cxnSp>
        <p:nvCxnSpPr>
          <p:cNvPr id="17" name="Straight Arrow Connector 16">
            <a:extLst>
              <a:ext uri="{FF2B5EF4-FFF2-40B4-BE49-F238E27FC236}">
                <a16:creationId xmlns:a16="http://schemas.microsoft.com/office/drawing/2014/main" id="{55DD0565-49C8-A6E3-79DA-2B3FAB53A381}"/>
              </a:ext>
            </a:extLst>
          </p:cNvPr>
          <p:cNvCxnSpPr>
            <a:cxnSpLocks/>
          </p:cNvCxnSpPr>
          <p:nvPr/>
        </p:nvCxnSpPr>
        <p:spPr>
          <a:xfrm flipH="1">
            <a:off x="2164990" y="1302888"/>
            <a:ext cx="726492" cy="512151"/>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Donut 17">
            <a:extLst>
              <a:ext uri="{FF2B5EF4-FFF2-40B4-BE49-F238E27FC236}">
                <a16:creationId xmlns:a16="http://schemas.microsoft.com/office/drawing/2014/main" id="{43B1C82D-BED7-7C2E-93D1-4EB833146B8C}"/>
              </a:ext>
            </a:extLst>
          </p:cNvPr>
          <p:cNvSpPr/>
          <p:nvPr/>
        </p:nvSpPr>
        <p:spPr>
          <a:xfrm>
            <a:off x="5721178" y="2026508"/>
            <a:ext cx="2619633" cy="840259"/>
          </a:xfrm>
          <a:prstGeom prst="donut">
            <a:avLst>
              <a:gd name="adj" fmla="val 1951"/>
            </a:avLst>
          </a:prstGeom>
          <a:solidFill>
            <a:schemeClr val="accent2"/>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descr="A picture containing shape&#10;&#10;Description automatically generated">
            <a:extLst>
              <a:ext uri="{FF2B5EF4-FFF2-40B4-BE49-F238E27FC236}">
                <a16:creationId xmlns:a16="http://schemas.microsoft.com/office/drawing/2014/main" id="{6CD72A4F-B549-4C1A-14B4-3189A35D9872}"/>
              </a:ext>
            </a:extLst>
          </p:cNvPr>
          <p:cNvPicPr>
            <a:picLocks noChangeAspect="1"/>
          </p:cNvPicPr>
          <p:nvPr/>
        </p:nvPicPr>
        <p:blipFill rotWithShape="1">
          <a:blip r:embed="rId3"/>
          <a:srcRect t="15299" b="11176"/>
          <a:stretch/>
        </p:blipFill>
        <p:spPr>
          <a:xfrm>
            <a:off x="4071560" y="5535827"/>
            <a:ext cx="4048880" cy="840259"/>
          </a:xfrm>
          <a:prstGeom prst="rect">
            <a:avLst/>
          </a:prstGeom>
          <a:ln w="15875">
            <a:solidFill>
              <a:schemeClr val="tx1">
                <a:lumMod val="65000"/>
                <a:lumOff val="35000"/>
              </a:schemeClr>
            </a:solidFill>
          </a:ln>
        </p:spPr>
      </p:pic>
    </p:spTree>
    <p:extLst>
      <p:ext uri="{BB962C8B-B14F-4D97-AF65-F5344CB8AC3E}">
        <p14:creationId xmlns:p14="http://schemas.microsoft.com/office/powerpoint/2010/main" val="58713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1AFECC4-81B4-0E47-BB7C-EDD9564CEA8B}"/>
              </a:ext>
            </a:extLst>
          </p:cNvPr>
          <p:cNvSpPr>
            <a:spLocks noGrp="1"/>
          </p:cNvSpPr>
          <p:nvPr>
            <p:ph idx="1"/>
          </p:nvPr>
        </p:nvSpPr>
        <p:spPr>
          <a:xfrm>
            <a:off x="388237" y="0"/>
            <a:ext cx="11219773" cy="5137883"/>
          </a:xfrm>
        </p:spPr>
        <p:txBody>
          <a:bodyPr anchor="t">
            <a:normAutofit/>
          </a:bodyPr>
          <a:lstStyle/>
          <a:p>
            <a:pPr marL="0" indent="0">
              <a:buNone/>
            </a:pPr>
            <a:endParaRPr lang="en-US" sz="1200" dirty="0">
              <a:latin typeface="Segoe UI Historic" panose="020B0502040204020203" pitchFamily="34" charset="0"/>
              <a:ea typeface="Segoe UI Historic" panose="020B0502040204020203" pitchFamily="34" charset="0"/>
              <a:cs typeface="Segoe UI Historic" panose="020B0502040204020203" pitchFamily="34" charset="0"/>
            </a:endParaRPr>
          </a:p>
          <a:p>
            <a:pPr marL="0" indent="0">
              <a:buNone/>
            </a:pPr>
            <a:r>
              <a:rPr lang="en-US" sz="3200" dirty="0">
                <a:latin typeface="Segoe UI Historic" panose="020B0502040204020203" pitchFamily="34" charset="0"/>
                <a:ea typeface="Segoe UI Historic" panose="020B0502040204020203" pitchFamily="34" charset="0"/>
                <a:cs typeface="Segoe UI Historic" panose="020B0502040204020203" pitchFamily="34" charset="0"/>
              </a:rPr>
              <a:t>Horizon scanning is a method used to identify potential threats and emerging issues to inform policy, regulations, &amp; decision-making</a:t>
            </a:r>
          </a:p>
        </p:txBody>
      </p:sp>
      <p:pic>
        <p:nvPicPr>
          <p:cNvPr id="7" name="Picture 6" descr="Text&#10;&#10;Description automatically generated">
            <a:extLst>
              <a:ext uri="{FF2B5EF4-FFF2-40B4-BE49-F238E27FC236}">
                <a16:creationId xmlns:a16="http://schemas.microsoft.com/office/drawing/2014/main" id="{6303D643-8DD1-55CD-620C-AA65242829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237" y="2068089"/>
            <a:ext cx="5543169" cy="2195985"/>
          </a:xfrm>
          <a:prstGeom prst="rect">
            <a:avLst/>
          </a:prstGeom>
          <a:ln w="3175">
            <a:solidFill>
              <a:schemeClr val="tx1">
                <a:lumMod val="50000"/>
                <a:lumOff val="50000"/>
              </a:schemeClr>
            </a:solidFill>
          </a:ln>
        </p:spPr>
      </p:pic>
      <p:pic>
        <p:nvPicPr>
          <p:cNvPr id="15" name="Picture 14" descr="Graphical user interface, text, application&#10;&#10;Description automatically generated">
            <a:extLst>
              <a:ext uri="{FF2B5EF4-FFF2-40B4-BE49-F238E27FC236}">
                <a16:creationId xmlns:a16="http://schemas.microsoft.com/office/drawing/2014/main" id="{EC0CB563-19A5-7E24-F114-124D9F160A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9338" y="2068090"/>
            <a:ext cx="5452267" cy="2214780"/>
          </a:xfrm>
          <a:prstGeom prst="rect">
            <a:avLst/>
          </a:prstGeom>
          <a:ln w="3175">
            <a:solidFill>
              <a:schemeClr val="tx1">
                <a:lumMod val="50000"/>
                <a:lumOff val="50000"/>
              </a:schemeClr>
            </a:solidFill>
          </a:ln>
        </p:spPr>
      </p:pic>
      <p:pic>
        <p:nvPicPr>
          <p:cNvPr id="19" name="Picture 18" descr="Graphical user interface, text, application&#10;&#10;Description automatically generated">
            <a:extLst>
              <a:ext uri="{FF2B5EF4-FFF2-40B4-BE49-F238E27FC236}">
                <a16:creationId xmlns:a16="http://schemas.microsoft.com/office/drawing/2014/main" id="{AE834F24-3B93-3EBC-0132-71395B1DF1CC}"/>
              </a:ext>
            </a:extLst>
          </p:cNvPr>
          <p:cNvPicPr>
            <a:picLocks noChangeAspect="1"/>
          </p:cNvPicPr>
          <p:nvPr/>
        </p:nvPicPr>
        <p:blipFill>
          <a:blip r:embed="rId4"/>
          <a:stretch>
            <a:fillRect/>
          </a:stretch>
        </p:blipFill>
        <p:spPr>
          <a:xfrm>
            <a:off x="879882" y="4524045"/>
            <a:ext cx="4559878" cy="2104559"/>
          </a:xfrm>
          <a:prstGeom prst="rect">
            <a:avLst/>
          </a:prstGeom>
          <a:ln w="3175">
            <a:solidFill>
              <a:schemeClr val="tx1">
                <a:lumMod val="50000"/>
                <a:lumOff val="50000"/>
              </a:schemeClr>
            </a:solidFill>
          </a:ln>
        </p:spPr>
      </p:pic>
      <p:pic>
        <p:nvPicPr>
          <p:cNvPr id="21" name="Picture 20" descr="Graphical user interface, text, application&#10;&#10;Description automatically generated">
            <a:extLst>
              <a:ext uri="{FF2B5EF4-FFF2-40B4-BE49-F238E27FC236}">
                <a16:creationId xmlns:a16="http://schemas.microsoft.com/office/drawing/2014/main" id="{38D815FD-EB1D-6304-F0BD-02823C7941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2085" y="4524044"/>
            <a:ext cx="6039520" cy="2104559"/>
          </a:xfrm>
          <a:prstGeom prst="rect">
            <a:avLst/>
          </a:prstGeom>
          <a:ln w="3175">
            <a:solidFill>
              <a:schemeClr val="tx1">
                <a:lumMod val="50000"/>
                <a:lumOff val="50000"/>
              </a:schemeClr>
            </a:solidFill>
          </a:ln>
        </p:spPr>
      </p:pic>
    </p:spTree>
    <p:extLst>
      <p:ext uri="{BB962C8B-B14F-4D97-AF65-F5344CB8AC3E}">
        <p14:creationId xmlns:p14="http://schemas.microsoft.com/office/powerpoint/2010/main" val="313482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{DE073DE5-23CE-5A4C-9513-A068C2244803}tf10001073</Template>
  <TotalTime>330</TotalTime>
  <Words>738</Words>
  <Application>Microsoft Macintosh PowerPoint</Application>
  <PresentationFormat>Widescreen</PresentationFormat>
  <Paragraphs>105</Paragraphs>
  <Slides>20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Segoe UI Historic</vt:lpstr>
      <vt:lpstr>Wingdings</vt:lpstr>
      <vt:lpstr>Office Theme</vt:lpstr>
      <vt:lpstr>Using decision support tools and consensus building to predict future terrestrial plant invasions</vt:lpstr>
      <vt:lpstr>PowerPoint Presentation</vt:lpstr>
      <vt:lpstr>Invasive plants and climate change</vt:lpstr>
      <vt:lpstr>Consequences of climate change for invasive plants</vt:lpstr>
      <vt:lpstr>How do we predict &amp; prevent future invasive plant invasions?</vt:lpstr>
      <vt:lpstr>Invasive Range Expanders Listing Tool</vt:lpstr>
      <vt:lpstr>PowerPoint Presentation</vt:lpstr>
      <vt:lpstr>PowerPoint Presentation</vt:lpstr>
      <vt:lpstr>PowerPoint Presentation</vt:lpstr>
      <vt:lpstr>Horizon scanning to prioritize future threats</vt:lpstr>
      <vt:lpstr>List narrowing</vt:lpstr>
      <vt:lpstr>PowerPoint Presentation</vt:lpstr>
      <vt:lpstr>Provide a rubric for scoring</vt:lpstr>
      <vt:lpstr>Pathways</vt:lpstr>
      <vt:lpstr>Identify pathways for migration</vt:lpstr>
      <vt:lpstr>PowerPoint Presentation</vt:lpstr>
      <vt:lpstr>4 received the maximum score</vt:lpstr>
      <vt:lpstr>Impact classifications</vt:lpstr>
      <vt:lpstr>Methods to scan for changing climate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decision support tools and consensus building to predict future terrestrial plant invasions</dc:title>
  <dc:creator>Lieurance,Deah</dc:creator>
  <cp:lastModifiedBy>Lieurance,Deah</cp:lastModifiedBy>
  <cp:revision>2</cp:revision>
  <dcterms:created xsi:type="dcterms:W3CDTF">2022-09-12T12:21:14Z</dcterms:created>
  <dcterms:modified xsi:type="dcterms:W3CDTF">2022-09-12T17:51:58Z</dcterms:modified>
</cp:coreProperties>
</file>