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 id="2147483695" r:id="rId2"/>
  </p:sldMasterIdLst>
  <p:notesMasterIdLst>
    <p:notesMasterId r:id="rId25"/>
  </p:notesMasterIdLst>
  <p:sldIdLst>
    <p:sldId id="280" r:id="rId3"/>
    <p:sldId id="270" r:id="rId4"/>
    <p:sldId id="271" r:id="rId5"/>
    <p:sldId id="272" r:id="rId6"/>
    <p:sldId id="274" r:id="rId7"/>
    <p:sldId id="277" r:id="rId8"/>
    <p:sldId id="294" r:id="rId9"/>
    <p:sldId id="296" r:id="rId10"/>
    <p:sldId id="276" r:id="rId11"/>
    <p:sldId id="297" r:id="rId12"/>
    <p:sldId id="275" r:id="rId13"/>
    <p:sldId id="279" r:id="rId14"/>
    <p:sldId id="281" r:id="rId15"/>
    <p:sldId id="298" r:id="rId16"/>
    <p:sldId id="282" r:id="rId17"/>
    <p:sldId id="283" r:id="rId18"/>
    <p:sldId id="286" r:id="rId19"/>
    <p:sldId id="287" r:id="rId20"/>
    <p:sldId id="299" r:id="rId21"/>
    <p:sldId id="289" r:id="rId22"/>
    <p:sldId id="292" r:id="rId23"/>
    <p:sldId id="293"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CFEE63-7C8E-46EC-857A-BAB7EF3F9C37}" v="59" dt="2022-06-15T12:18:02.3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1864" autoAdjust="0"/>
  </p:normalViewPr>
  <p:slideViewPr>
    <p:cSldViewPr snapToGrid="0">
      <p:cViewPr varScale="1">
        <p:scale>
          <a:sx n="49" d="100"/>
          <a:sy n="49" d="100"/>
        </p:scale>
        <p:origin x="163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latta, Katherine E" userId="f220c9c7-a8aa-43a1-9332-d93a11950621" providerId="ADAL" clId="{AECFEE63-7C8E-46EC-857A-BAB7EF3F9C37}"/>
    <pc:docChg chg="undo custSel mod addSld delSld modSld sldOrd delMainMaster">
      <pc:chgData name="Culatta, Katherine E" userId="f220c9c7-a8aa-43a1-9332-d93a11950621" providerId="ADAL" clId="{AECFEE63-7C8E-46EC-857A-BAB7EF3F9C37}" dt="2022-06-15T12:51:51.120" v="3554" actId="20577"/>
      <pc:docMkLst>
        <pc:docMk/>
      </pc:docMkLst>
      <pc:sldChg chg="modSp ord">
        <pc:chgData name="Culatta, Katherine E" userId="f220c9c7-a8aa-43a1-9332-d93a11950621" providerId="ADAL" clId="{AECFEE63-7C8E-46EC-857A-BAB7EF3F9C37}" dt="2022-06-14T13:26:55.034" v="88" actId="20577"/>
        <pc:sldMkLst>
          <pc:docMk/>
          <pc:sldMk cId="1305139526" sldId="256"/>
        </pc:sldMkLst>
        <pc:spChg chg="mod">
          <ac:chgData name="Culatta, Katherine E" userId="f220c9c7-a8aa-43a1-9332-d93a11950621" providerId="ADAL" clId="{AECFEE63-7C8E-46EC-857A-BAB7EF3F9C37}" dt="2022-06-14T13:26:55.034" v="88" actId="20577"/>
          <ac:spMkLst>
            <pc:docMk/>
            <pc:sldMk cId="1305139526" sldId="256"/>
            <ac:spMk id="2" creationId="{00000000-0000-0000-0000-000000000000}"/>
          </ac:spMkLst>
        </pc:spChg>
      </pc:sldChg>
      <pc:sldChg chg="del">
        <pc:chgData name="Culatta, Katherine E" userId="f220c9c7-a8aa-43a1-9332-d93a11950621" providerId="ADAL" clId="{AECFEE63-7C8E-46EC-857A-BAB7EF3F9C37}" dt="2022-06-14T13:26:03.653" v="26" actId="2696"/>
        <pc:sldMkLst>
          <pc:docMk/>
          <pc:sldMk cId="1352832071" sldId="256"/>
        </pc:sldMkLst>
      </pc:sldChg>
      <pc:sldChg chg="del">
        <pc:chgData name="Culatta, Katherine E" userId="f220c9c7-a8aa-43a1-9332-d93a11950621" providerId="ADAL" clId="{AECFEE63-7C8E-46EC-857A-BAB7EF3F9C37}" dt="2022-06-14T13:26:03.686" v="27" actId="2696"/>
        <pc:sldMkLst>
          <pc:docMk/>
          <pc:sldMk cId="2930237498" sldId="257"/>
        </pc:sldMkLst>
      </pc:sldChg>
      <pc:sldChg chg="modSp">
        <pc:chgData name="Culatta, Katherine E" userId="f220c9c7-a8aa-43a1-9332-d93a11950621" providerId="ADAL" clId="{AECFEE63-7C8E-46EC-857A-BAB7EF3F9C37}" dt="2022-06-14T13:26:09.695" v="59" actId="27636"/>
        <pc:sldMkLst>
          <pc:docMk/>
          <pc:sldMk cId="3123478837" sldId="257"/>
        </pc:sldMkLst>
        <pc:spChg chg="mod">
          <ac:chgData name="Culatta, Katherine E" userId="f220c9c7-a8aa-43a1-9332-d93a11950621" providerId="ADAL" clId="{AECFEE63-7C8E-46EC-857A-BAB7EF3F9C37}" dt="2022-06-14T13:26:09.695" v="59" actId="27636"/>
          <ac:spMkLst>
            <pc:docMk/>
            <pc:sldMk cId="3123478837" sldId="257"/>
            <ac:spMk id="3" creationId="{00000000-0000-0000-0000-000000000000}"/>
          </ac:spMkLst>
        </pc:spChg>
      </pc:sldChg>
      <pc:sldChg chg="del">
        <pc:chgData name="Culatta, Katherine E" userId="f220c9c7-a8aa-43a1-9332-d93a11950621" providerId="ADAL" clId="{AECFEE63-7C8E-46EC-857A-BAB7EF3F9C37}" dt="2022-06-14T13:26:03.697" v="29" actId="2696"/>
        <pc:sldMkLst>
          <pc:docMk/>
          <pc:sldMk cId="1348513252" sldId="258"/>
        </pc:sldMkLst>
      </pc:sldChg>
      <pc:sldChg chg="del">
        <pc:chgData name="Culatta, Katherine E" userId="f220c9c7-a8aa-43a1-9332-d93a11950621" providerId="ADAL" clId="{AECFEE63-7C8E-46EC-857A-BAB7EF3F9C37}" dt="2022-06-14T13:26:03.755" v="32" actId="2696"/>
        <pc:sldMkLst>
          <pc:docMk/>
          <pc:sldMk cId="3383231018" sldId="259"/>
        </pc:sldMkLst>
      </pc:sldChg>
      <pc:sldChg chg="del">
        <pc:chgData name="Culatta, Katherine E" userId="f220c9c7-a8aa-43a1-9332-d93a11950621" providerId="ADAL" clId="{AECFEE63-7C8E-46EC-857A-BAB7EF3F9C37}" dt="2022-06-14T13:26:03.728" v="31" actId="2696"/>
        <pc:sldMkLst>
          <pc:docMk/>
          <pc:sldMk cId="624210537" sldId="261"/>
        </pc:sldMkLst>
      </pc:sldChg>
      <pc:sldChg chg="del">
        <pc:chgData name="Culatta, Katherine E" userId="f220c9c7-a8aa-43a1-9332-d93a11950621" providerId="ADAL" clId="{AECFEE63-7C8E-46EC-857A-BAB7EF3F9C37}" dt="2022-06-14T13:26:03.697" v="28" actId="2696"/>
        <pc:sldMkLst>
          <pc:docMk/>
          <pc:sldMk cId="2494125339" sldId="262"/>
        </pc:sldMkLst>
      </pc:sldChg>
      <pc:sldChg chg="del">
        <pc:chgData name="Culatta, Katherine E" userId="f220c9c7-a8aa-43a1-9332-d93a11950621" providerId="ADAL" clId="{AECFEE63-7C8E-46EC-857A-BAB7EF3F9C37}" dt="2022-06-14T13:26:03.789" v="34" actId="2696"/>
        <pc:sldMkLst>
          <pc:docMk/>
          <pc:sldMk cId="3964341833" sldId="263"/>
        </pc:sldMkLst>
      </pc:sldChg>
      <pc:sldChg chg="del">
        <pc:chgData name="Culatta, Katherine E" userId="f220c9c7-a8aa-43a1-9332-d93a11950621" providerId="ADAL" clId="{AECFEE63-7C8E-46EC-857A-BAB7EF3F9C37}" dt="2022-06-14T13:26:03.723" v="30" actId="2696"/>
        <pc:sldMkLst>
          <pc:docMk/>
          <pc:sldMk cId="3438057445" sldId="264"/>
        </pc:sldMkLst>
      </pc:sldChg>
      <pc:sldChg chg="del">
        <pc:chgData name="Culatta, Katherine E" userId="f220c9c7-a8aa-43a1-9332-d93a11950621" providerId="ADAL" clId="{AECFEE63-7C8E-46EC-857A-BAB7EF3F9C37}" dt="2022-06-14T13:26:03.790" v="35" actId="2696"/>
        <pc:sldMkLst>
          <pc:docMk/>
          <pc:sldMk cId="2891037167" sldId="265"/>
        </pc:sldMkLst>
      </pc:sldChg>
      <pc:sldChg chg="delDesignElem">
        <pc:chgData name="Culatta, Katherine E" userId="f220c9c7-a8aa-43a1-9332-d93a11950621" providerId="ADAL" clId="{AECFEE63-7C8E-46EC-857A-BAB7EF3F9C37}" dt="2022-06-14T13:26:09.611" v="58"/>
        <pc:sldMkLst>
          <pc:docMk/>
          <pc:sldMk cId="686848738" sldId="266"/>
        </pc:sldMkLst>
      </pc:sldChg>
      <pc:sldChg chg="del">
        <pc:chgData name="Culatta, Katherine E" userId="f220c9c7-a8aa-43a1-9332-d93a11950621" providerId="ADAL" clId="{AECFEE63-7C8E-46EC-857A-BAB7EF3F9C37}" dt="2022-06-14T13:26:03.827" v="38" actId="2696"/>
        <pc:sldMkLst>
          <pc:docMk/>
          <pc:sldMk cId="1902045637" sldId="266"/>
        </pc:sldMkLst>
      </pc:sldChg>
      <pc:sldChg chg="del">
        <pc:chgData name="Culatta, Katherine E" userId="f220c9c7-a8aa-43a1-9332-d93a11950621" providerId="ADAL" clId="{AECFEE63-7C8E-46EC-857A-BAB7EF3F9C37}" dt="2022-06-14T13:26:03.759" v="33" actId="2696"/>
        <pc:sldMkLst>
          <pc:docMk/>
          <pc:sldMk cId="32879769" sldId="267"/>
        </pc:sldMkLst>
      </pc:sldChg>
      <pc:sldChg chg="modSp delDesignElem">
        <pc:chgData name="Culatta, Katherine E" userId="f220c9c7-a8aa-43a1-9332-d93a11950621" providerId="ADAL" clId="{AECFEE63-7C8E-46EC-857A-BAB7EF3F9C37}" dt="2022-06-14T13:26:09.768" v="60" actId="27636"/>
        <pc:sldMkLst>
          <pc:docMk/>
          <pc:sldMk cId="3717465477" sldId="267"/>
        </pc:sldMkLst>
        <pc:spChg chg="mod">
          <ac:chgData name="Culatta, Katherine E" userId="f220c9c7-a8aa-43a1-9332-d93a11950621" providerId="ADAL" clId="{AECFEE63-7C8E-46EC-857A-BAB7EF3F9C37}" dt="2022-06-14T13:26:09.768" v="60" actId="27636"/>
          <ac:spMkLst>
            <pc:docMk/>
            <pc:sldMk cId="3717465477" sldId="267"/>
            <ac:spMk id="3" creationId="{8B3D048F-1B38-457A-83EE-ACC28315DA0A}"/>
          </ac:spMkLst>
        </pc:spChg>
      </pc:sldChg>
      <pc:sldChg chg="del">
        <pc:chgData name="Culatta, Katherine E" userId="f220c9c7-a8aa-43a1-9332-d93a11950621" providerId="ADAL" clId="{AECFEE63-7C8E-46EC-857A-BAB7EF3F9C37}" dt="2022-06-14T13:26:03.790" v="36" actId="2696"/>
        <pc:sldMkLst>
          <pc:docMk/>
          <pc:sldMk cId="1399800550" sldId="268"/>
        </pc:sldMkLst>
      </pc:sldChg>
      <pc:sldChg chg="del">
        <pc:chgData name="Culatta, Katherine E" userId="f220c9c7-a8aa-43a1-9332-d93a11950621" providerId="ADAL" clId="{AECFEE63-7C8E-46EC-857A-BAB7EF3F9C37}" dt="2022-06-14T13:26:03.813" v="37" actId="2696"/>
        <pc:sldMkLst>
          <pc:docMk/>
          <pc:sldMk cId="2083119887" sldId="269"/>
        </pc:sldMkLst>
      </pc:sldChg>
      <pc:sldChg chg="addSp del delDesignElem">
        <pc:chgData name="Culatta, Katherine E" userId="f220c9c7-a8aa-43a1-9332-d93a11950621" providerId="ADAL" clId="{AECFEE63-7C8E-46EC-857A-BAB7EF3F9C37}" dt="2022-06-14T13:17:26.550" v="5"/>
        <pc:sldMkLst>
          <pc:docMk/>
          <pc:sldMk cId="1831354247" sldId="270"/>
        </pc:sldMkLst>
        <pc:spChg chg="add">
          <ac:chgData name="Culatta, Katherine E" userId="f220c9c7-a8aa-43a1-9332-d93a11950621" providerId="ADAL" clId="{AECFEE63-7C8E-46EC-857A-BAB7EF3F9C37}" dt="2022-06-14T13:17:26.550" v="5"/>
          <ac:spMkLst>
            <pc:docMk/>
            <pc:sldMk cId="1831354247" sldId="270"/>
            <ac:spMk id="33" creationId="{00000000-0000-0000-0000-000000000000}"/>
          </ac:spMkLst>
        </pc:spChg>
        <pc:spChg chg="add">
          <ac:chgData name="Culatta, Katherine E" userId="f220c9c7-a8aa-43a1-9332-d93a11950621" providerId="ADAL" clId="{AECFEE63-7C8E-46EC-857A-BAB7EF3F9C37}" dt="2022-06-14T13:17:26.550" v="5"/>
          <ac:spMkLst>
            <pc:docMk/>
            <pc:sldMk cId="1831354247" sldId="270"/>
            <ac:spMk id="35" creationId="{00000000-0000-0000-0000-000000000000}"/>
          </ac:spMkLst>
        </pc:spChg>
      </pc:sldChg>
      <pc:sldChg chg="addSp del delDesignElem">
        <pc:chgData name="Culatta, Katherine E" userId="f220c9c7-a8aa-43a1-9332-d93a11950621" providerId="ADAL" clId="{AECFEE63-7C8E-46EC-857A-BAB7EF3F9C37}" dt="2022-06-14T13:17:26.550" v="5"/>
        <pc:sldMkLst>
          <pc:docMk/>
          <pc:sldMk cId="3709040296" sldId="271"/>
        </pc:sldMkLst>
        <pc:spChg chg="add">
          <ac:chgData name="Culatta, Katherine E" userId="f220c9c7-a8aa-43a1-9332-d93a11950621" providerId="ADAL" clId="{AECFEE63-7C8E-46EC-857A-BAB7EF3F9C37}" dt="2022-06-14T13:17:26.550" v="5"/>
          <ac:spMkLst>
            <pc:docMk/>
            <pc:sldMk cId="3709040296" sldId="271"/>
            <ac:spMk id="33" creationId="{00000000-0000-0000-0000-000000000000}"/>
          </ac:spMkLst>
        </pc:spChg>
        <pc:spChg chg="add">
          <ac:chgData name="Culatta, Katherine E" userId="f220c9c7-a8aa-43a1-9332-d93a11950621" providerId="ADAL" clId="{AECFEE63-7C8E-46EC-857A-BAB7EF3F9C37}" dt="2022-06-14T13:17:26.550" v="5"/>
          <ac:spMkLst>
            <pc:docMk/>
            <pc:sldMk cId="3709040296" sldId="271"/>
            <ac:spMk id="35" creationId="{00000000-0000-0000-0000-000000000000}"/>
          </ac:spMkLst>
        </pc:spChg>
      </pc:sldChg>
      <pc:sldChg chg="modSp del modNotesTx">
        <pc:chgData name="Culatta, Katherine E" userId="f220c9c7-a8aa-43a1-9332-d93a11950621" providerId="ADAL" clId="{AECFEE63-7C8E-46EC-857A-BAB7EF3F9C37}" dt="2022-06-15T12:19:18.721" v="3386" actId="20577"/>
        <pc:sldMkLst>
          <pc:docMk/>
          <pc:sldMk cId="1453818113" sldId="272"/>
        </pc:sldMkLst>
        <pc:spChg chg="mod">
          <ac:chgData name="Culatta, Katherine E" userId="f220c9c7-a8aa-43a1-9332-d93a11950621" providerId="ADAL" clId="{AECFEE63-7C8E-46EC-857A-BAB7EF3F9C37}" dt="2022-06-15T12:19:18.721" v="3386" actId="20577"/>
          <ac:spMkLst>
            <pc:docMk/>
            <pc:sldMk cId="1453818113" sldId="272"/>
            <ac:spMk id="3" creationId="{5051DE1D-9E1D-457B-A642-55A9BEDB8638}"/>
          </ac:spMkLst>
        </pc:spChg>
      </pc:sldChg>
      <pc:sldChg chg="addSp del delDesignElem">
        <pc:chgData name="Culatta, Katherine E" userId="f220c9c7-a8aa-43a1-9332-d93a11950621" providerId="ADAL" clId="{AECFEE63-7C8E-46EC-857A-BAB7EF3F9C37}" dt="2022-06-14T13:54:18.375" v="202" actId="2696"/>
        <pc:sldMkLst>
          <pc:docMk/>
          <pc:sldMk cId="2368449567" sldId="273"/>
        </pc:sldMkLst>
        <pc:spChg chg="add">
          <ac:chgData name="Culatta, Katherine E" userId="f220c9c7-a8aa-43a1-9332-d93a11950621" providerId="ADAL" clId="{AECFEE63-7C8E-46EC-857A-BAB7EF3F9C37}" dt="2022-06-14T13:17:26.550" v="5"/>
          <ac:spMkLst>
            <pc:docMk/>
            <pc:sldMk cId="2368449567" sldId="273"/>
            <ac:spMk id="9" creationId="{00000000-0000-0000-0000-000000000000}"/>
          </ac:spMkLst>
        </pc:spChg>
        <pc:spChg chg="add">
          <ac:chgData name="Culatta, Katherine E" userId="f220c9c7-a8aa-43a1-9332-d93a11950621" providerId="ADAL" clId="{AECFEE63-7C8E-46EC-857A-BAB7EF3F9C37}" dt="2022-06-14T13:17:26.550" v="5"/>
          <ac:spMkLst>
            <pc:docMk/>
            <pc:sldMk cId="2368449567" sldId="273"/>
            <ac:spMk id="11" creationId="{00000000-0000-0000-0000-000000000000}"/>
          </ac:spMkLst>
        </pc:spChg>
      </pc:sldChg>
      <pc:sldChg chg="addSp modSp del">
        <pc:chgData name="Culatta, Katherine E" userId="f220c9c7-a8aa-43a1-9332-d93a11950621" providerId="ADAL" clId="{AECFEE63-7C8E-46EC-857A-BAB7EF3F9C37}" dt="2022-06-15T12:19:36.853" v="3389" actId="403"/>
        <pc:sldMkLst>
          <pc:docMk/>
          <pc:sldMk cId="3380909527" sldId="274"/>
        </pc:sldMkLst>
        <pc:spChg chg="add mod">
          <ac:chgData name="Culatta, Katherine E" userId="f220c9c7-a8aa-43a1-9332-d93a11950621" providerId="ADAL" clId="{AECFEE63-7C8E-46EC-857A-BAB7EF3F9C37}" dt="2022-06-15T12:19:36.853" v="3389" actId="403"/>
          <ac:spMkLst>
            <pc:docMk/>
            <pc:sldMk cId="3380909527" sldId="274"/>
            <ac:spMk id="5" creationId="{77593C6A-DA0D-419E-8777-30E0BF70C9C6}"/>
          </ac:spMkLst>
        </pc:spChg>
        <pc:picChg chg="mod">
          <ac:chgData name="Culatta, Katherine E" userId="f220c9c7-a8aa-43a1-9332-d93a11950621" providerId="ADAL" clId="{AECFEE63-7C8E-46EC-857A-BAB7EF3F9C37}" dt="2022-06-14T16:21:35.072" v="2811" actId="1076"/>
          <ac:picMkLst>
            <pc:docMk/>
            <pc:sldMk cId="3380909527" sldId="274"/>
            <ac:picMk id="4" creationId="{00000000-0000-0000-0000-000000000000}"/>
          </ac:picMkLst>
        </pc:picChg>
      </pc:sldChg>
      <pc:sldChg chg="del ord modNotesTx">
        <pc:chgData name="Culatta, Katherine E" userId="f220c9c7-a8aa-43a1-9332-d93a11950621" providerId="ADAL" clId="{AECFEE63-7C8E-46EC-857A-BAB7EF3F9C37}" dt="2022-06-15T12:23:41.793" v="3474" actId="20577"/>
        <pc:sldMkLst>
          <pc:docMk/>
          <pc:sldMk cId="1736753890" sldId="275"/>
        </pc:sldMkLst>
      </pc:sldChg>
      <pc:sldChg chg="del">
        <pc:chgData name="Culatta, Katherine E" userId="f220c9c7-a8aa-43a1-9332-d93a11950621" providerId="ADAL" clId="{AECFEE63-7C8E-46EC-857A-BAB7EF3F9C37}" dt="2022-06-14T13:17:26.550" v="5"/>
        <pc:sldMkLst>
          <pc:docMk/>
          <pc:sldMk cId="1437480123" sldId="276"/>
        </pc:sldMkLst>
      </pc:sldChg>
      <pc:sldChg chg="del ord">
        <pc:chgData name="Culatta, Katherine E" userId="f220c9c7-a8aa-43a1-9332-d93a11950621" providerId="ADAL" clId="{AECFEE63-7C8E-46EC-857A-BAB7EF3F9C37}" dt="2022-06-14T22:31:45.112" v="2882"/>
        <pc:sldMkLst>
          <pc:docMk/>
          <pc:sldMk cId="4267524284" sldId="277"/>
        </pc:sldMkLst>
      </pc:sldChg>
      <pc:sldChg chg="add del ord modNotesTx">
        <pc:chgData name="Culatta, Katherine E" userId="f220c9c7-a8aa-43a1-9332-d93a11950621" providerId="ADAL" clId="{AECFEE63-7C8E-46EC-857A-BAB7EF3F9C37}" dt="2022-06-14T22:32:59.270" v="2886" actId="2696"/>
        <pc:sldMkLst>
          <pc:docMk/>
          <pc:sldMk cId="3053500548" sldId="278"/>
        </pc:sldMkLst>
      </pc:sldChg>
      <pc:sldChg chg="addSp delSp modSp add del mod setBg delDesignElem modNotesTx">
        <pc:chgData name="Culatta, Katherine E" userId="f220c9c7-a8aa-43a1-9332-d93a11950621" providerId="ADAL" clId="{AECFEE63-7C8E-46EC-857A-BAB7EF3F9C37}" dt="2022-06-15T12:26:06.780" v="3526" actId="20577"/>
        <pc:sldMkLst>
          <pc:docMk/>
          <pc:sldMk cId="3230606879" sldId="279"/>
        </pc:sldMkLst>
        <pc:spChg chg="mod">
          <ac:chgData name="Culatta, Katherine E" userId="f220c9c7-a8aa-43a1-9332-d93a11950621" providerId="ADAL" clId="{AECFEE63-7C8E-46EC-857A-BAB7EF3F9C37}" dt="2022-06-14T15:36:21.887" v="2026" actId="26606"/>
          <ac:spMkLst>
            <pc:docMk/>
            <pc:sldMk cId="3230606879" sldId="279"/>
            <ac:spMk id="2" creationId="{87BAEF96-0F5A-4E34-8C78-33EE9132C6BD}"/>
          </ac:spMkLst>
        </pc:spChg>
        <pc:spChg chg="del">
          <ac:chgData name="Culatta, Katherine E" userId="f220c9c7-a8aa-43a1-9332-d93a11950621" providerId="ADAL" clId="{AECFEE63-7C8E-46EC-857A-BAB7EF3F9C37}" dt="2022-06-14T15:19:29.973" v="1981"/>
          <ac:spMkLst>
            <pc:docMk/>
            <pc:sldMk cId="3230606879" sldId="279"/>
            <ac:spMk id="3" creationId="{2DA94B71-4F96-43F2-BBCD-39C7AA940578}"/>
          </ac:spMkLst>
        </pc:spChg>
        <pc:spChg chg="add del mod">
          <ac:chgData name="Culatta, Katherine E" userId="f220c9c7-a8aa-43a1-9332-d93a11950621" providerId="ADAL" clId="{AECFEE63-7C8E-46EC-857A-BAB7EF3F9C37}" dt="2022-06-14T15:36:07.332" v="2025" actId="478"/>
          <ac:spMkLst>
            <pc:docMk/>
            <pc:sldMk cId="3230606879" sldId="279"/>
            <ac:spMk id="13" creationId="{A952BB27-F622-4380-B137-75B8DBC08A46}"/>
          </ac:spMkLst>
        </pc:spChg>
        <pc:spChg chg="add del mod">
          <ac:chgData name="Culatta, Katherine E" userId="f220c9c7-a8aa-43a1-9332-d93a11950621" providerId="ADAL" clId="{AECFEE63-7C8E-46EC-857A-BAB7EF3F9C37}" dt="2022-06-14T15:36:04.288" v="2024" actId="478"/>
          <ac:spMkLst>
            <pc:docMk/>
            <pc:sldMk cId="3230606879" sldId="279"/>
            <ac:spMk id="15" creationId="{48BF5432-A7F6-4F33-65AF-7ADD1F49ECA7}"/>
          </ac:spMkLst>
        </pc:spChg>
        <pc:spChg chg="add del">
          <ac:chgData name="Culatta, Katherine E" userId="f220c9c7-a8aa-43a1-9332-d93a11950621" providerId="ADAL" clId="{AECFEE63-7C8E-46EC-857A-BAB7EF3F9C37}" dt="2022-06-14T15:36:21.887" v="2026" actId="26606"/>
          <ac:spMkLst>
            <pc:docMk/>
            <pc:sldMk cId="3230606879" sldId="279"/>
            <ac:spMk id="18" creationId="{4A99D093-B820-4950-925A-64E6A78B2A12}"/>
          </ac:spMkLst>
        </pc:spChg>
        <pc:spChg chg="add del">
          <ac:chgData name="Culatta, Katherine E" userId="f220c9c7-a8aa-43a1-9332-d93a11950621" providerId="ADAL" clId="{AECFEE63-7C8E-46EC-857A-BAB7EF3F9C37}" dt="2022-06-14T16:14:34.541" v="2317"/>
          <ac:spMkLst>
            <pc:docMk/>
            <pc:sldMk cId="3230606879" sldId="279"/>
            <ac:spMk id="27" creationId="{D06E82AC-6A60-406D-964D-F43B563D52A7}"/>
          </ac:spMkLst>
        </pc:spChg>
        <pc:spChg chg="add del">
          <ac:chgData name="Culatta, Katherine E" userId="f220c9c7-a8aa-43a1-9332-d93a11950621" providerId="ADAL" clId="{AECFEE63-7C8E-46EC-857A-BAB7EF3F9C37}" dt="2022-06-14T16:14:34.541" v="2317"/>
          <ac:spMkLst>
            <pc:docMk/>
            <pc:sldMk cId="3230606879" sldId="279"/>
            <ac:spMk id="29" creationId="{1363930D-3EAF-4D97-A571-8B98DA1F5A77}"/>
          </ac:spMkLst>
        </pc:spChg>
        <pc:picChg chg="add mod ord">
          <ac:chgData name="Culatta, Katherine E" userId="f220c9c7-a8aa-43a1-9332-d93a11950621" providerId="ADAL" clId="{AECFEE63-7C8E-46EC-857A-BAB7EF3F9C37}" dt="2022-06-14T15:36:21.887" v="2026" actId="26606"/>
          <ac:picMkLst>
            <pc:docMk/>
            <pc:sldMk cId="3230606879" sldId="279"/>
            <ac:picMk id="5" creationId="{DB2595A5-E3F9-4C92-8E10-2FB134DAFB75}"/>
          </ac:picMkLst>
        </pc:picChg>
        <pc:picChg chg="add mod ord">
          <ac:chgData name="Culatta, Katherine E" userId="f220c9c7-a8aa-43a1-9332-d93a11950621" providerId="ADAL" clId="{AECFEE63-7C8E-46EC-857A-BAB7EF3F9C37}" dt="2022-06-14T15:36:21.887" v="2026" actId="26606"/>
          <ac:picMkLst>
            <pc:docMk/>
            <pc:sldMk cId="3230606879" sldId="279"/>
            <ac:picMk id="7" creationId="{B2CA60DC-DBD7-495C-9851-E6A57D305211}"/>
          </ac:picMkLst>
        </pc:picChg>
        <pc:picChg chg="add mod ord">
          <ac:chgData name="Culatta, Katherine E" userId="f220c9c7-a8aa-43a1-9332-d93a11950621" providerId="ADAL" clId="{AECFEE63-7C8E-46EC-857A-BAB7EF3F9C37}" dt="2022-06-14T15:36:21.887" v="2026" actId="26606"/>
          <ac:picMkLst>
            <pc:docMk/>
            <pc:sldMk cId="3230606879" sldId="279"/>
            <ac:picMk id="9" creationId="{D3B5DED0-19B7-4010-B642-CE431E2D1D07}"/>
          </ac:picMkLst>
        </pc:picChg>
        <pc:picChg chg="add mod ord">
          <ac:chgData name="Culatta, Katherine E" userId="f220c9c7-a8aa-43a1-9332-d93a11950621" providerId="ADAL" clId="{AECFEE63-7C8E-46EC-857A-BAB7EF3F9C37}" dt="2022-06-14T15:36:21.887" v="2026" actId="26606"/>
          <ac:picMkLst>
            <pc:docMk/>
            <pc:sldMk cId="3230606879" sldId="279"/>
            <ac:picMk id="11" creationId="{71E08144-FB5A-4DF0-9447-B3A869AA10E1}"/>
          </ac:picMkLst>
        </pc:picChg>
        <pc:cxnChg chg="add del">
          <ac:chgData name="Culatta, Katherine E" userId="f220c9c7-a8aa-43a1-9332-d93a11950621" providerId="ADAL" clId="{AECFEE63-7C8E-46EC-857A-BAB7EF3F9C37}" dt="2022-06-14T15:36:21.887" v="2026" actId="26606"/>
          <ac:cxnSpMkLst>
            <pc:docMk/>
            <pc:sldMk cId="3230606879" sldId="279"/>
            <ac:cxnSpMk id="20" creationId="{C6638655-616F-4DB0-8333-8BA3F60AA616}"/>
          </ac:cxnSpMkLst>
        </pc:cxnChg>
        <pc:cxnChg chg="add del">
          <ac:chgData name="Culatta, Katherine E" userId="f220c9c7-a8aa-43a1-9332-d93a11950621" providerId="ADAL" clId="{AECFEE63-7C8E-46EC-857A-BAB7EF3F9C37}" dt="2022-06-14T16:14:34.541" v="2317"/>
          <ac:cxnSpMkLst>
            <pc:docMk/>
            <pc:sldMk cId="3230606879" sldId="279"/>
            <ac:cxnSpMk id="25" creationId="{B5EE7258-3727-450C-87A1-17EDF23ECC5D}"/>
          </ac:cxnSpMkLst>
        </pc:cxnChg>
      </pc:sldChg>
      <pc:sldChg chg="modSp">
        <pc:chgData name="Culatta, Katherine E" userId="f220c9c7-a8aa-43a1-9332-d93a11950621" providerId="ADAL" clId="{AECFEE63-7C8E-46EC-857A-BAB7EF3F9C37}" dt="2022-06-14T13:47:08.320" v="159" actId="403"/>
        <pc:sldMkLst>
          <pc:docMk/>
          <pc:sldMk cId="1305139526" sldId="280"/>
        </pc:sldMkLst>
        <pc:spChg chg="mod">
          <ac:chgData name="Culatta, Katherine E" userId="f220c9c7-a8aa-43a1-9332-d93a11950621" providerId="ADAL" clId="{AECFEE63-7C8E-46EC-857A-BAB7EF3F9C37}" dt="2022-06-14T13:46:16.942" v="157" actId="14100"/>
          <ac:spMkLst>
            <pc:docMk/>
            <pc:sldMk cId="1305139526" sldId="280"/>
            <ac:spMk id="2" creationId="{00000000-0000-0000-0000-000000000000}"/>
          </ac:spMkLst>
        </pc:spChg>
        <pc:spChg chg="mod">
          <ac:chgData name="Culatta, Katherine E" userId="f220c9c7-a8aa-43a1-9332-d93a11950621" providerId="ADAL" clId="{AECFEE63-7C8E-46EC-857A-BAB7EF3F9C37}" dt="2022-06-14T13:47:08.320" v="159" actId="403"/>
          <ac:spMkLst>
            <pc:docMk/>
            <pc:sldMk cId="1305139526" sldId="280"/>
            <ac:spMk id="3" creationId="{00000000-0000-0000-0000-000000000000}"/>
          </ac:spMkLst>
        </pc:spChg>
      </pc:sldChg>
      <pc:sldChg chg="addSp delSp modSp mod setBg delDesignElem modNotesTx">
        <pc:chgData name="Culatta, Katherine E" userId="f220c9c7-a8aa-43a1-9332-d93a11950621" providerId="ADAL" clId="{AECFEE63-7C8E-46EC-857A-BAB7EF3F9C37}" dt="2022-06-15T12:29:18.352" v="3547" actId="20577"/>
        <pc:sldMkLst>
          <pc:docMk/>
          <pc:sldMk cId="674882453" sldId="281"/>
        </pc:sldMkLst>
        <pc:spChg chg="mod">
          <ac:chgData name="Culatta, Katherine E" userId="f220c9c7-a8aa-43a1-9332-d93a11950621" providerId="ADAL" clId="{AECFEE63-7C8E-46EC-857A-BAB7EF3F9C37}" dt="2022-06-14T15:38:16.634" v="2034" actId="26606"/>
          <ac:spMkLst>
            <pc:docMk/>
            <pc:sldMk cId="674882453" sldId="281"/>
            <ac:spMk id="2" creationId="{87BAEF96-0F5A-4E34-8C78-33EE9132C6BD}"/>
          </ac:spMkLst>
        </pc:spChg>
        <pc:spChg chg="del mod">
          <ac:chgData name="Culatta, Katherine E" userId="f220c9c7-a8aa-43a1-9332-d93a11950621" providerId="ADAL" clId="{AECFEE63-7C8E-46EC-857A-BAB7EF3F9C37}" dt="2022-06-14T15:35:58.428" v="2023" actId="478"/>
          <ac:spMkLst>
            <pc:docMk/>
            <pc:sldMk cId="674882453" sldId="281"/>
            <ac:spMk id="3" creationId="{2DA94B71-4F96-43F2-BBCD-39C7AA940578}"/>
          </ac:spMkLst>
        </pc:spChg>
        <pc:spChg chg="add del">
          <ac:chgData name="Culatta, Katherine E" userId="f220c9c7-a8aa-43a1-9332-d93a11950621" providerId="ADAL" clId="{AECFEE63-7C8E-46EC-857A-BAB7EF3F9C37}" dt="2022-06-14T16:14:34.541" v="2317"/>
          <ac:spMkLst>
            <pc:docMk/>
            <pc:sldMk cId="674882453" sldId="281"/>
            <ac:spMk id="16" creationId="{D90B9B66-798C-4B0B-B933-F3FED64A52F5}"/>
          </ac:spMkLst>
        </pc:spChg>
        <pc:spChg chg="add del">
          <ac:chgData name="Culatta, Katherine E" userId="f220c9c7-a8aa-43a1-9332-d93a11950621" providerId="ADAL" clId="{AECFEE63-7C8E-46EC-857A-BAB7EF3F9C37}" dt="2022-06-14T16:14:34.541" v="2317"/>
          <ac:spMkLst>
            <pc:docMk/>
            <pc:sldMk cId="674882453" sldId="281"/>
            <ac:spMk id="18" creationId="{1DE551DC-EC99-435D-8D97-243528105C2C}"/>
          </ac:spMkLst>
        </pc:spChg>
        <pc:picChg chg="add mod ord modCrop">
          <ac:chgData name="Culatta, Katherine E" userId="f220c9c7-a8aa-43a1-9332-d93a11950621" providerId="ADAL" clId="{AECFEE63-7C8E-46EC-857A-BAB7EF3F9C37}" dt="2022-06-14T15:41:23.716" v="2047" actId="732"/>
          <ac:picMkLst>
            <pc:docMk/>
            <pc:sldMk cId="674882453" sldId="281"/>
            <ac:picMk id="5" creationId="{C573B991-2E93-4552-9E53-8FC0709E0BED}"/>
          </ac:picMkLst>
        </pc:picChg>
        <pc:picChg chg="add mod">
          <ac:chgData name="Culatta, Katherine E" userId="f220c9c7-a8aa-43a1-9332-d93a11950621" providerId="ADAL" clId="{AECFEE63-7C8E-46EC-857A-BAB7EF3F9C37}" dt="2022-06-14T15:38:16.634" v="2034" actId="26606"/>
          <ac:picMkLst>
            <pc:docMk/>
            <pc:sldMk cId="674882453" sldId="281"/>
            <ac:picMk id="7" creationId="{914F3A0A-AC7E-491D-AEEF-50B5C6B25433}"/>
          </ac:picMkLst>
        </pc:picChg>
        <pc:picChg chg="add mod">
          <ac:chgData name="Culatta, Katherine E" userId="f220c9c7-a8aa-43a1-9332-d93a11950621" providerId="ADAL" clId="{AECFEE63-7C8E-46EC-857A-BAB7EF3F9C37}" dt="2022-06-14T15:40:33.099" v="2036" actId="1076"/>
          <ac:picMkLst>
            <pc:docMk/>
            <pc:sldMk cId="674882453" sldId="281"/>
            <ac:picMk id="9" creationId="{89007A9F-4F52-4039-B853-B4721BB783FD}"/>
          </ac:picMkLst>
        </pc:picChg>
        <pc:cxnChg chg="add del">
          <ac:chgData name="Culatta, Katherine E" userId="f220c9c7-a8aa-43a1-9332-d93a11950621" providerId="ADAL" clId="{AECFEE63-7C8E-46EC-857A-BAB7EF3F9C37}" dt="2022-06-14T16:14:34.541" v="2317"/>
          <ac:cxnSpMkLst>
            <pc:docMk/>
            <pc:sldMk cId="674882453" sldId="281"/>
            <ac:cxnSpMk id="14" creationId="{84950A91-3392-45B3-825F-BA921031374D}"/>
          </ac:cxnSpMkLst>
        </pc:cxnChg>
      </pc:sldChg>
      <pc:sldChg chg="modNotesTx">
        <pc:chgData name="Culatta, Katherine E" userId="f220c9c7-a8aa-43a1-9332-d93a11950621" providerId="ADAL" clId="{AECFEE63-7C8E-46EC-857A-BAB7EF3F9C37}" dt="2022-06-14T16:10:41.316" v="2289" actId="20577"/>
        <pc:sldMkLst>
          <pc:docMk/>
          <pc:sldMk cId="3983269746" sldId="283"/>
        </pc:sldMkLst>
      </pc:sldChg>
      <pc:sldChg chg="modSp del">
        <pc:chgData name="Culatta, Katherine E" userId="f220c9c7-a8aa-43a1-9332-d93a11950621" providerId="ADAL" clId="{AECFEE63-7C8E-46EC-857A-BAB7EF3F9C37}" dt="2022-06-14T16:10:09.359" v="2153" actId="2696"/>
        <pc:sldMkLst>
          <pc:docMk/>
          <pc:sldMk cId="3008553604" sldId="284"/>
        </pc:sldMkLst>
        <pc:spChg chg="mod">
          <ac:chgData name="Culatta, Katherine E" userId="f220c9c7-a8aa-43a1-9332-d93a11950621" providerId="ADAL" clId="{AECFEE63-7C8E-46EC-857A-BAB7EF3F9C37}" dt="2022-06-14T15:08:59.283" v="1973" actId="1076"/>
          <ac:spMkLst>
            <pc:docMk/>
            <pc:sldMk cId="3008553604" sldId="284"/>
            <ac:spMk id="2" creationId="{00000000-0000-0000-0000-000000000000}"/>
          </ac:spMkLst>
        </pc:spChg>
        <pc:spChg chg="mod">
          <ac:chgData name="Culatta, Katherine E" userId="f220c9c7-a8aa-43a1-9332-d93a11950621" providerId="ADAL" clId="{AECFEE63-7C8E-46EC-857A-BAB7EF3F9C37}" dt="2022-06-14T15:09:04.972" v="1974" actId="1076"/>
          <ac:spMkLst>
            <pc:docMk/>
            <pc:sldMk cId="3008553604" sldId="284"/>
            <ac:spMk id="3" creationId="{00000000-0000-0000-0000-000000000000}"/>
          </ac:spMkLst>
        </pc:spChg>
      </pc:sldChg>
      <pc:sldChg chg="del">
        <pc:chgData name="Culatta, Katherine E" userId="f220c9c7-a8aa-43a1-9332-d93a11950621" providerId="ADAL" clId="{AECFEE63-7C8E-46EC-857A-BAB7EF3F9C37}" dt="2022-06-14T16:10:09.372" v="2154" actId="2696"/>
        <pc:sldMkLst>
          <pc:docMk/>
          <pc:sldMk cId="289980012" sldId="285"/>
        </pc:sldMkLst>
      </pc:sldChg>
      <pc:sldChg chg="modNotesTx">
        <pc:chgData name="Culatta, Katherine E" userId="f220c9c7-a8aa-43a1-9332-d93a11950621" providerId="ADAL" clId="{AECFEE63-7C8E-46EC-857A-BAB7EF3F9C37}" dt="2022-06-14T23:28:48.764" v="3258" actId="20577"/>
        <pc:sldMkLst>
          <pc:docMk/>
          <pc:sldMk cId="2808376644" sldId="287"/>
        </pc:sldMkLst>
      </pc:sldChg>
      <pc:sldChg chg="addSp delSp modSp del">
        <pc:chgData name="Culatta, Katherine E" userId="f220c9c7-a8aa-43a1-9332-d93a11950621" providerId="ADAL" clId="{AECFEE63-7C8E-46EC-857A-BAB7EF3F9C37}" dt="2022-06-14T16:13:38.027" v="2312" actId="2696"/>
        <pc:sldMkLst>
          <pc:docMk/>
          <pc:sldMk cId="3717465477" sldId="288"/>
        </pc:sldMkLst>
        <pc:spChg chg="del">
          <ac:chgData name="Culatta, Katherine E" userId="f220c9c7-a8aa-43a1-9332-d93a11950621" providerId="ADAL" clId="{AECFEE63-7C8E-46EC-857A-BAB7EF3F9C37}" dt="2022-06-14T16:13:12.020" v="2307"/>
          <ac:spMkLst>
            <pc:docMk/>
            <pc:sldMk cId="3717465477" sldId="288"/>
            <ac:spMk id="3" creationId="{8B3D048F-1B38-457A-83EE-ACC28315DA0A}"/>
          </ac:spMkLst>
        </pc:spChg>
        <pc:spChg chg="add mod">
          <ac:chgData name="Culatta, Katherine E" userId="f220c9c7-a8aa-43a1-9332-d93a11950621" providerId="ADAL" clId="{AECFEE63-7C8E-46EC-857A-BAB7EF3F9C37}" dt="2022-06-14T16:13:12.020" v="2307"/>
          <ac:spMkLst>
            <pc:docMk/>
            <pc:sldMk cId="3717465477" sldId="288"/>
            <ac:spMk id="4" creationId="{82B2FB81-E803-4215-8409-9B148A4B1106}"/>
          </ac:spMkLst>
        </pc:spChg>
        <pc:picChg chg="del">
          <ac:chgData name="Culatta, Katherine E" userId="f220c9c7-a8aa-43a1-9332-d93a11950621" providerId="ADAL" clId="{AECFEE63-7C8E-46EC-857A-BAB7EF3F9C37}" dt="2022-06-14T16:13:12.020" v="2307"/>
          <ac:picMkLst>
            <pc:docMk/>
            <pc:sldMk cId="3717465477" sldId="288"/>
            <ac:picMk id="7" creationId="{C8861EBC-A88A-4A87-A4DC-7CFDB2A1A153}"/>
          </ac:picMkLst>
        </pc:picChg>
      </pc:sldChg>
      <pc:sldChg chg="modSp">
        <pc:chgData name="Culatta, Katherine E" userId="f220c9c7-a8aa-43a1-9332-d93a11950621" providerId="ADAL" clId="{AECFEE63-7C8E-46EC-857A-BAB7EF3F9C37}" dt="2022-06-15T12:51:51.120" v="3554" actId="20577"/>
        <pc:sldMkLst>
          <pc:docMk/>
          <pc:sldMk cId="275513688" sldId="289"/>
        </pc:sldMkLst>
        <pc:spChg chg="mod">
          <ac:chgData name="Culatta, Katherine E" userId="f220c9c7-a8aa-43a1-9332-d93a11950621" providerId="ADAL" clId="{AECFEE63-7C8E-46EC-857A-BAB7EF3F9C37}" dt="2022-06-15T12:51:51.120" v="3554" actId="20577"/>
          <ac:spMkLst>
            <pc:docMk/>
            <pc:sldMk cId="275513688" sldId="289"/>
            <ac:spMk id="3" creationId="{00000000-0000-0000-0000-000000000000}"/>
          </ac:spMkLst>
        </pc:spChg>
      </pc:sldChg>
      <pc:sldChg chg="del">
        <pc:chgData name="Culatta, Katherine E" userId="f220c9c7-a8aa-43a1-9332-d93a11950621" providerId="ADAL" clId="{AECFEE63-7C8E-46EC-857A-BAB7EF3F9C37}" dt="2022-06-14T16:14:05.773" v="2313" actId="2696"/>
        <pc:sldMkLst>
          <pc:docMk/>
          <pc:sldMk cId="3830804941" sldId="290"/>
        </pc:sldMkLst>
      </pc:sldChg>
      <pc:sldChg chg="del">
        <pc:chgData name="Culatta, Katherine E" userId="f220c9c7-a8aa-43a1-9332-d93a11950621" providerId="ADAL" clId="{AECFEE63-7C8E-46EC-857A-BAB7EF3F9C37}" dt="2022-06-14T16:14:05.781" v="2314" actId="2696"/>
        <pc:sldMkLst>
          <pc:docMk/>
          <pc:sldMk cId="146983872" sldId="291"/>
        </pc:sldMkLst>
      </pc:sldChg>
      <pc:sldChg chg="modSp">
        <pc:chgData name="Culatta, Katherine E" userId="f220c9c7-a8aa-43a1-9332-d93a11950621" providerId="ADAL" clId="{AECFEE63-7C8E-46EC-857A-BAB7EF3F9C37}" dt="2022-06-14T23:19:31.940" v="3253" actId="20577"/>
        <pc:sldMkLst>
          <pc:docMk/>
          <pc:sldMk cId="540269677" sldId="292"/>
        </pc:sldMkLst>
        <pc:spChg chg="mod">
          <ac:chgData name="Culatta, Katherine E" userId="f220c9c7-a8aa-43a1-9332-d93a11950621" providerId="ADAL" clId="{AECFEE63-7C8E-46EC-857A-BAB7EF3F9C37}" dt="2022-06-14T23:19:31.940" v="3253" actId="20577"/>
          <ac:spMkLst>
            <pc:docMk/>
            <pc:sldMk cId="540269677" sldId="292"/>
            <ac:spMk id="3" creationId="{1C3A579B-AD6F-4786-9814-A17AAE552861}"/>
          </ac:spMkLst>
        </pc:spChg>
      </pc:sldChg>
      <pc:sldChg chg="addSp modSp mod setBg">
        <pc:chgData name="Culatta, Katherine E" userId="f220c9c7-a8aa-43a1-9332-d93a11950621" providerId="ADAL" clId="{AECFEE63-7C8E-46EC-857A-BAB7EF3F9C37}" dt="2022-06-14T16:15:02.702" v="2338" actId="20577"/>
        <pc:sldMkLst>
          <pc:docMk/>
          <pc:sldMk cId="686848738" sldId="293"/>
        </pc:sldMkLst>
        <pc:spChg chg="mod">
          <ac:chgData name="Culatta, Katherine E" userId="f220c9c7-a8aa-43a1-9332-d93a11950621" providerId="ADAL" clId="{AECFEE63-7C8E-46EC-857A-BAB7EF3F9C37}" dt="2022-06-14T16:14:46.931" v="2318" actId="26606"/>
          <ac:spMkLst>
            <pc:docMk/>
            <pc:sldMk cId="686848738" sldId="293"/>
            <ac:spMk id="4" creationId="{0F80EB48-C91E-4FED-89D4-7F5B190C54B8}"/>
          </ac:spMkLst>
        </pc:spChg>
        <pc:spChg chg="mod">
          <ac:chgData name="Culatta, Katherine E" userId="f220c9c7-a8aa-43a1-9332-d93a11950621" providerId="ADAL" clId="{AECFEE63-7C8E-46EC-857A-BAB7EF3F9C37}" dt="2022-06-14T16:15:02.702" v="2338" actId="20577"/>
          <ac:spMkLst>
            <pc:docMk/>
            <pc:sldMk cId="686848738" sldId="293"/>
            <ac:spMk id="5" creationId="{97B1FC5D-641D-4813-A3F1-52117DEA216A}"/>
          </ac:spMkLst>
        </pc:spChg>
        <pc:spChg chg="add">
          <ac:chgData name="Culatta, Katherine E" userId="f220c9c7-a8aa-43a1-9332-d93a11950621" providerId="ADAL" clId="{AECFEE63-7C8E-46EC-857A-BAB7EF3F9C37}" dt="2022-06-14T16:14:46.931" v="2318" actId="26606"/>
          <ac:spMkLst>
            <pc:docMk/>
            <pc:sldMk cId="686848738" sldId="293"/>
            <ac:spMk id="14" creationId="{6EAAB671-E1B2-4834-B3F6-E0A2D3BE861F}"/>
          </ac:spMkLst>
        </pc:spChg>
        <pc:spChg chg="add">
          <ac:chgData name="Culatta, Katherine E" userId="f220c9c7-a8aa-43a1-9332-d93a11950621" providerId="ADAL" clId="{AECFEE63-7C8E-46EC-857A-BAB7EF3F9C37}" dt="2022-06-14T16:14:46.931" v="2318" actId="26606"/>
          <ac:spMkLst>
            <pc:docMk/>
            <pc:sldMk cId="686848738" sldId="293"/>
            <ac:spMk id="16" creationId="{362EE7FF-9E9F-4A67-9F86-75151A968ACA}"/>
          </ac:spMkLst>
        </pc:spChg>
        <pc:picChg chg="mod">
          <ac:chgData name="Culatta, Katherine E" userId="f220c9c7-a8aa-43a1-9332-d93a11950621" providerId="ADAL" clId="{AECFEE63-7C8E-46EC-857A-BAB7EF3F9C37}" dt="2022-06-14T16:14:46.931" v="2318" actId="26606"/>
          <ac:picMkLst>
            <pc:docMk/>
            <pc:sldMk cId="686848738" sldId="293"/>
            <ac:picMk id="7" creationId="{38C91296-61B2-491E-836B-CA6BCBD639A5}"/>
          </ac:picMkLst>
        </pc:picChg>
        <pc:cxnChg chg="add">
          <ac:chgData name="Culatta, Katherine E" userId="f220c9c7-a8aa-43a1-9332-d93a11950621" providerId="ADAL" clId="{AECFEE63-7C8E-46EC-857A-BAB7EF3F9C37}" dt="2022-06-14T16:14:46.931" v="2318" actId="26606"/>
          <ac:cxnSpMkLst>
            <pc:docMk/>
            <pc:sldMk cId="686848738" sldId="293"/>
            <ac:cxnSpMk id="12" creationId="{B73DEAEA-BFDB-410C-89E7-02514506C826}"/>
          </ac:cxnSpMkLst>
        </pc:cxnChg>
        <pc:cxnChg chg="add">
          <ac:chgData name="Culatta, Katherine E" userId="f220c9c7-a8aa-43a1-9332-d93a11950621" providerId="ADAL" clId="{AECFEE63-7C8E-46EC-857A-BAB7EF3F9C37}" dt="2022-06-14T16:14:46.931" v="2318" actId="26606"/>
          <ac:cxnSpMkLst>
            <pc:docMk/>
            <pc:sldMk cId="686848738" sldId="293"/>
            <ac:cxnSpMk id="18" creationId="{B9A2B59D-5173-41AC-83C2-07213C352B5B}"/>
          </ac:cxnSpMkLst>
        </pc:cxnChg>
      </pc:sldChg>
      <pc:sldChg chg="addSp delSp modSp add">
        <pc:chgData name="Culatta, Katherine E" userId="f220c9c7-a8aa-43a1-9332-d93a11950621" providerId="ADAL" clId="{AECFEE63-7C8E-46EC-857A-BAB7EF3F9C37}" dt="2022-06-14T16:20:44.853" v="2695"/>
        <pc:sldMkLst>
          <pc:docMk/>
          <pc:sldMk cId="1234572969" sldId="294"/>
        </pc:sldMkLst>
        <pc:spChg chg="add mod">
          <ac:chgData name="Culatta, Katherine E" userId="f220c9c7-a8aa-43a1-9332-d93a11950621" providerId="ADAL" clId="{AECFEE63-7C8E-46EC-857A-BAB7EF3F9C37}" dt="2022-06-14T14:06:44.161" v="206" actId="1076"/>
          <ac:spMkLst>
            <pc:docMk/>
            <pc:sldMk cId="1234572969" sldId="294"/>
            <ac:spMk id="3" creationId="{6C6C3872-7183-4A3D-B86D-7AC5A59981FD}"/>
          </ac:spMkLst>
        </pc:spChg>
        <pc:spChg chg="add del">
          <ac:chgData name="Culatta, Katherine E" userId="f220c9c7-a8aa-43a1-9332-d93a11950621" providerId="ADAL" clId="{AECFEE63-7C8E-46EC-857A-BAB7EF3F9C37}" dt="2022-06-14T16:20:44.853" v="2695"/>
          <ac:spMkLst>
            <pc:docMk/>
            <pc:sldMk cId="1234572969" sldId="294"/>
            <ac:spMk id="5" creationId="{E3854641-45F5-4EEC-89DF-28E02CEEB15F}"/>
          </ac:spMkLst>
        </pc:spChg>
      </pc:sldChg>
      <pc:sldChg chg="modSp add del">
        <pc:chgData name="Culatta, Katherine E" userId="f220c9c7-a8aa-43a1-9332-d93a11950621" providerId="ADAL" clId="{AECFEE63-7C8E-46EC-857A-BAB7EF3F9C37}" dt="2022-06-14T16:20:11.942" v="2693" actId="2696"/>
        <pc:sldMkLst>
          <pc:docMk/>
          <pc:sldMk cId="3791322450" sldId="295"/>
        </pc:sldMkLst>
        <pc:spChg chg="mod">
          <ac:chgData name="Culatta, Katherine E" userId="f220c9c7-a8aa-43a1-9332-d93a11950621" providerId="ADAL" clId="{AECFEE63-7C8E-46EC-857A-BAB7EF3F9C37}" dt="2022-06-14T14:16:04.904" v="253" actId="20577"/>
          <ac:spMkLst>
            <pc:docMk/>
            <pc:sldMk cId="3791322450" sldId="295"/>
            <ac:spMk id="2" creationId="{E7D3DBC6-ECDB-47B2-A212-5AB3284BA6A5}"/>
          </ac:spMkLst>
        </pc:spChg>
        <pc:spChg chg="mod">
          <ac:chgData name="Culatta, Katherine E" userId="f220c9c7-a8aa-43a1-9332-d93a11950621" providerId="ADAL" clId="{AECFEE63-7C8E-46EC-857A-BAB7EF3F9C37}" dt="2022-06-14T16:19:59.291" v="2692" actId="27636"/>
          <ac:spMkLst>
            <pc:docMk/>
            <pc:sldMk cId="3791322450" sldId="295"/>
            <ac:spMk id="3" creationId="{16182326-9A2B-4611-8FA1-9CC5EABF8F48}"/>
          </ac:spMkLst>
        </pc:spChg>
      </pc:sldChg>
      <pc:sldChg chg="addSp delSp modSp add ord modNotesTx">
        <pc:chgData name="Culatta, Katherine E" userId="f220c9c7-a8aa-43a1-9332-d93a11950621" providerId="ADAL" clId="{AECFEE63-7C8E-46EC-857A-BAB7EF3F9C37}" dt="2022-06-14T22:55:43.479" v="3026" actId="20577"/>
        <pc:sldMkLst>
          <pc:docMk/>
          <pc:sldMk cId="2482965231" sldId="296"/>
        </pc:sldMkLst>
        <pc:spChg chg="mod">
          <ac:chgData name="Culatta, Katherine E" userId="f220c9c7-a8aa-43a1-9332-d93a11950621" providerId="ADAL" clId="{AECFEE63-7C8E-46EC-857A-BAB7EF3F9C37}" dt="2022-06-14T22:55:43.479" v="3026" actId="20577"/>
          <ac:spMkLst>
            <pc:docMk/>
            <pc:sldMk cId="2482965231" sldId="296"/>
            <ac:spMk id="3" creationId="{16182326-9A2B-4611-8FA1-9CC5EABF8F48}"/>
          </ac:spMkLst>
        </pc:spChg>
        <pc:picChg chg="add del mod">
          <ac:chgData name="Culatta, Katherine E" userId="f220c9c7-a8aa-43a1-9332-d93a11950621" providerId="ADAL" clId="{AECFEE63-7C8E-46EC-857A-BAB7EF3F9C37}" dt="2022-06-14T22:51:53.407" v="2894" actId="478"/>
          <ac:picMkLst>
            <pc:docMk/>
            <pc:sldMk cId="2482965231" sldId="296"/>
            <ac:picMk id="4" creationId="{EAD2D981-BF73-4718-BA6F-CBB2165F5BC7}"/>
          </ac:picMkLst>
        </pc:picChg>
        <pc:picChg chg="add mod">
          <ac:chgData name="Culatta, Katherine E" userId="f220c9c7-a8aa-43a1-9332-d93a11950621" providerId="ADAL" clId="{AECFEE63-7C8E-46EC-857A-BAB7EF3F9C37}" dt="2022-06-14T22:53:13.461" v="2899" actId="1076"/>
          <ac:picMkLst>
            <pc:docMk/>
            <pc:sldMk cId="2482965231" sldId="296"/>
            <ac:picMk id="5" creationId="{578A3AEE-4816-4A00-B0BB-98426AC9FA17}"/>
          </ac:picMkLst>
        </pc:picChg>
      </pc:sldChg>
      <pc:sldChg chg="add del">
        <pc:chgData name="Culatta, Katherine E" userId="f220c9c7-a8aa-43a1-9332-d93a11950621" providerId="ADAL" clId="{AECFEE63-7C8E-46EC-857A-BAB7EF3F9C37}" dt="2022-06-14T14:54:53.487" v="1583"/>
        <pc:sldMkLst>
          <pc:docMk/>
          <pc:sldMk cId="3801208760" sldId="296"/>
        </pc:sldMkLst>
      </pc:sldChg>
      <pc:sldChg chg="addSp delSp modSp add ord">
        <pc:chgData name="Culatta, Katherine E" userId="f220c9c7-a8aa-43a1-9332-d93a11950621" providerId="ADAL" clId="{AECFEE63-7C8E-46EC-857A-BAB7EF3F9C37}" dt="2022-06-14T15:06:54.330" v="1814" actId="478"/>
        <pc:sldMkLst>
          <pc:docMk/>
          <pc:sldMk cId="1679013208" sldId="297"/>
        </pc:sldMkLst>
        <pc:spChg chg="mod">
          <ac:chgData name="Culatta, Katherine E" userId="f220c9c7-a8aa-43a1-9332-d93a11950621" providerId="ADAL" clId="{AECFEE63-7C8E-46EC-857A-BAB7EF3F9C37}" dt="2022-06-14T15:06:47.514" v="1812" actId="122"/>
          <ac:spMkLst>
            <pc:docMk/>
            <pc:sldMk cId="1679013208" sldId="297"/>
            <ac:spMk id="2" creationId="{00000000-0000-0000-0000-000000000000}"/>
          </ac:spMkLst>
        </pc:spChg>
        <pc:spChg chg="del">
          <ac:chgData name="Culatta, Katherine E" userId="f220c9c7-a8aa-43a1-9332-d93a11950621" providerId="ADAL" clId="{AECFEE63-7C8E-46EC-857A-BAB7EF3F9C37}" dt="2022-06-14T15:06:51.202" v="1813" actId="478"/>
          <ac:spMkLst>
            <pc:docMk/>
            <pc:sldMk cId="1679013208" sldId="297"/>
            <ac:spMk id="3" creationId="{00000000-0000-0000-0000-000000000000}"/>
          </ac:spMkLst>
        </pc:spChg>
        <pc:spChg chg="add del mod">
          <ac:chgData name="Culatta, Katherine E" userId="f220c9c7-a8aa-43a1-9332-d93a11950621" providerId="ADAL" clId="{AECFEE63-7C8E-46EC-857A-BAB7EF3F9C37}" dt="2022-06-14T15:06:54.330" v="1814" actId="478"/>
          <ac:spMkLst>
            <pc:docMk/>
            <pc:sldMk cId="1679013208" sldId="297"/>
            <ac:spMk id="5" creationId="{5F9ECAC5-948D-42F4-A4E3-932C286273E5}"/>
          </ac:spMkLst>
        </pc:spChg>
      </pc:sldChg>
      <pc:sldChg chg="modSp add ord">
        <pc:chgData name="Culatta, Katherine E" userId="f220c9c7-a8aa-43a1-9332-d93a11950621" providerId="ADAL" clId="{AECFEE63-7C8E-46EC-857A-BAB7EF3F9C37}" dt="2022-06-14T15:08:43.876" v="1972" actId="20577"/>
        <pc:sldMkLst>
          <pc:docMk/>
          <pc:sldMk cId="3376045304" sldId="298"/>
        </pc:sldMkLst>
        <pc:spChg chg="mod">
          <ac:chgData name="Culatta, Katherine E" userId="f220c9c7-a8aa-43a1-9332-d93a11950621" providerId="ADAL" clId="{AECFEE63-7C8E-46EC-857A-BAB7EF3F9C37}" dt="2022-06-14T15:08:43.876" v="1972" actId="20577"/>
          <ac:spMkLst>
            <pc:docMk/>
            <pc:sldMk cId="3376045304" sldId="298"/>
            <ac:spMk id="2" creationId="{00000000-0000-0000-0000-000000000000}"/>
          </ac:spMkLst>
        </pc:spChg>
      </pc:sldChg>
      <pc:sldChg chg="addSp delSp modSp add mod setBg">
        <pc:chgData name="Culatta, Katherine E" userId="f220c9c7-a8aa-43a1-9332-d93a11950621" providerId="ADAL" clId="{AECFEE63-7C8E-46EC-857A-BAB7EF3F9C37}" dt="2022-06-14T23:17:13.313" v="3234" actId="20577"/>
        <pc:sldMkLst>
          <pc:docMk/>
          <pc:sldMk cId="3122644744" sldId="299"/>
        </pc:sldMkLst>
        <pc:spChg chg="mod">
          <ac:chgData name="Culatta, Katherine E" userId="f220c9c7-a8aa-43a1-9332-d93a11950621" providerId="ADAL" clId="{AECFEE63-7C8E-46EC-857A-BAB7EF3F9C37}" dt="2022-06-14T16:13:29.656" v="2311" actId="26606"/>
          <ac:spMkLst>
            <pc:docMk/>
            <pc:sldMk cId="3122644744" sldId="299"/>
            <ac:spMk id="2" creationId="{00000000-0000-0000-0000-000000000000}"/>
          </ac:spMkLst>
        </pc:spChg>
        <pc:spChg chg="del">
          <ac:chgData name="Culatta, Katherine E" userId="f220c9c7-a8aa-43a1-9332-d93a11950621" providerId="ADAL" clId="{AECFEE63-7C8E-46EC-857A-BAB7EF3F9C37}" dt="2022-06-14T16:13:19.968" v="2308" actId="478"/>
          <ac:spMkLst>
            <pc:docMk/>
            <pc:sldMk cId="3122644744" sldId="299"/>
            <ac:spMk id="3" creationId="{00000000-0000-0000-0000-000000000000}"/>
          </ac:spMkLst>
        </pc:spChg>
        <pc:spChg chg="add del mod">
          <ac:chgData name="Culatta, Katherine E" userId="f220c9c7-a8aa-43a1-9332-d93a11950621" providerId="ADAL" clId="{AECFEE63-7C8E-46EC-857A-BAB7EF3F9C37}" dt="2022-06-14T16:13:22.926" v="2309" actId="478"/>
          <ac:spMkLst>
            <pc:docMk/>
            <pc:sldMk cId="3122644744" sldId="299"/>
            <ac:spMk id="5" creationId="{AE39F4A8-D30D-418C-9E0A-C964C066F3EB}"/>
          </ac:spMkLst>
        </pc:spChg>
        <pc:spChg chg="add mod">
          <ac:chgData name="Culatta, Katherine E" userId="f220c9c7-a8aa-43a1-9332-d93a11950621" providerId="ADAL" clId="{AECFEE63-7C8E-46EC-857A-BAB7EF3F9C37}" dt="2022-06-14T23:17:13.313" v="3234" actId="20577"/>
          <ac:spMkLst>
            <pc:docMk/>
            <pc:sldMk cId="3122644744" sldId="299"/>
            <ac:spMk id="6" creationId="{B6A2B628-C610-4B89-9FE7-0DE1C5FDE3F3}"/>
          </ac:spMkLst>
        </pc:spChg>
        <pc:picChg chg="add mod">
          <ac:chgData name="Culatta, Katherine E" userId="f220c9c7-a8aa-43a1-9332-d93a11950621" providerId="ADAL" clId="{AECFEE63-7C8E-46EC-857A-BAB7EF3F9C37}" dt="2022-06-14T16:13:29.656" v="2311" actId="26606"/>
          <ac:picMkLst>
            <pc:docMk/>
            <pc:sldMk cId="3122644744" sldId="299"/>
            <ac:picMk id="7" creationId="{54952071-70E5-451C-9B5E-49E531BEC8D7}"/>
          </ac:picMkLst>
        </pc:picChg>
      </pc:sldChg>
      <pc:sldMasterChg chg="del delSldLayout">
        <pc:chgData name="Culatta, Katherine E" userId="f220c9c7-a8aa-43a1-9332-d93a11950621" providerId="ADAL" clId="{AECFEE63-7C8E-46EC-857A-BAB7EF3F9C37}" dt="2022-06-14T13:26:03.838" v="56" actId="2696"/>
        <pc:sldMasterMkLst>
          <pc:docMk/>
          <pc:sldMasterMk cId="0" sldId="2147483648"/>
        </pc:sldMasterMkLst>
        <pc:sldLayoutChg chg="del">
          <pc:chgData name="Culatta, Katherine E" userId="f220c9c7-a8aa-43a1-9332-d93a11950621" providerId="ADAL" clId="{AECFEE63-7C8E-46EC-857A-BAB7EF3F9C37}" dt="2022-06-14T13:26:03.829" v="39" actId="2696"/>
          <pc:sldLayoutMkLst>
            <pc:docMk/>
            <pc:sldMasterMk cId="0" sldId="2147483648"/>
            <pc:sldLayoutMk cId="0" sldId="2147483649"/>
          </pc:sldLayoutMkLst>
        </pc:sldLayoutChg>
        <pc:sldLayoutChg chg="del">
          <pc:chgData name="Culatta, Katherine E" userId="f220c9c7-a8aa-43a1-9332-d93a11950621" providerId="ADAL" clId="{AECFEE63-7C8E-46EC-857A-BAB7EF3F9C37}" dt="2022-06-14T13:26:03.830" v="40" actId="2696"/>
          <pc:sldLayoutMkLst>
            <pc:docMk/>
            <pc:sldMasterMk cId="0" sldId="2147483648"/>
            <pc:sldLayoutMk cId="0" sldId="2147483650"/>
          </pc:sldLayoutMkLst>
        </pc:sldLayoutChg>
        <pc:sldLayoutChg chg="del">
          <pc:chgData name="Culatta, Katherine E" userId="f220c9c7-a8aa-43a1-9332-d93a11950621" providerId="ADAL" clId="{AECFEE63-7C8E-46EC-857A-BAB7EF3F9C37}" dt="2022-06-14T13:26:03.831" v="41" actId="2696"/>
          <pc:sldLayoutMkLst>
            <pc:docMk/>
            <pc:sldMasterMk cId="0" sldId="2147483648"/>
            <pc:sldLayoutMk cId="0" sldId="2147483651"/>
          </pc:sldLayoutMkLst>
        </pc:sldLayoutChg>
        <pc:sldLayoutChg chg="del">
          <pc:chgData name="Culatta, Katherine E" userId="f220c9c7-a8aa-43a1-9332-d93a11950621" providerId="ADAL" clId="{AECFEE63-7C8E-46EC-857A-BAB7EF3F9C37}" dt="2022-06-14T13:26:03.832" v="42" actId="2696"/>
          <pc:sldLayoutMkLst>
            <pc:docMk/>
            <pc:sldMasterMk cId="0" sldId="2147483648"/>
            <pc:sldLayoutMk cId="0" sldId="2147483652"/>
          </pc:sldLayoutMkLst>
        </pc:sldLayoutChg>
        <pc:sldLayoutChg chg="del">
          <pc:chgData name="Culatta, Katherine E" userId="f220c9c7-a8aa-43a1-9332-d93a11950621" providerId="ADAL" clId="{AECFEE63-7C8E-46EC-857A-BAB7EF3F9C37}" dt="2022-06-14T13:26:03.833" v="43" actId="2696"/>
          <pc:sldLayoutMkLst>
            <pc:docMk/>
            <pc:sldMasterMk cId="0" sldId="2147483648"/>
            <pc:sldLayoutMk cId="0" sldId="2147483653"/>
          </pc:sldLayoutMkLst>
        </pc:sldLayoutChg>
        <pc:sldLayoutChg chg="del">
          <pc:chgData name="Culatta, Katherine E" userId="f220c9c7-a8aa-43a1-9332-d93a11950621" providerId="ADAL" clId="{AECFEE63-7C8E-46EC-857A-BAB7EF3F9C37}" dt="2022-06-14T13:26:03.835" v="44" actId="2696"/>
          <pc:sldLayoutMkLst>
            <pc:docMk/>
            <pc:sldMasterMk cId="0" sldId="2147483648"/>
            <pc:sldLayoutMk cId="0" sldId="2147483654"/>
          </pc:sldLayoutMkLst>
        </pc:sldLayoutChg>
        <pc:sldLayoutChg chg="del">
          <pc:chgData name="Culatta, Katherine E" userId="f220c9c7-a8aa-43a1-9332-d93a11950621" providerId="ADAL" clId="{AECFEE63-7C8E-46EC-857A-BAB7EF3F9C37}" dt="2022-06-14T13:26:03.835" v="45" actId="2696"/>
          <pc:sldLayoutMkLst>
            <pc:docMk/>
            <pc:sldMasterMk cId="0" sldId="2147483648"/>
            <pc:sldLayoutMk cId="0" sldId="2147483655"/>
          </pc:sldLayoutMkLst>
        </pc:sldLayoutChg>
        <pc:sldLayoutChg chg="del">
          <pc:chgData name="Culatta, Katherine E" userId="f220c9c7-a8aa-43a1-9332-d93a11950621" providerId="ADAL" clId="{AECFEE63-7C8E-46EC-857A-BAB7EF3F9C37}" dt="2022-06-14T13:26:03.836" v="46" actId="2696"/>
          <pc:sldLayoutMkLst>
            <pc:docMk/>
            <pc:sldMasterMk cId="0" sldId="2147483648"/>
            <pc:sldLayoutMk cId="0" sldId="2147483656"/>
          </pc:sldLayoutMkLst>
        </pc:sldLayoutChg>
        <pc:sldLayoutChg chg="del">
          <pc:chgData name="Culatta, Katherine E" userId="f220c9c7-a8aa-43a1-9332-d93a11950621" providerId="ADAL" clId="{AECFEE63-7C8E-46EC-857A-BAB7EF3F9C37}" dt="2022-06-14T13:26:03.838" v="54" actId="2696"/>
          <pc:sldLayoutMkLst>
            <pc:docMk/>
            <pc:sldMasterMk cId="0" sldId="2147483648"/>
            <pc:sldLayoutMk cId="0" sldId="2147483658"/>
          </pc:sldLayoutMkLst>
        </pc:sldLayoutChg>
        <pc:sldLayoutChg chg="del">
          <pc:chgData name="Culatta, Katherine E" userId="f220c9c7-a8aa-43a1-9332-d93a11950621" providerId="ADAL" clId="{AECFEE63-7C8E-46EC-857A-BAB7EF3F9C37}" dt="2022-06-14T13:26:03.838" v="55" actId="2696"/>
          <pc:sldLayoutMkLst>
            <pc:docMk/>
            <pc:sldMasterMk cId="0" sldId="2147483648"/>
            <pc:sldLayoutMk cId="0" sldId="2147483659"/>
          </pc:sldLayoutMkLst>
        </pc:sldLayoutChg>
        <pc:sldLayoutChg chg="del">
          <pc:chgData name="Culatta, Katherine E" userId="f220c9c7-a8aa-43a1-9332-d93a11950621" providerId="ADAL" clId="{AECFEE63-7C8E-46EC-857A-BAB7EF3F9C37}" dt="2022-06-14T13:26:03.838" v="49" actId="2696"/>
          <pc:sldLayoutMkLst>
            <pc:docMk/>
            <pc:sldMasterMk cId="0" sldId="2147483648"/>
            <pc:sldLayoutMk cId="0" sldId="2147483661"/>
          </pc:sldLayoutMkLst>
        </pc:sldLayoutChg>
        <pc:sldLayoutChg chg="del">
          <pc:chgData name="Culatta, Katherine E" userId="f220c9c7-a8aa-43a1-9332-d93a11950621" providerId="ADAL" clId="{AECFEE63-7C8E-46EC-857A-BAB7EF3F9C37}" dt="2022-06-14T13:26:03.838" v="51" actId="2696"/>
          <pc:sldLayoutMkLst>
            <pc:docMk/>
            <pc:sldMasterMk cId="0" sldId="2147483648"/>
            <pc:sldLayoutMk cId="0" sldId="2147483662"/>
          </pc:sldLayoutMkLst>
        </pc:sldLayoutChg>
        <pc:sldLayoutChg chg="del">
          <pc:chgData name="Culatta, Katherine E" userId="f220c9c7-a8aa-43a1-9332-d93a11950621" providerId="ADAL" clId="{AECFEE63-7C8E-46EC-857A-BAB7EF3F9C37}" dt="2022-06-14T13:26:03.838" v="50" actId="2696"/>
          <pc:sldLayoutMkLst>
            <pc:docMk/>
            <pc:sldMasterMk cId="0" sldId="2147483648"/>
            <pc:sldLayoutMk cId="0" sldId="2147483664"/>
          </pc:sldLayoutMkLst>
        </pc:sldLayoutChg>
        <pc:sldLayoutChg chg="del">
          <pc:chgData name="Culatta, Katherine E" userId="f220c9c7-a8aa-43a1-9332-d93a11950621" providerId="ADAL" clId="{AECFEE63-7C8E-46EC-857A-BAB7EF3F9C37}" dt="2022-06-14T13:26:03.838" v="48" actId="2696"/>
          <pc:sldLayoutMkLst>
            <pc:docMk/>
            <pc:sldMasterMk cId="0" sldId="2147483648"/>
            <pc:sldLayoutMk cId="0" sldId="2147483667"/>
          </pc:sldLayoutMkLst>
        </pc:sldLayoutChg>
        <pc:sldLayoutChg chg="del">
          <pc:chgData name="Culatta, Katherine E" userId="f220c9c7-a8aa-43a1-9332-d93a11950621" providerId="ADAL" clId="{AECFEE63-7C8E-46EC-857A-BAB7EF3F9C37}" dt="2022-06-14T13:26:03.838" v="47" actId="2696"/>
          <pc:sldLayoutMkLst>
            <pc:docMk/>
            <pc:sldMasterMk cId="0" sldId="2147483648"/>
            <pc:sldLayoutMk cId="0" sldId="2147483668"/>
          </pc:sldLayoutMkLst>
        </pc:sldLayoutChg>
        <pc:sldLayoutChg chg="del">
          <pc:chgData name="Culatta, Katherine E" userId="f220c9c7-a8aa-43a1-9332-d93a11950621" providerId="ADAL" clId="{AECFEE63-7C8E-46EC-857A-BAB7EF3F9C37}" dt="2022-06-14T13:26:03.838" v="52" actId="2696"/>
          <pc:sldLayoutMkLst>
            <pc:docMk/>
            <pc:sldMasterMk cId="0" sldId="2147483648"/>
            <pc:sldLayoutMk cId="0" sldId="2147483669"/>
          </pc:sldLayoutMkLst>
        </pc:sldLayoutChg>
        <pc:sldLayoutChg chg="del">
          <pc:chgData name="Culatta, Katherine E" userId="f220c9c7-a8aa-43a1-9332-d93a11950621" providerId="ADAL" clId="{AECFEE63-7C8E-46EC-857A-BAB7EF3F9C37}" dt="2022-06-14T13:26:03.838" v="53" actId="2696"/>
          <pc:sldLayoutMkLst>
            <pc:docMk/>
            <pc:sldMasterMk cId="0" sldId="2147483648"/>
            <pc:sldLayoutMk cId="0" sldId="2147483670"/>
          </pc:sldLayoutMkLst>
        </pc:sldLayoutChg>
      </pc:sldMasterChg>
    </pc:docChg>
  </pc:docChgLst>
</pc:chgInfo>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567767823542196E-2"/>
          <c:y val="7.5769534333070251E-2"/>
          <c:w val="0.35256621683654205"/>
          <c:h val="0.85191903498250565"/>
        </c:manualLayout>
      </c:layout>
      <c:pieChart>
        <c:varyColors val="1"/>
        <c:ser>
          <c:idx val="0"/>
          <c:order val="0"/>
          <c:tx>
            <c:strRef>
              <c:f>Sheet1!$B$1</c:f>
              <c:strCache>
                <c:ptCount val="1"/>
                <c:pt idx="0">
                  <c:v>Column1</c:v>
                </c:pt>
              </c:strCache>
            </c:strRef>
          </c:tx>
          <c:dPt>
            <c:idx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457-470F-B7AF-4C41FDF37058}"/>
              </c:ext>
            </c:extLst>
          </c:dPt>
          <c:dPt>
            <c:idx val="1"/>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457-470F-B7AF-4C41FDF37058}"/>
              </c:ext>
            </c:extLst>
          </c:dPt>
          <c:dPt>
            <c:idx val="2"/>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457-470F-B7AF-4C41FDF37058}"/>
              </c:ext>
            </c:extLst>
          </c:dPt>
          <c:dPt>
            <c:idx val="3"/>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457-470F-B7AF-4C41FDF37058}"/>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Goal Met</c:v>
                </c:pt>
                <c:pt idx="1">
                  <c:v>Partially Done</c:v>
                </c:pt>
                <c:pt idx="2">
                  <c:v>No Protection</c:v>
                </c:pt>
                <c:pt idx="3">
                  <c:v>Historical Only</c:v>
                </c:pt>
              </c:strCache>
            </c:strRef>
          </c:cat>
          <c:val>
            <c:numRef>
              <c:f>Sheet1!$B$2:$B$5</c:f>
              <c:numCache>
                <c:formatCode>General</c:formatCode>
                <c:ptCount val="4"/>
                <c:pt idx="0">
                  <c:v>36.5</c:v>
                </c:pt>
                <c:pt idx="1">
                  <c:v>46.3</c:v>
                </c:pt>
                <c:pt idx="2">
                  <c:v>8.8000000000000007</c:v>
                </c:pt>
                <c:pt idx="3">
                  <c:v>8.6</c:v>
                </c:pt>
              </c:numCache>
            </c:numRef>
          </c:val>
          <c:extLst>
            <c:ext xmlns:c16="http://schemas.microsoft.com/office/drawing/2014/chart" uri="{C3380CC4-5D6E-409C-BE32-E72D297353CC}">
              <c16:uniqueId val="{00000000-39F4-49EB-B6F4-F9AA6C10C78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0399217634257187"/>
          <c:y val="5.8613004866104428E-2"/>
          <c:w val="0.25168313364392852"/>
          <c:h val="0.9048731891938921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State Wildlife Action Plans</a:t>
            </a:r>
          </a:p>
        </c:rich>
      </c:tx>
      <c:layout>
        <c:manualLayout>
          <c:xMode val="edge"/>
          <c:yMode val="edge"/>
          <c:x val="9.3745348193338407E-2"/>
          <c:y val="1.7740010468402127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8.1810946894952163E-2"/>
          <c:y val="0.11427101028860745"/>
          <c:w val="0.36404683359546852"/>
          <c:h val="0.78912854643063601"/>
        </c:manualLayout>
      </c:layout>
      <c:pieChart>
        <c:varyColors val="1"/>
        <c:ser>
          <c:idx val="0"/>
          <c:order val="0"/>
          <c:tx>
            <c:strRef>
              <c:f>Sheet1!$B$1</c:f>
              <c:strCache>
                <c:ptCount val="1"/>
                <c:pt idx="0">
                  <c:v>Column1</c:v>
                </c:pt>
              </c:strCache>
            </c:strRef>
          </c:tx>
          <c:dPt>
            <c:idx val="0"/>
            <c:bubble3D val="0"/>
            <c:spPr>
              <a:gradFill rotWithShape="1">
                <a:gsLst>
                  <a:gs pos="0">
                    <a:schemeClr val="accent1">
                      <a:tint val="100000"/>
                      <a:shade val="85000"/>
                      <a:satMod val="100000"/>
                      <a:lumMod val="100000"/>
                    </a:schemeClr>
                  </a:gs>
                  <a:gs pos="100000">
                    <a:schemeClr val="accent1">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c:spPr>
            <c:extLst>
              <c:ext xmlns:c16="http://schemas.microsoft.com/office/drawing/2014/chart" uri="{C3380CC4-5D6E-409C-BE32-E72D297353CC}">
                <c16:uniqueId val="{00000001-F6C0-4201-8AEE-FF3BFBE815E5}"/>
              </c:ext>
            </c:extLst>
          </c:dPt>
          <c:dPt>
            <c:idx val="1"/>
            <c:bubble3D val="0"/>
            <c:spPr>
              <a:gradFill rotWithShape="1">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c:spPr>
            <c:extLst>
              <c:ext xmlns:c16="http://schemas.microsoft.com/office/drawing/2014/chart" uri="{C3380CC4-5D6E-409C-BE32-E72D297353CC}">
                <c16:uniqueId val="{00000003-F6C0-4201-8AEE-FF3BFBE815E5}"/>
              </c:ext>
            </c:extLst>
          </c:dPt>
          <c:dPt>
            <c:idx val="2"/>
            <c:bubble3D val="0"/>
            <c:spPr>
              <a:gradFill rotWithShape="1">
                <a:gsLst>
                  <a:gs pos="0">
                    <a:schemeClr val="accent5">
                      <a:tint val="100000"/>
                      <a:shade val="85000"/>
                      <a:satMod val="100000"/>
                      <a:lumMod val="100000"/>
                    </a:schemeClr>
                  </a:gs>
                  <a:gs pos="100000">
                    <a:schemeClr val="accent5">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c:spPr>
            <c:extLst>
              <c:ext xmlns:c16="http://schemas.microsoft.com/office/drawing/2014/chart" uri="{C3380CC4-5D6E-409C-BE32-E72D297353CC}">
                <c16:uniqueId val="{00000005-F6C0-4201-8AEE-FF3BFBE815E5}"/>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Sheet1!$A$2:$A$4</c:f>
              <c:strCache>
                <c:ptCount val="3"/>
                <c:pt idx="0">
                  <c:v>Plants included </c:v>
                </c:pt>
                <c:pt idx="1">
                  <c:v>Plants in alternative list</c:v>
                </c:pt>
                <c:pt idx="2">
                  <c:v>Plants not included</c:v>
                </c:pt>
              </c:strCache>
            </c:strRef>
          </c:cat>
          <c:val>
            <c:numRef>
              <c:f>Sheet1!$B$2:$B$4</c:f>
              <c:numCache>
                <c:formatCode>General</c:formatCode>
                <c:ptCount val="3"/>
                <c:pt idx="0">
                  <c:v>18</c:v>
                </c:pt>
                <c:pt idx="1">
                  <c:v>10</c:v>
                </c:pt>
                <c:pt idx="2">
                  <c:v>28</c:v>
                </c:pt>
              </c:numCache>
            </c:numRef>
          </c:val>
          <c:extLst>
            <c:ext xmlns:c16="http://schemas.microsoft.com/office/drawing/2014/chart" uri="{C3380CC4-5D6E-409C-BE32-E72D297353CC}">
              <c16:uniqueId val="{00000000-73C7-4C2E-9E88-F23EEF0D7DAF}"/>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53285932660481283"/>
          <c:y val="0.19886771240270185"/>
          <c:w val="0.42920338055449303"/>
          <c:h val="0.58064930034715745"/>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97C64-3057-4A40-9FDD-CD43803CEB71}" type="datetimeFigureOut">
              <a:rPr lang="en-US" smtClean="0"/>
              <a:t>6/15/2022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A04A5A-CEFA-445B-BB10-A29EC7545CE8}" type="slidenum">
              <a:rPr lang="en-US" smtClean="0"/>
              <a:t>‹#›</a:t>
            </a:fld>
            <a:endParaRPr lang="en-US"/>
          </a:p>
        </p:txBody>
      </p:sp>
    </p:spTree>
    <p:extLst>
      <p:ext uri="{BB962C8B-B14F-4D97-AF65-F5344CB8AC3E}">
        <p14:creationId xmlns:p14="http://schemas.microsoft.com/office/powerpoint/2010/main" val="316365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A04A5A-CEFA-445B-BB10-A29EC7545CE8}" type="slidenum">
              <a:rPr lang="en-US" smtClean="0"/>
              <a:t>1</a:t>
            </a:fld>
            <a:endParaRPr lang="en-US"/>
          </a:p>
        </p:txBody>
      </p:sp>
    </p:spTree>
    <p:extLst>
      <p:ext uri="{BB962C8B-B14F-4D97-AF65-F5344CB8AC3E}">
        <p14:creationId xmlns:p14="http://schemas.microsoft.com/office/powerpoint/2010/main" val="3816136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A04A5A-CEFA-445B-BB10-A29EC7545CE8}" type="slidenum">
              <a:rPr lang="en-US" smtClean="0"/>
              <a:t>10</a:t>
            </a:fld>
            <a:endParaRPr lang="en-US"/>
          </a:p>
        </p:txBody>
      </p:sp>
    </p:spTree>
    <p:extLst>
      <p:ext uri="{BB962C8B-B14F-4D97-AF65-F5344CB8AC3E}">
        <p14:creationId xmlns:p14="http://schemas.microsoft.com/office/powerpoint/2010/main" val="1406118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the PCP, we have 26 Plant Conservation Preserves across North Carolina, from the mountains to the coast. </a:t>
            </a:r>
          </a:p>
          <a:p>
            <a:endParaRPr lang="en-US" dirty="0"/>
          </a:p>
          <a:p>
            <a:r>
              <a:rPr lang="en-US" dirty="0"/>
              <a:t>These properties total ~14,500 acres (a drop in the bucket compared to most of our conservation partners!) and protect over 80 listed species—note this does not account for the repeat protection of some species at multiple preserves: as an example, Schweinitz’s sunflowers are protected at four PCP Preserves. </a:t>
            </a:r>
          </a:p>
          <a:p>
            <a:endParaRPr lang="en-US" dirty="0"/>
          </a:p>
          <a:p>
            <a:r>
              <a:rPr lang="en-US" dirty="0"/>
              <a:t>Dedicated nature preserves as dedicated by NCNHP- restricts the activities allowed.</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877FA5-308A-4287-9DD7-F33E01A1BB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514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Dedicated in 2010, 2007 donation by Tufts family</a:t>
            </a:r>
          </a:p>
          <a:p>
            <a:r>
              <a:rPr lang="en-US" dirty="0"/>
              <a:t>Sandhills Lily</a:t>
            </a:r>
          </a:p>
          <a:p>
            <a:r>
              <a:rPr lang="en-US" dirty="0"/>
              <a:t>Moore county</a:t>
            </a:r>
          </a:p>
        </p:txBody>
      </p:sp>
      <p:sp>
        <p:nvSpPr>
          <p:cNvPr id="4" name="Slide Number Placeholder 3"/>
          <p:cNvSpPr>
            <a:spLocks noGrp="1"/>
          </p:cNvSpPr>
          <p:nvPr>
            <p:ph type="sldNum" sz="quarter" idx="5"/>
          </p:nvPr>
        </p:nvSpPr>
        <p:spPr/>
        <p:txBody>
          <a:bodyPr/>
          <a:lstStyle/>
          <a:p>
            <a:fld id="{E6A04A5A-CEFA-445B-BB10-A29EC7545CE8}" type="slidenum">
              <a:rPr lang="en-US" smtClean="0"/>
              <a:t>12</a:t>
            </a:fld>
            <a:endParaRPr lang="en-US"/>
          </a:p>
        </p:txBody>
      </p:sp>
    </p:spTree>
    <p:extLst>
      <p:ext uri="{BB962C8B-B14F-4D97-AF65-F5344CB8AC3E}">
        <p14:creationId xmlns:p14="http://schemas.microsoft.com/office/powerpoint/2010/main" val="3888830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 help from TNC.</a:t>
            </a:r>
          </a:p>
          <a:p>
            <a:r>
              <a:rPr lang="en-US" dirty="0"/>
              <a:t>Historic site for Canby’s dropwort. +10 state listed.</a:t>
            </a:r>
          </a:p>
          <a:p>
            <a:r>
              <a:rPr lang="en-US" dirty="0"/>
              <a:t>Scotland county</a:t>
            </a:r>
          </a:p>
          <a:p>
            <a:endParaRPr lang="en-US" dirty="0"/>
          </a:p>
        </p:txBody>
      </p:sp>
      <p:sp>
        <p:nvSpPr>
          <p:cNvPr id="4" name="Slide Number Placeholder 3"/>
          <p:cNvSpPr>
            <a:spLocks noGrp="1"/>
          </p:cNvSpPr>
          <p:nvPr>
            <p:ph type="sldNum" sz="quarter" idx="5"/>
          </p:nvPr>
        </p:nvSpPr>
        <p:spPr/>
        <p:txBody>
          <a:bodyPr/>
          <a:lstStyle/>
          <a:p>
            <a:fld id="{E6A04A5A-CEFA-445B-BB10-A29EC7545CE8}" type="slidenum">
              <a:rPr lang="en-US" smtClean="0"/>
              <a:t>13</a:t>
            </a:fld>
            <a:endParaRPr lang="en-US"/>
          </a:p>
        </p:txBody>
      </p:sp>
    </p:spTree>
    <p:extLst>
      <p:ext uri="{BB962C8B-B14F-4D97-AF65-F5344CB8AC3E}">
        <p14:creationId xmlns:p14="http://schemas.microsoft.com/office/powerpoint/2010/main" val="1996129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A04A5A-CEFA-445B-BB10-A29EC7545CE8}" type="slidenum">
              <a:rPr lang="en-US" smtClean="0"/>
              <a:t>14</a:t>
            </a:fld>
            <a:endParaRPr lang="en-US"/>
          </a:p>
        </p:txBody>
      </p:sp>
    </p:spTree>
    <p:extLst>
      <p:ext uri="{BB962C8B-B14F-4D97-AF65-F5344CB8AC3E}">
        <p14:creationId xmlns:p14="http://schemas.microsoft.com/office/powerpoint/2010/main" val="3198278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are likely deeply familiar with the state’s wildlife action plan, but to be sure, I will give a bit of background so that we’re all on the same page. </a:t>
            </a:r>
          </a:p>
          <a:p>
            <a:endParaRPr lang="en-US" dirty="0"/>
          </a:p>
          <a:p>
            <a:r>
              <a:rPr lang="en-US" dirty="0"/>
              <a:t>At the encouragement of the US Fish and Wildlife Service, the states have each created wildlife action plans to serve as a conservation plan or conservation strategy for their state. Wildlife Action Plans all strive to avoid or prevent species extinctions or extirpations. This involves focusing attention on already-imperiled species; at-risk species which may become imperiled in the near future, or that are under review to determine if listing is warranted; and also more common species to head off or redirect declines before more herculean efforts at recovery are ever necessary.</a:t>
            </a:r>
          </a:p>
          <a:p>
            <a:endParaRPr lang="en-US" dirty="0"/>
          </a:p>
          <a:p>
            <a:r>
              <a:rPr lang="en-US" dirty="0"/>
              <a:t>State Wildlife Action Plans are typically put together by the agency charged with protecting wildlife, which in NC is the Wildlife Resources Commission. </a:t>
            </a:r>
          </a:p>
          <a:p>
            <a:endParaRPr lang="en-US" dirty="0"/>
          </a:p>
          <a:p>
            <a:r>
              <a:rPr lang="en-US" dirty="0"/>
              <a:t>These plans are to be updated every 10 years, our last update was in 2015. </a:t>
            </a:r>
          </a:p>
          <a:p>
            <a:r>
              <a:rPr lang="en-US" dirty="0"/>
              <a:t>These plans are directly tied to federal funding, specifically through the state wildlife grants. With few exceptions, for projects to be funded, they should address a priority action for a species of greatest conservation need. In many cases, only wildlife species were considered.</a:t>
            </a:r>
          </a:p>
        </p:txBody>
      </p:sp>
      <p:sp>
        <p:nvSpPr>
          <p:cNvPr id="4" name="Slide Number Placeholder 3"/>
          <p:cNvSpPr>
            <a:spLocks noGrp="1"/>
          </p:cNvSpPr>
          <p:nvPr>
            <p:ph type="sldNum" sz="quarter" idx="10"/>
          </p:nvPr>
        </p:nvSpPr>
        <p:spPr/>
        <p:txBody>
          <a:bodyPr/>
          <a:lstStyle/>
          <a:p>
            <a:fld id="{E6A04A5A-CEFA-445B-BB10-A29EC7545CE8}" type="slidenum">
              <a:rPr lang="en-US" smtClean="0"/>
              <a:t>15</a:t>
            </a:fld>
            <a:endParaRPr lang="en-US"/>
          </a:p>
        </p:txBody>
      </p:sp>
    </p:spTree>
    <p:extLst>
      <p:ext uri="{BB962C8B-B14F-4D97-AF65-F5344CB8AC3E}">
        <p14:creationId xmlns:p14="http://schemas.microsoft.com/office/powerpoint/2010/main" val="2028027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put North Carolina in context, we</a:t>
            </a:r>
            <a:r>
              <a:rPr lang="en-US" baseline="0" dirty="0"/>
              <a:t> can examine the ways other states and territories have handled plants in their wildlife action plans.</a:t>
            </a:r>
          </a:p>
          <a:p>
            <a:endParaRPr lang="en-US" baseline="0" dirty="0"/>
          </a:p>
          <a:p>
            <a:r>
              <a:rPr lang="en-US" baseline="0" dirty="0"/>
              <a:t>Despite some limitations or restrictions on funding, the states have been given flexibility in determining their own SGCNs. To that end, nearly 1/3</a:t>
            </a:r>
            <a:r>
              <a:rPr lang="en-US" baseline="30000" dirty="0"/>
              <a:t>rd</a:t>
            </a:r>
            <a:r>
              <a:rPr lang="en-US" baseline="0" dirty="0"/>
              <a:t> of states and territories have included plants directly. Another 18% have included plants in an alternative list, sometimes as an appendix. The remaining 50%, including NC, have not included plants at all. </a:t>
            </a:r>
          </a:p>
          <a:p>
            <a:endParaRPr lang="en-US" baseline="0" dirty="0"/>
          </a:p>
          <a:p>
            <a:r>
              <a:rPr lang="en-US" baseline="0" dirty="0"/>
              <a:t>Part of the explanation is an assumption that plants are covered by ‘habitat’ </a:t>
            </a:r>
            <a:endParaRPr lang="en-US" dirty="0"/>
          </a:p>
        </p:txBody>
      </p:sp>
      <p:sp>
        <p:nvSpPr>
          <p:cNvPr id="4" name="Slide Number Placeholder 3"/>
          <p:cNvSpPr>
            <a:spLocks noGrp="1"/>
          </p:cNvSpPr>
          <p:nvPr>
            <p:ph type="sldNum" sz="quarter" idx="10"/>
          </p:nvPr>
        </p:nvSpPr>
        <p:spPr/>
        <p:txBody>
          <a:bodyPr/>
          <a:lstStyle/>
          <a:p>
            <a:fld id="{E6A04A5A-CEFA-445B-BB10-A29EC7545CE8}" type="slidenum">
              <a:rPr lang="en-US" smtClean="0"/>
              <a:t>16</a:t>
            </a:fld>
            <a:endParaRPr lang="en-US"/>
          </a:p>
        </p:txBody>
      </p:sp>
    </p:spTree>
    <p:extLst>
      <p:ext uri="{BB962C8B-B14F-4D97-AF65-F5344CB8AC3E}">
        <p14:creationId xmlns:p14="http://schemas.microsoft.com/office/powerpoint/2010/main" val="482687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2005, we’ve seen the percentage of states and</a:t>
            </a:r>
            <a:r>
              <a:rPr lang="en-US" baseline="0" dirty="0"/>
              <a:t> territories with plants in their plans go from 14% to 50%. This is great progress, and it didn’t’ happen by accident. There has been a lot of encouragement to go this way. </a:t>
            </a:r>
          </a:p>
          <a:p>
            <a:endParaRPr lang="en-US" baseline="0" dirty="0"/>
          </a:p>
          <a:p>
            <a:r>
              <a:rPr lang="en-US" baseline="0" dirty="0"/>
              <a:t>For example, this has been directly suggested by the Association of Fish and Wildlife Agencies, AFWA, the national consortium of agencies like NC’s Wildlife Resources Commission. In their 2012 Best Practices document, they specifically highlighted that adding plants and other underrepresented taxonomic groups to the state wildlife action plans should be a priority.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Not</a:t>
            </a:r>
            <a:r>
              <a:rPr lang="en-US" baseline="0" dirty="0"/>
              <a:t> only would adding plants into state wildlife actions plans be advantageous to states like North Carolina </a:t>
            </a:r>
            <a:r>
              <a:rPr lang="en-US" b="1" baseline="0" dirty="0"/>
              <a:t>right now</a:t>
            </a:r>
            <a:r>
              <a:rPr lang="en-US" baseline="0" dirty="0"/>
              <a:t>—to broaden the partner and project pool for state wildlife grant funding—it would also be advantageous in the future. </a:t>
            </a:r>
            <a:endParaRPr lang="en-US" dirty="0"/>
          </a:p>
          <a:p>
            <a:endParaRPr lang="en-US" dirty="0"/>
          </a:p>
        </p:txBody>
      </p:sp>
      <p:sp>
        <p:nvSpPr>
          <p:cNvPr id="4" name="Slide Number Placeholder 3"/>
          <p:cNvSpPr>
            <a:spLocks noGrp="1"/>
          </p:cNvSpPr>
          <p:nvPr>
            <p:ph type="sldNum" sz="quarter" idx="10"/>
          </p:nvPr>
        </p:nvSpPr>
        <p:spPr/>
        <p:txBody>
          <a:bodyPr/>
          <a:lstStyle/>
          <a:p>
            <a:fld id="{E6A04A5A-CEFA-445B-BB10-A29EC7545CE8}" type="slidenum">
              <a:rPr lang="en-US" smtClean="0"/>
              <a:t>17</a:t>
            </a:fld>
            <a:endParaRPr lang="en-US"/>
          </a:p>
        </p:txBody>
      </p:sp>
    </p:spTree>
    <p:extLst>
      <p:ext uri="{BB962C8B-B14F-4D97-AF65-F5344CB8AC3E}">
        <p14:creationId xmlns:p14="http://schemas.microsoft.com/office/powerpoint/2010/main" val="1200109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opportunity on the horizon is the Recovering America’s Wildlife Act</a:t>
            </a:r>
            <a:r>
              <a:rPr lang="en-US" baseline="0" dirty="0"/>
              <a:t> or RAWA, which has been gaining traction for more than the past year.</a:t>
            </a:r>
            <a:br>
              <a:rPr lang="en-US" baseline="0" dirty="0"/>
            </a:br>
            <a:endParaRPr lang="en-US" baseline="0" dirty="0"/>
          </a:p>
          <a:p>
            <a:r>
              <a:rPr lang="en-US" baseline="0" dirty="0"/>
              <a:t>RAWA is poised to accomplish several notable goals: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First, a significant infusion of recurring funding to the states, </a:t>
            </a:r>
            <a:r>
              <a:rPr lang="en-US" b="1" baseline="0" dirty="0"/>
              <a:t>tied directly to Wildlife Action Plans</a:t>
            </a:r>
            <a:r>
              <a:rPr lang="en-US" baseline="0" dirty="0"/>
              <a:t>—especially the SGCNs. Notably, there will be a 5% bonus in funding to states that include plants in their plans.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Second, this</a:t>
            </a:r>
            <a:r>
              <a:rPr lang="en-US" baseline="0" dirty="0"/>
              <a:t> bill proposes to update the Pittman-Robertson Act which defined wildlife as fauna only, allowing for these “wildlife” funds to be spent on a wider swath of each state’s biodiversity. </a:t>
            </a:r>
          </a:p>
          <a:p>
            <a:endParaRPr lang="en-US" baseline="0" dirty="0"/>
          </a:p>
          <a:p>
            <a:r>
              <a:rPr lang="en-US" baseline="0" dirty="0"/>
              <a:t>At-risk species will also be getting special attention with this act with a goal of rapidly assessing and addressing species on the cusp of becoming imperiled so that their declining trajectories can be leveled off or turned around. </a:t>
            </a:r>
          </a:p>
          <a:p>
            <a:endParaRPr lang="en-US" baseline="0" dirty="0"/>
          </a:p>
          <a:p>
            <a:r>
              <a:rPr lang="en-US" baseline="0" dirty="0"/>
              <a:t>Your parents, teachers, and other role models probably taught you that avoiding or stopping a problem from getting out of hand is always better than to try to clean up after the fact—this wisdom applies to the realm of conservation too. In other words, these extra resources are aimed at avoiding species listings and difficult recovery programs for better outcomes overall. </a:t>
            </a:r>
          </a:p>
          <a:p>
            <a:endParaRPr lang="en-US" baseline="0" dirty="0"/>
          </a:p>
        </p:txBody>
      </p:sp>
      <p:sp>
        <p:nvSpPr>
          <p:cNvPr id="4" name="Slide Number Placeholder 3"/>
          <p:cNvSpPr>
            <a:spLocks noGrp="1"/>
          </p:cNvSpPr>
          <p:nvPr>
            <p:ph type="sldNum" sz="quarter" idx="10"/>
          </p:nvPr>
        </p:nvSpPr>
        <p:spPr/>
        <p:txBody>
          <a:bodyPr/>
          <a:lstStyle/>
          <a:p>
            <a:fld id="{E6A04A5A-CEFA-445B-BB10-A29EC7545CE8}" type="slidenum">
              <a:rPr lang="en-US" smtClean="0"/>
              <a:t>18</a:t>
            </a:fld>
            <a:endParaRPr lang="en-US"/>
          </a:p>
        </p:txBody>
      </p:sp>
    </p:spTree>
    <p:extLst>
      <p:ext uri="{BB962C8B-B14F-4D97-AF65-F5344CB8AC3E}">
        <p14:creationId xmlns:p14="http://schemas.microsoft.com/office/powerpoint/2010/main" val="1031580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where are we with this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bill was introduced in the US House in April by Representative Debbie Dingell from Michigan and Jeff </a:t>
            </a:r>
            <a:r>
              <a:rPr lang="en-US" b="0" i="0" dirty="0">
                <a:solidFill>
                  <a:srgbClr val="4F4F4E"/>
                </a:solidFill>
                <a:effectLst/>
                <a:latin typeface="Source Sans Pro" panose="020B0503030403020204" pitchFamily="34" charset="0"/>
              </a:rPr>
              <a:t>Fortenberry of Nebraska</a:t>
            </a:r>
            <a:r>
              <a:rPr lang="en-US" baseline="0" dirty="0"/>
              <a:t>. This bill includes 101 co-sponsors including NC’s David </a:t>
            </a:r>
            <a:r>
              <a:rPr lang="en-US" baseline="0" dirty="0" err="1"/>
              <a:t>Rouzer</a:t>
            </a:r>
            <a:r>
              <a:rPr lang="en-US" baseline="0" dirty="0"/>
              <a:t> and Deborah Ross. This bill has made it through several subcommittee hearings thus far.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In mid-July, a companion bill was introduced in the US Senate by Senator Martin Heinrich of New Mexico and Roy Blunt of Missouri and has support and co-sponsorship from NC Senators Tillis and Burr.</a:t>
            </a:r>
          </a:p>
          <a:p>
            <a:endParaRPr lang="en-US" dirty="0"/>
          </a:p>
          <a:p>
            <a:r>
              <a:rPr lang="en-US" dirty="0"/>
              <a:t>So, at this point, we have two introduced bills and we will be watching closely for next steps. They will need to be reconciled in the end, but the teams are working together to make this a success. </a:t>
            </a:r>
          </a:p>
          <a:p>
            <a:endParaRPr lang="en-US" dirty="0"/>
          </a:p>
          <a:p>
            <a:r>
              <a:rPr lang="en-US" dirty="0"/>
              <a:t>I know the National Wildlife Federation has been providing great updates on this process through their website, social media,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you may be asking---What are we waiting on?? Let’s get plants included in the NC WAP, right?! </a:t>
            </a:r>
            <a:endParaRPr lang="en-US" dirty="0"/>
          </a:p>
          <a:p>
            <a:endParaRPr lang="en-US" baseline="0" dirty="0"/>
          </a:p>
        </p:txBody>
      </p:sp>
      <p:sp>
        <p:nvSpPr>
          <p:cNvPr id="4" name="Slide Number Placeholder 3"/>
          <p:cNvSpPr>
            <a:spLocks noGrp="1"/>
          </p:cNvSpPr>
          <p:nvPr>
            <p:ph type="sldNum" sz="quarter" idx="10"/>
          </p:nvPr>
        </p:nvSpPr>
        <p:spPr/>
        <p:txBody>
          <a:bodyPr/>
          <a:lstStyle/>
          <a:p>
            <a:fld id="{E6A04A5A-CEFA-445B-BB10-A29EC7545CE8}" type="slidenum">
              <a:rPr lang="en-US" smtClean="0"/>
              <a:t>19</a:t>
            </a:fld>
            <a:endParaRPr lang="en-US"/>
          </a:p>
        </p:txBody>
      </p:sp>
    </p:spTree>
    <p:extLst>
      <p:ext uri="{BB962C8B-B14F-4D97-AF65-F5344CB8AC3E}">
        <p14:creationId xmlns:p14="http://schemas.microsoft.com/office/powerpoint/2010/main" val="3444875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 is PCP? The Plant Conservation Program is a part of the NC Department of Agriculture &amp; Consumer Services. We have five major tasks: we write the state list of protected plant species, regulate activities concerning listed plants, establish and manage nature preserves for the targeted purpose of imperiled plant protection, monitor rare plants, and conduct research on rare plant species’ biology, habitat requirements, and management needs.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ECE615-930F-4662-8B86-B066A3D554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488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outerShdw blurRad="38100" dist="38100" dir="2700000" algn="tl">
                    <a:srgbClr val="000000">
                      <a:alpha val="43137"/>
                    </a:srgbClr>
                  </a:outerShdw>
                </a:effectLst>
              </a:rPr>
              <a:t>Not to worry, PCP has been working with WRC for over a year now to plan out how to make this happen.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outerShdw blurRad="38100" dist="38100" dir="2700000" algn="tl">
                    <a:srgbClr val="000000">
                      <a:alpha val="43137"/>
                    </a:srgbClr>
                  </a:outerShdw>
                </a:effectLst>
              </a:rPr>
              <a:t>First, you should know that updates to the WAP are categorized as Major Revisions or Minor Revisions, but all revisions must be reviewed and approved by the US Fish and Wildlife Service. We first looked into adding the NC Protected Plant List as a minor revision, but feedback from the Service was that this change would be too substantial and constitutes a major revision. And so, we are working through the process to go that route instead. We have several more steps to complete, but we are aiming to submit this for review later this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outerShdw blurRad="38100" dist="38100" dir="2700000" algn="tl">
                    <a:srgbClr val="000000">
                      <a:alpha val="43137"/>
                    </a:srgbClr>
                  </a:outerShdw>
                </a:effectLst>
              </a:rPr>
              <a:t>By starting with the NC Protected Plant List as a plant list of species of greatest conservation need, we will only be including the </a:t>
            </a:r>
            <a:r>
              <a:rPr lang="en-US" sz="1200" b="1" dirty="0">
                <a:effectLst>
                  <a:outerShdw blurRad="38100" dist="38100" dir="2700000" algn="tl">
                    <a:srgbClr val="000000">
                      <a:alpha val="43137"/>
                    </a:srgbClr>
                  </a:outerShdw>
                </a:effectLst>
              </a:rPr>
              <a:t>most imperiled </a:t>
            </a:r>
            <a:r>
              <a:rPr lang="en-US" sz="1200" dirty="0">
                <a:effectLst>
                  <a:outerShdw blurRad="38100" dist="38100" dir="2700000" algn="tl">
                    <a:srgbClr val="000000">
                      <a:alpha val="43137"/>
                    </a:srgbClr>
                  </a:outerShdw>
                </a:effectLst>
              </a:rPr>
              <a:t>plant species of the state. This will therefore not match the rest of the document which includes a wider array of species. We will need to create a new evaluation process for plants in the wildlife action plan that will be broader in scope. Our goal is to be able to complete this larger review in time for the scheduled 2025 update to the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outerShdw blurRad="38100" dist="38100" dir="2700000" algn="tl">
                  <a:srgbClr val="000000">
                    <a:alpha val="43137"/>
                  </a:srgbClr>
                </a:outerShdw>
              </a:effectLst>
            </a:endParaRPr>
          </a:p>
          <a:p>
            <a:endParaRPr lang="en-US" dirty="0"/>
          </a:p>
        </p:txBody>
      </p:sp>
      <p:sp>
        <p:nvSpPr>
          <p:cNvPr id="4" name="Slide Number Placeholder 3"/>
          <p:cNvSpPr>
            <a:spLocks noGrp="1"/>
          </p:cNvSpPr>
          <p:nvPr>
            <p:ph type="sldNum" sz="quarter" idx="10"/>
          </p:nvPr>
        </p:nvSpPr>
        <p:spPr/>
        <p:txBody>
          <a:bodyPr/>
          <a:lstStyle/>
          <a:p>
            <a:fld id="{E6A04A5A-CEFA-445B-BB10-A29EC7545CE8}" type="slidenum">
              <a:rPr lang="en-US" smtClean="0"/>
              <a:t>20</a:t>
            </a:fld>
            <a:endParaRPr lang="en-US"/>
          </a:p>
        </p:txBody>
      </p:sp>
    </p:spTree>
    <p:extLst>
      <p:ext uri="{BB962C8B-B14F-4D97-AF65-F5344CB8AC3E}">
        <p14:creationId xmlns:p14="http://schemas.microsoft.com/office/powerpoint/2010/main" val="3413933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This June, the Commission will review the evaluation criteria and process for designating wildlife SGCN. </a:t>
            </a:r>
          </a:p>
          <a:p>
            <a:pPr marL="0" indent="0">
              <a:buNone/>
            </a:pPr>
            <a:endParaRPr lang="en-US" dirty="0"/>
          </a:p>
          <a:p>
            <a:pPr marL="0" indent="0">
              <a:buNone/>
            </a:pPr>
            <a:r>
              <a:rPr lang="en-US" dirty="0"/>
              <a:t>The </a:t>
            </a:r>
            <a:r>
              <a:rPr lang="en-US" b="1" dirty="0"/>
              <a:t>Plant SGCN Working Group </a:t>
            </a:r>
            <a:r>
              <a:rPr lang="en-US" dirty="0"/>
              <a:t>(part of the newly formed NC Plant Conservation Alliance) will meet with the WRC State Wildlife Action Plan Coordinator to hear updates and discuss designating plant SGCN for the 2025 Wildlife Action Plan regularly-scheduled major revision. </a:t>
            </a:r>
          </a:p>
          <a:p>
            <a:pPr marL="0" indent="0">
              <a:buNone/>
            </a:pPr>
            <a:endParaRPr lang="en-US" dirty="0"/>
          </a:p>
          <a:p>
            <a:pPr marL="0" indent="0">
              <a:buNone/>
            </a:pPr>
            <a:r>
              <a:rPr lang="en-US" dirty="0"/>
              <a:t>Phase II will be much more comprehensive than the NC Protected Plant List. We will likely see many Significantly Rare and maybe Watch List species from the Rare Plant List added to the SGCN list in 2025. There will also be an emphasis on federal at-risk species, some of which are state listed, others only Watch List. </a:t>
            </a:r>
          </a:p>
          <a:p>
            <a:endParaRPr lang="en-US" dirty="0"/>
          </a:p>
        </p:txBody>
      </p:sp>
      <p:sp>
        <p:nvSpPr>
          <p:cNvPr id="4" name="Slide Number Placeholder 3"/>
          <p:cNvSpPr>
            <a:spLocks noGrp="1"/>
          </p:cNvSpPr>
          <p:nvPr>
            <p:ph type="sldNum" sz="quarter" idx="5"/>
          </p:nvPr>
        </p:nvSpPr>
        <p:spPr/>
        <p:txBody>
          <a:bodyPr/>
          <a:lstStyle/>
          <a:p>
            <a:fld id="{8971C118-1E9A-4C35-9CE8-58299EA3DBA2}" type="slidenum">
              <a:rPr lang="en-US" smtClean="0"/>
              <a:t>21</a:t>
            </a:fld>
            <a:endParaRPr lang="en-US"/>
          </a:p>
        </p:txBody>
      </p:sp>
    </p:spTree>
    <p:extLst>
      <p:ext uri="{BB962C8B-B14F-4D97-AF65-F5344CB8AC3E}">
        <p14:creationId xmlns:p14="http://schemas.microsoft.com/office/powerpoint/2010/main" val="2105362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what can you do? </a:t>
            </a:r>
          </a:p>
          <a:p>
            <a:endParaRPr lang="en-US" baseline="0" dirty="0"/>
          </a:p>
          <a:p>
            <a:r>
              <a:rPr lang="en-US" baseline="0" dirty="0"/>
              <a:t>Stay tuned or look for updates on the status of RAWA and for updates to the Wildlife Action Plan. If you want to learn more about plant conservation in North Carolina or to get involved, I encourage you to reach out to the Friends of Plant Conservation to learn more about ways to connect. </a:t>
            </a:r>
            <a:endParaRPr lang="en-US" dirty="0"/>
          </a:p>
          <a:p>
            <a:endParaRPr lang="en-US" dirty="0"/>
          </a:p>
        </p:txBody>
      </p:sp>
      <p:sp>
        <p:nvSpPr>
          <p:cNvPr id="4" name="Slide Number Placeholder 3"/>
          <p:cNvSpPr>
            <a:spLocks noGrp="1"/>
          </p:cNvSpPr>
          <p:nvPr>
            <p:ph type="sldNum" sz="quarter" idx="5"/>
          </p:nvPr>
        </p:nvSpPr>
        <p:spPr/>
        <p:txBody>
          <a:bodyPr/>
          <a:lstStyle/>
          <a:p>
            <a:fld id="{E6A04A5A-CEFA-445B-BB10-A29EC7545CE8}" type="slidenum">
              <a:rPr lang="en-US" smtClean="0"/>
              <a:t>22</a:t>
            </a:fld>
            <a:endParaRPr lang="en-US"/>
          </a:p>
        </p:txBody>
      </p:sp>
    </p:spTree>
    <p:extLst>
      <p:ext uri="{BB962C8B-B14F-4D97-AF65-F5344CB8AC3E}">
        <p14:creationId xmlns:p14="http://schemas.microsoft.com/office/powerpoint/2010/main" val="1163329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each of these tasks is important, we spend a significant amount of our time focusing on establishing and managing what we call Plant Conservation Preserves. These are state-dedicated nature preserves which specifically target at least one state-listed plant species in its natural habitat. Our goals are site specific and tailored to the target plant species; however, it’s always true that we aim to restore and maintain the natural communities and natural processes that make a habitat suitable for these target species. </a:t>
            </a:r>
          </a:p>
          <a:p>
            <a:endParaRPr lang="en-US" dirty="0"/>
          </a:p>
          <a:p>
            <a:r>
              <a:rPr lang="en-US" dirty="0"/>
              <a:t>So… how do we figure out what should be protected?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ECE615-930F-4662-8B86-B066A3D554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907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there is more work than any of us can do– all of us need to come up with priorities to define the </a:t>
            </a:r>
            <a:r>
              <a:rPr lang="en-US" b="1" dirty="0"/>
              <a:t>real</a:t>
            </a:r>
            <a:r>
              <a:rPr lang="en-US" dirty="0"/>
              <a:t> mission or goal, and add structure to future plans. </a:t>
            </a:r>
          </a:p>
          <a:p>
            <a:endParaRPr lang="en-US" dirty="0"/>
          </a:p>
          <a:p>
            <a:r>
              <a:rPr lang="en-US" dirty="0"/>
              <a:t>A very brief history of how we got to where we are now is as follows:</a:t>
            </a:r>
          </a:p>
          <a:p>
            <a:endParaRPr lang="en-US" dirty="0"/>
          </a:p>
          <a:p>
            <a:r>
              <a:rPr lang="en-US" dirty="0"/>
              <a:t>First: the really obvious and well-known needs were put into a list. Our program had support from our Board, but there was a looming question of “with all of the land conservation in NC, isn’t someone else already doing this?? With the many thousands of acres protected in national and state parks, national and state forests, etc., isn’t this work already being done??”</a:t>
            </a:r>
          </a:p>
          <a:p>
            <a:endParaRPr lang="en-US" dirty="0"/>
          </a:p>
          <a:p>
            <a:r>
              <a:rPr lang="en-US" dirty="0"/>
              <a:t>Looking further, the answer became clearer– there IS a lot of protection going on, but not all needed future projects are suitable to the players already in the game. Some sites are too small, too degraded, too far from other protected lands or work stations, or lack other features that fit into existing protection portfolios. </a:t>
            </a:r>
          </a:p>
          <a:p>
            <a:endParaRPr lang="en-US" dirty="0"/>
          </a:p>
          <a:p>
            <a:r>
              <a:rPr lang="en-US" dirty="0"/>
              <a:t>And so, to address what the need really looked like, we set out to make a portfolio from which to work.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do this, we borrowed an old idea… a minimum conservation goal was established for each species: to protect at least two populations, aiming for the two best, or most viable populations. This minimum redundancy gave us at least that much insurance against total loss in the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used the NC NHP database of element occurrences to determine the best populations for conservation. Viability was determined from EO-ranks primarily, but we also considered their context in the landscape, and occasionally their distribution across parcels of land. </a:t>
            </a:r>
          </a:p>
          <a:p>
            <a:endParaRPr lang="en-US" dirty="0"/>
          </a:p>
          <a:p>
            <a:r>
              <a:rPr lang="en-US" dirty="0"/>
              <a:t>However, many species occupy a </a:t>
            </a:r>
            <a:r>
              <a:rPr lang="en-US" u="sng" dirty="0"/>
              <a:t>variety</a:t>
            </a:r>
            <a:r>
              <a:rPr lang="en-US" dirty="0"/>
              <a:t> of habitats in NC, and protecting that diversity was also recognized as important, perhaps especially when a species may be faring better in one area relative to another. In other words, focusing on just two populations might be too limiting for some of NC’s rare, but variable, species. Next, we had to consider how to evaluate and prioritize between populations in different ecosystems.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ECE615-930F-4662-8B86-B066A3D554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367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we expanded the idea to include the two “best” populations </a:t>
            </a:r>
            <a:r>
              <a:rPr lang="en-US" b="1" dirty="0"/>
              <a:t>in each ecoregion </a:t>
            </a:r>
            <a:r>
              <a:rPr lang="en-US" dirty="0"/>
              <a:t>in which they naturally occur across the state. For very range-restricted species, this may result in a minimum conservation goal of one or two populations; however, for other species, expanding the goal by ecoregion resulted in 10+ prioritized sites.  </a:t>
            </a:r>
          </a:p>
          <a:p>
            <a:pPr lvl="1"/>
            <a:endParaRPr lang="en-US" dirty="0"/>
          </a:p>
          <a:p>
            <a:pPr lvl="0"/>
            <a:r>
              <a:rPr lang="en-US" dirty="0"/>
              <a:t>The final portfolio resulted in 610 sites, these were from the Natural Heritage Program’s database of significant natural heritage areas, several of which were identified as a conservation target for more than one species, making them more “</a:t>
            </a:r>
            <a:r>
              <a:rPr lang="en-US" b="1" dirty="0"/>
              <a:t>efficient</a:t>
            </a:r>
            <a:r>
              <a:rPr lang="en-US" dirty="0"/>
              <a:t>” in a certain way. Several identified priorities were already protected by the time the PCP portfolio was put together, some of which were already PCP Preserves. </a:t>
            </a:r>
          </a:p>
          <a:p>
            <a:pPr lvl="0"/>
            <a:endParaRPr lang="en-US" dirty="0"/>
          </a:p>
          <a:p>
            <a:pPr lvl="0"/>
            <a:r>
              <a:rPr lang="en-US" dirty="0"/>
              <a:t>PCP also took note of which priority sites should be acquisition targets versus partnerships that our program may enter into to facilitate ongoing support or management for the benefit of rare plants.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D07462-F34B-4173-915E-81B64551F1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81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portfolio of important plant areas has been a great tool for focusing PCP’s efforts for conservation of our state’s rare plants. </a:t>
            </a:r>
          </a:p>
          <a:p>
            <a:endParaRPr lang="en-US" dirty="0"/>
          </a:p>
          <a:p>
            <a:r>
              <a:rPr lang="en-US" dirty="0"/>
              <a:t>Using this portfolio, we’re also able to check in and assess our progress. </a:t>
            </a:r>
          </a:p>
          <a:p>
            <a:endParaRPr lang="en-US" dirty="0"/>
          </a:p>
          <a:p>
            <a:r>
              <a:rPr lang="en-US" dirty="0"/>
              <a:t>To do this, we’ve tallied the protected vs. not protected priority sites per species and then binned the species into three categories: </a:t>
            </a:r>
          </a:p>
          <a:p>
            <a:pPr marL="228600" indent="-228600">
              <a:buAutoNum type="arabicParenBoth"/>
            </a:pPr>
            <a:r>
              <a:rPr lang="en-US" dirty="0"/>
              <a:t>all priority sites are protected and so the goal is met, </a:t>
            </a:r>
          </a:p>
          <a:p>
            <a:pPr marL="228600" indent="-228600">
              <a:buAutoNum type="arabicParenBoth"/>
            </a:pPr>
            <a:r>
              <a:rPr lang="en-US" dirty="0"/>
              <a:t>some, but not all of the priority sites being protected, so partially done, and </a:t>
            </a:r>
          </a:p>
          <a:p>
            <a:pPr marL="228600" indent="-228600">
              <a:buAutoNum type="arabicParenBoth"/>
            </a:pPr>
            <a:r>
              <a:rPr lang="en-US" dirty="0"/>
              <a:t>none of the priority sites being protected, in many cases, this is equivalent to zero protected populations, period. </a:t>
            </a:r>
          </a:p>
          <a:p>
            <a:pPr marL="228600" indent="-228600">
              <a:buAutoNum type="arabicParenBoth"/>
            </a:pPr>
            <a:r>
              <a:rPr lang="en-US" dirty="0"/>
              <a:t>The fourth category here is historical only. Species with no extant populations in the state are typically not prioritized above protected extant populations. </a:t>
            </a:r>
          </a:p>
          <a:p>
            <a:endParaRPr lang="en-US" dirty="0"/>
          </a:p>
          <a:p>
            <a:r>
              <a:rPr lang="en-US" dirty="0"/>
              <a:t>We can see that more than one third of our 419 protected plant species in NC have the minimum protection goal already met. This is a great thing—and worth paying attention to! It’s also encouraging to see that nearly half of all listed species have at least one priority population in conservation. </a:t>
            </a:r>
            <a:r>
              <a:rPr lang="en-US" b="1" dirty="0"/>
              <a:t>Together that’s 82% of NC’s imperiled plant species under at least some protection, and not just “some” protection but with at least one of the best, most viable, populations protected. </a:t>
            </a:r>
            <a:r>
              <a:rPr lang="en-US" dirty="0"/>
              <a:t>Checking-in in this way really helps us focus on the areas of </a:t>
            </a:r>
            <a:r>
              <a:rPr lang="en-US" b="1" u="sng" dirty="0"/>
              <a:t>remaining</a:t>
            </a:r>
            <a:r>
              <a:rPr lang="en-US" dirty="0"/>
              <a:t> greatest need and highlighting those species which are falling through the cracks– of special note are the 9% (n=38) of our listed species with no protection thus far.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ECE615-930F-4662-8B86-B066A3D554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91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we expanded the idea to include the two “best” populations </a:t>
            </a:r>
            <a:r>
              <a:rPr lang="en-US" b="1" dirty="0"/>
              <a:t>in each ecoregion </a:t>
            </a:r>
            <a:r>
              <a:rPr lang="en-US" dirty="0"/>
              <a:t>in which they naturally occur across the state. For very range-restricted species, this may result in a minimum conservation goal of one or two populations; however, for other species, expanding the goal by ecoregion resulted in 10+ prioritized sites.  </a:t>
            </a:r>
          </a:p>
          <a:p>
            <a:pPr lvl="1"/>
            <a:endParaRPr lang="en-US" dirty="0"/>
          </a:p>
          <a:p>
            <a:pPr lvl="0"/>
            <a:r>
              <a:rPr lang="en-US" dirty="0"/>
              <a:t>The final portfolio resulted in 610 sites, these were from the Natural Heritage Program’s database of significant natural heritage areas, several of which were identified as a conservation target for more than one species, making them more “</a:t>
            </a:r>
            <a:r>
              <a:rPr lang="en-US" b="1" dirty="0"/>
              <a:t>efficient</a:t>
            </a:r>
            <a:r>
              <a:rPr lang="en-US" dirty="0"/>
              <a:t>” in a certain way. Several identified priorities were already protected by the time the PCP portfolio was put together, some of which were already PCP Preserves. </a:t>
            </a:r>
          </a:p>
          <a:p>
            <a:pPr lvl="0"/>
            <a:endParaRPr lang="en-US" dirty="0"/>
          </a:p>
          <a:p>
            <a:pPr lvl="0"/>
            <a:r>
              <a:rPr lang="en-US" dirty="0"/>
              <a:t>PCP also took note of which priority sites should be acquisition targets versus partnerships that our program may enter into to facilitate ongoing support or management for the benefit of rare plants.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D07462-F34B-4173-915E-81B64551F1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659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protection (2010):</a:t>
            </a:r>
          </a:p>
          <a:p>
            <a:r>
              <a:rPr lang="en-US" dirty="0" err="1"/>
              <a:t>Agalinis</a:t>
            </a:r>
            <a:r>
              <a:rPr lang="en-US" dirty="0"/>
              <a:t> </a:t>
            </a:r>
            <a:r>
              <a:rPr lang="en-US" dirty="0" err="1"/>
              <a:t>virgata</a:t>
            </a:r>
            <a:endParaRPr lang="en-US" dirty="0"/>
          </a:p>
          <a:p>
            <a:r>
              <a:rPr lang="en-US" dirty="0" err="1"/>
              <a:t>Clinopodium</a:t>
            </a:r>
            <a:r>
              <a:rPr lang="en-US" dirty="0"/>
              <a:t> </a:t>
            </a:r>
            <a:r>
              <a:rPr lang="en-US" dirty="0" err="1"/>
              <a:t>georgianum</a:t>
            </a:r>
            <a:endParaRPr lang="en-US" dirty="0"/>
          </a:p>
          <a:p>
            <a:r>
              <a:rPr lang="en-US" dirty="0"/>
              <a:t>Euphorbia </a:t>
            </a:r>
            <a:r>
              <a:rPr lang="en-US" dirty="0" err="1"/>
              <a:t>mercurialina</a:t>
            </a:r>
            <a:endParaRPr lang="en-US" dirty="0"/>
          </a:p>
          <a:p>
            <a:r>
              <a:rPr lang="en-US" dirty="0"/>
              <a:t>Paronychia </a:t>
            </a:r>
            <a:r>
              <a:rPr lang="en-US" dirty="0" err="1"/>
              <a:t>herniaroides</a:t>
            </a:r>
            <a:r>
              <a:rPr lang="en-US" dirty="0"/>
              <a:t>*</a:t>
            </a:r>
          </a:p>
          <a:p>
            <a:r>
              <a:rPr lang="en-US" dirty="0" err="1"/>
              <a:t>Persicaria</a:t>
            </a:r>
            <a:r>
              <a:rPr lang="en-US" dirty="0"/>
              <a:t> </a:t>
            </a:r>
            <a:r>
              <a:rPr lang="en-US" dirty="0" err="1"/>
              <a:t>hirsuta</a:t>
            </a:r>
            <a:endParaRPr lang="en-US" dirty="0"/>
          </a:p>
          <a:p>
            <a:endParaRPr lang="en-US" dirty="0"/>
          </a:p>
        </p:txBody>
      </p:sp>
      <p:sp>
        <p:nvSpPr>
          <p:cNvPr id="4" name="Slide Number Placeholder 3"/>
          <p:cNvSpPr>
            <a:spLocks noGrp="1"/>
          </p:cNvSpPr>
          <p:nvPr>
            <p:ph type="sldNum" sz="quarter" idx="5"/>
          </p:nvPr>
        </p:nvSpPr>
        <p:spPr/>
        <p:txBody>
          <a:bodyPr/>
          <a:lstStyle/>
          <a:p>
            <a:fld id="{E6A04A5A-CEFA-445B-BB10-A29EC7545CE8}" type="slidenum">
              <a:rPr lang="en-US" smtClean="0"/>
              <a:t>8</a:t>
            </a:fld>
            <a:endParaRPr lang="en-US"/>
          </a:p>
        </p:txBody>
      </p:sp>
    </p:spTree>
    <p:extLst>
      <p:ext uri="{BB962C8B-B14F-4D97-AF65-F5344CB8AC3E}">
        <p14:creationId xmlns:p14="http://schemas.microsoft.com/office/powerpoint/2010/main" val="3081752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there are many prioritized sites not yet under protection. This map shows the number of prioritized sites per ecoregion that are yet to be protected. Although you can see that there are hotspots in various corners of the state, I want to also point out that we have identified conservation targets in every ecoregion of North Carolina, meaning we’re interested in working </a:t>
            </a:r>
            <a:r>
              <a:rPr lang="en-US" b="1" dirty="0"/>
              <a:t>across the state</a:t>
            </a:r>
            <a:r>
              <a:rPr lang="en-US" dirty="0"/>
              <a:t>. </a:t>
            </a:r>
          </a:p>
          <a:p>
            <a:endParaRPr lang="en-US" dirty="0"/>
          </a:p>
          <a:p>
            <a:r>
              <a:rPr lang="en-US" dirty="0"/>
              <a:t>We have this dataset ready to share with conservation partners so that they can know PCP’s priority areas, should a collaborative project in their region become active. Please be in touch with me if you’d like us to send this to you or your organization.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ECE615-930F-4662-8B86-B066A3D554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374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F1A6E31-1DD7-42F3-8706-B0B804710AE4}"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6D5B3-5791-465B-B646-E83F41EFA44C}" type="slidenum">
              <a:rPr lang="en-US" smtClean="0"/>
              <a:t>‹#›</a:t>
            </a:fld>
            <a:endParaRPr lang="en-US"/>
          </a:p>
        </p:txBody>
      </p:sp>
    </p:spTree>
    <p:extLst>
      <p:ext uri="{BB962C8B-B14F-4D97-AF65-F5344CB8AC3E}">
        <p14:creationId xmlns:p14="http://schemas.microsoft.com/office/powerpoint/2010/main" val="3529148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A6E31-1DD7-42F3-8706-B0B804710AE4}"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6D5B3-5791-465B-B646-E83F41EFA44C}" type="slidenum">
              <a:rPr lang="en-US" smtClean="0"/>
              <a:t>‹#›</a:t>
            </a:fld>
            <a:endParaRPr lang="en-US"/>
          </a:p>
        </p:txBody>
      </p:sp>
    </p:spTree>
    <p:extLst>
      <p:ext uri="{BB962C8B-B14F-4D97-AF65-F5344CB8AC3E}">
        <p14:creationId xmlns:p14="http://schemas.microsoft.com/office/powerpoint/2010/main" val="2920968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A6E31-1DD7-42F3-8706-B0B804710AE4}"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6D5B3-5791-465B-B646-E83F41EFA44C}" type="slidenum">
              <a:rPr lang="en-US" smtClean="0"/>
              <a:t>‹#›</a:t>
            </a:fld>
            <a:endParaRPr lang="en-US"/>
          </a:p>
        </p:txBody>
      </p:sp>
    </p:spTree>
    <p:extLst>
      <p:ext uri="{BB962C8B-B14F-4D97-AF65-F5344CB8AC3E}">
        <p14:creationId xmlns:p14="http://schemas.microsoft.com/office/powerpoint/2010/main" val="2924864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1160EA64-D806-43AC-9DF2-F8C432F32B4C}" type="datetimeFigureOut">
              <a:rPr lang="en-US" smtClean="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84885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70A7B3-6521-4DCA-87E5-044747A908C1}" type="datetimeFigureOut">
              <a:rPr lang="en-US" smtClean="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809674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82570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134690-1557-4C89-A502-4959FE7FAD70}" type="datetimeFigureOut">
              <a:rPr lang="en-US" smtClean="0"/>
              <a:t>6/15/2022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206566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D4976-E339-4826-83B7-FBD03F55ECF8}" type="datetimeFigureOut">
              <a:rPr lang="en-US" smtClean="0"/>
              <a:t>6/15/2022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501402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6/15/2022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80270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6/15/2022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820570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6/15/2022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8671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A6E31-1DD7-42F3-8706-B0B804710AE4}"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6D5B3-5791-465B-B646-E83F41EFA44C}" type="slidenum">
              <a:rPr lang="en-US" smtClean="0"/>
              <a:t>‹#›</a:t>
            </a:fld>
            <a:endParaRPr lang="en-US"/>
          </a:p>
        </p:txBody>
      </p:sp>
    </p:spTree>
    <p:extLst>
      <p:ext uri="{BB962C8B-B14F-4D97-AF65-F5344CB8AC3E}">
        <p14:creationId xmlns:p14="http://schemas.microsoft.com/office/powerpoint/2010/main" val="4212091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B0DB6-F5C7-45FB-8CF3-31B45F9C2DAC}" type="datetimeFigureOut">
              <a:rPr lang="en-US" smtClean="0"/>
              <a:t>6/15/2022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165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717294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686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1A6E31-1DD7-42F3-8706-B0B804710AE4}"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6D5B3-5791-465B-B646-E83F41EFA44C}" type="slidenum">
              <a:rPr lang="en-US" smtClean="0"/>
              <a:t>‹#›</a:t>
            </a:fld>
            <a:endParaRPr lang="en-US"/>
          </a:p>
        </p:txBody>
      </p:sp>
    </p:spTree>
    <p:extLst>
      <p:ext uri="{BB962C8B-B14F-4D97-AF65-F5344CB8AC3E}">
        <p14:creationId xmlns:p14="http://schemas.microsoft.com/office/powerpoint/2010/main" val="2315635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1A6E31-1DD7-42F3-8706-B0B804710AE4}" type="datetimeFigureOut">
              <a:rPr lang="en-US" smtClean="0"/>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06D5B3-5791-465B-B646-E83F41EFA44C}" type="slidenum">
              <a:rPr lang="en-US" smtClean="0"/>
              <a:t>‹#›</a:t>
            </a:fld>
            <a:endParaRPr lang="en-US"/>
          </a:p>
        </p:txBody>
      </p:sp>
    </p:spTree>
    <p:extLst>
      <p:ext uri="{BB962C8B-B14F-4D97-AF65-F5344CB8AC3E}">
        <p14:creationId xmlns:p14="http://schemas.microsoft.com/office/powerpoint/2010/main" val="1498298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1A6E31-1DD7-42F3-8706-B0B804710AE4}" type="datetimeFigureOut">
              <a:rPr lang="en-US" smtClean="0"/>
              <a:t>6/15/2022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06D5B3-5791-465B-B646-E83F41EFA44C}" type="slidenum">
              <a:rPr lang="en-US" smtClean="0"/>
              <a:t>‹#›</a:t>
            </a:fld>
            <a:endParaRPr lang="en-US"/>
          </a:p>
        </p:txBody>
      </p:sp>
    </p:spTree>
    <p:extLst>
      <p:ext uri="{BB962C8B-B14F-4D97-AF65-F5344CB8AC3E}">
        <p14:creationId xmlns:p14="http://schemas.microsoft.com/office/powerpoint/2010/main" val="2854368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1A6E31-1DD7-42F3-8706-B0B804710AE4}" type="datetimeFigureOut">
              <a:rPr lang="en-US" smtClean="0"/>
              <a:t>6/15/2022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06D5B3-5791-465B-B646-E83F41EFA44C}" type="slidenum">
              <a:rPr lang="en-US" smtClean="0"/>
              <a:t>‹#›</a:t>
            </a:fld>
            <a:endParaRPr lang="en-US"/>
          </a:p>
        </p:txBody>
      </p:sp>
    </p:spTree>
    <p:extLst>
      <p:ext uri="{BB962C8B-B14F-4D97-AF65-F5344CB8AC3E}">
        <p14:creationId xmlns:p14="http://schemas.microsoft.com/office/powerpoint/2010/main" val="1452922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A6E31-1DD7-42F3-8706-B0B804710AE4}" type="datetimeFigureOut">
              <a:rPr lang="en-US" smtClean="0"/>
              <a:t>6/15/2022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06D5B3-5791-465B-B646-E83F41EFA44C}" type="slidenum">
              <a:rPr lang="en-US" smtClean="0"/>
              <a:t>‹#›</a:t>
            </a:fld>
            <a:endParaRPr lang="en-US"/>
          </a:p>
        </p:txBody>
      </p:sp>
    </p:spTree>
    <p:extLst>
      <p:ext uri="{BB962C8B-B14F-4D97-AF65-F5344CB8AC3E}">
        <p14:creationId xmlns:p14="http://schemas.microsoft.com/office/powerpoint/2010/main" val="350781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1A6E31-1DD7-42F3-8706-B0B804710AE4}" type="datetimeFigureOut">
              <a:rPr lang="en-US" smtClean="0"/>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06D5B3-5791-465B-B646-E83F41EFA44C}" type="slidenum">
              <a:rPr lang="en-US" smtClean="0"/>
              <a:t>‹#›</a:t>
            </a:fld>
            <a:endParaRPr lang="en-US"/>
          </a:p>
        </p:txBody>
      </p:sp>
    </p:spTree>
    <p:extLst>
      <p:ext uri="{BB962C8B-B14F-4D97-AF65-F5344CB8AC3E}">
        <p14:creationId xmlns:p14="http://schemas.microsoft.com/office/powerpoint/2010/main" val="3602034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1A6E31-1DD7-42F3-8706-B0B804710AE4}" type="datetimeFigureOut">
              <a:rPr lang="en-US" smtClean="0"/>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06D5B3-5791-465B-B646-E83F41EFA44C}" type="slidenum">
              <a:rPr lang="en-US" smtClean="0"/>
              <a:t>‹#›</a:t>
            </a:fld>
            <a:endParaRPr lang="en-US"/>
          </a:p>
        </p:txBody>
      </p:sp>
    </p:spTree>
    <p:extLst>
      <p:ext uri="{BB962C8B-B14F-4D97-AF65-F5344CB8AC3E}">
        <p14:creationId xmlns:p14="http://schemas.microsoft.com/office/powerpoint/2010/main" val="497585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A6E31-1DD7-42F3-8706-B0B804710AE4}" type="datetimeFigureOut">
              <a:rPr lang="en-US" smtClean="0"/>
              <a:t>6/15/2022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06D5B3-5791-465B-B646-E83F41EFA44C}" type="slidenum">
              <a:rPr lang="en-US" smtClean="0"/>
              <a:t>‹#›</a:t>
            </a:fld>
            <a:endParaRPr lang="en-US"/>
          </a:p>
        </p:txBody>
      </p:sp>
    </p:spTree>
    <p:extLst>
      <p:ext uri="{BB962C8B-B14F-4D97-AF65-F5344CB8AC3E}">
        <p14:creationId xmlns:p14="http://schemas.microsoft.com/office/powerpoint/2010/main" val="326920049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F1A6E31-1DD7-42F3-8706-B0B804710AE4}" type="datetimeFigureOut">
              <a:rPr lang="en-US" smtClean="0"/>
              <a:t>6/15/2022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D06D5B3-5791-465B-B646-E83F41EFA44C}" type="slidenum">
              <a:rPr lang="en-US" smtClean="0"/>
              <a:t>‹#›</a:t>
            </a:fld>
            <a:endParaRPr lang="en-US"/>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91382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19.jpg"/><Relationship Id="rId4" Type="http://schemas.openxmlformats.org/officeDocument/2006/relationships/hyperlink" Target="mailto:Katherine.culatta@ncagr.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effectLst>
                  <a:outerShdw blurRad="38100" dist="38100" dir="2700000" algn="tl">
                    <a:srgbClr val="000000">
                      <a:alpha val="43137"/>
                    </a:srgbClr>
                  </a:outerShdw>
                </a:effectLst>
              </a:rPr>
              <a:t>NC Plant Conservation Program</a:t>
            </a:r>
          </a:p>
        </p:txBody>
      </p:sp>
      <p:sp>
        <p:nvSpPr>
          <p:cNvPr id="3" name="Subtitle 2"/>
          <p:cNvSpPr>
            <a:spLocks noGrp="1"/>
          </p:cNvSpPr>
          <p:nvPr>
            <p:ph type="subTitle" idx="1"/>
          </p:nvPr>
        </p:nvSpPr>
        <p:spPr/>
        <p:txBody>
          <a:bodyPr>
            <a:normAutofit/>
          </a:bodyPr>
          <a:lstStyle/>
          <a:p>
            <a:r>
              <a:rPr lang="en-US" sz="2400" dirty="0"/>
              <a:t>Sandhills Conservation Partnership Meeting</a:t>
            </a:r>
          </a:p>
          <a:p>
            <a:r>
              <a:rPr lang="en-US" sz="2400" dirty="0"/>
              <a:t>June 15 2022</a:t>
            </a:r>
          </a:p>
        </p:txBody>
      </p:sp>
    </p:spTree>
    <p:extLst>
      <p:ext uri="{BB962C8B-B14F-4D97-AF65-F5344CB8AC3E}">
        <p14:creationId xmlns:p14="http://schemas.microsoft.com/office/powerpoint/2010/main" val="130513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effectLst>
                  <a:outerShdw blurRad="38100" dist="38100" dir="2700000" algn="tl">
                    <a:srgbClr val="000000">
                      <a:alpha val="43137"/>
                    </a:srgbClr>
                  </a:outerShdw>
                </a:effectLst>
              </a:rPr>
              <a:t>PCP Preserves</a:t>
            </a:r>
          </a:p>
        </p:txBody>
      </p:sp>
    </p:spTree>
    <p:extLst>
      <p:ext uri="{BB962C8B-B14F-4D97-AF65-F5344CB8AC3E}">
        <p14:creationId xmlns:p14="http://schemas.microsoft.com/office/powerpoint/2010/main" val="1679013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generated with high confidence">
            <a:extLst>
              <a:ext uri="{FF2B5EF4-FFF2-40B4-BE49-F238E27FC236}">
                <a16:creationId xmlns:a16="http://schemas.microsoft.com/office/drawing/2014/main" id="{F676A5F4-2902-419C-990E-A3E28C45191D}"/>
              </a:ext>
            </a:extLst>
          </p:cNvPr>
          <p:cNvPicPr>
            <a:picLocks noChangeAspect="1"/>
          </p:cNvPicPr>
          <p:nvPr/>
        </p:nvPicPr>
        <p:blipFill rotWithShape="1">
          <a:blip r:embed="rId3"/>
          <a:srcRect l="2595" t="39125" r="1637" b="7978"/>
          <a:stretch/>
        </p:blipFill>
        <p:spPr>
          <a:xfrm>
            <a:off x="1143857" y="1315386"/>
            <a:ext cx="9904286" cy="42272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36753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AEF96-0F5A-4E34-8C78-33EE9132C6BD}"/>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pc="200"/>
              <a:t>Eastwood PCP Preserve</a:t>
            </a:r>
          </a:p>
        </p:txBody>
      </p:sp>
      <p:pic>
        <p:nvPicPr>
          <p:cNvPr id="9" name="Picture 8">
            <a:extLst>
              <a:ext uri="{FF2B5EF4-FFF2-40B4-BE49-F238E27FC236}">
                <a16:creationId xmlns:a16="http://schemas.microsoft.com/office/drawing/2014/main" id="{D3B5DED0-19B7-4010-B642-CE431E2D1D07}"/>
              </a:ext>
            </a:extLst>
          </p:cNvPr>
          <p:cNvPicPr>
            <a:picLocks noChangeAspect="1"/>
          </p:cNvPicPr>
          <p:nvPr/>
        </p:nvPicPr>
        <p:blipFill rotWithShape="1">
          <a:blip r:embed="rId3"/>
          <a:srcRect l="6044" r="5156"/>
          <a:stretch/>
        </p:blipFill>
        <p:spPr>
          <a:xfrm>
            <a:off x="1" y="10"/>
            <a:ext cx="3044952" cy="4571990"/>
          </a:xfrm>
          <a:prstGeom prst="rect">
            <a:avLst/>
          </a:prstGeom>
        </p:spPr>
      </p:pic>
      <p:pic>
        <p:nvPicPr>
          <p:cNvPr id="7" name="Picture 6" descr="A picture containing outdoor, tree, grass, plant&#10;&#10;Description automatically generated">
            <a:extLst>
              <a:ext uri="{FF2B5EF4-FFF2-40B4-BE49-F238E27FC236}">
                <a16:creationId xmlns:a16="http://schemas.microsoft.com/office/drawing/2014/main" id="{B2CA60DC-DBD7-495C-9851-E6A57D305211}"/>
              </a:ext>
            </a:extLst>
          </p:cNvPr>
          <p:cNvPicPr>
            <a:picLocks noChangeAspect="1"/>
          </p:cNvPicPr>
          <p:nvPr/>
        </p:nvPicPr>
        <p:blipFill rotWithShape="1">
          <a:blip r:embed="rId4"/>
          <a:srcRect l="24316" r="25734"/>
          <a:stretch/>
        </p:blipFill>
        <p:spPr>
          <a:xfrm>
            <a:off x="3044953" y="10"/>
            <a:ext cx="3044952" cy="4571990"/>
          </a:xfrm>
          <a:prstGeom prst="rect">
            <a:avLst/>
          </a:prstGeom>
        </p:spPr>
      </p:pic>
      <p:pic>
        <p:nvPicPr>
          <p:cNvPr id="11" name="Picture 10" descr="A picture containing tree, outdoor, grass, sky&#10;&#10;Description automatically generated">
            <a:extLst>
              <a:ext uri="{FF2B5EF4-FFF2-40B4-BE49-F238E27FC236}">
                <a16:creationId xmlns:a16="http://schemas.microsoft.com/office/drawing/2014/main" id="{71E08144-FB5A-4DF0-9447-B3A869AA10E1}"/>
              </a:ext>
            </a:extLst>
          </p:cNvPr>
          <p:cNvPicPr>
            <a:picLocks noChangeAspect="1"/>
          </p:cNvPicPr>
          <p:nvPr/>
        </p:nvPicPr>
        <p:blipFill rotWithShape="1">
          <a:blip r:embed="rId5"/>
          <a:srcRect l="22207" r="31839" b="-1"/>
          <a:stretch/>
        </p:blipFill>
        <p:spPr>
          <a:xfrm>
            <a:off x="6089905" y="10"/>
            <a:ext cx="3044952" cy="4571990"/>
          </a:xfrm>
          <a:prstGeom prst="rect">
            <a:avLst/>
          </a:prstGeom>
        </p:spPr>
      </p:pic>
      <p:pic>
        <p:nvPicPr>
          <p:cNvPr id="5" name="Content Placeholder 4">
            <a:extLst>
              <a:ext uri="{FF2B5EF4-FFF2-40B4-BE49-F238E27FC236}">
                <a16:creationId xmlns:a16="http://schemas.microsoft.com/office/drawing/2014/main" id="{DB2595A5-E3F9-4C92-8E10-2FB134DAFB75}"/>
              </a:ext>
            </a:extLst>
          </p:cNvPr>
          <p:cNvPicPr>
            <a:picLocks noChangeAspect="1"/>
          </p:cNvPicPr>
          <p:nvPr/>
        </p:nvPicPr>
        <p:blipFill rotWithShape="1">
          <a:blip r:embed="rId6"/>
          <a:srcRect l="20341" r="29625" b="-3"/>
          <a:stretch/>
        </p:blipFill>
        <p:spPr>
          <a:xfrm>
            <a:off x="9135725" y="-9427"/>
            <a:ext cx="3056276" cy="4581427"/>
          </a:xfrm>
          <a:prstGeom prst="rect">
            <a:avLst/>
          </a:prstGeom>
        </p:spPr>
      </p:pic>
    </p:spTree>
    <p:extLst>
      <p:ext uri="{BB962C8B-B14F-4D97-AF65-F5344CB8AC3E}">
        <p14:creationId xmlns:p14="http://schemas.microsoft.com/office/powerpoint/2010/main" val="3230606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AEF96-0F5A-4E34-8C78-33EE9132C6BD}"/>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pc="200"/>
              <a:t>McIntosh Bays PCP Preserve</a:t>
            </a:r>
          </a:p>
        </p:txBody>
      </p:sp>
      <p:pic>
        <p:nvPicPr>
          <p:cNvPr id="7" name="Picture 6">
            <a:extLst>
              <a:ext uri="{FF2B5EF4-FFF2-40B4-BE49-F238E27FC236}">
                <a16:creationId xmlns:a16="http://schemas.microsoft.com/office/drawing/2014/main" id="{914F3A0A-AC7E-491D-AEEF-50B5C6B25433}"/>
              </a:ext>
            </a:extLst>
          </p:cNvPr>
          <p:cNvPicPr>
            <a:picLocks noChangeAspect="1"/>
          </p:cNvPicPr>
          <p:nvPr/>
        </p:nvPicPr>
        <p:blipFill rotWithShape="1">
          <a:blip r:embed="rId3"/>
          <a:srcRect r="15627" b="2"/>
          <a:stretch/>
        </p:blipFill>
        <p:spPr>
          <a:xfrm rot="5400000">
            <a:off x="-253999" y="254000"/>
            <a:ext cx="4572000" cy="4064000"/>
          </a:xfrm>
          <a:prstGeom prst="rect">
            <a:avLst/>
          </a:prstGeom>
        </p:spPr>
      </p:pic>
      <p:pic>
        <p:nvPicPr>
          <p:cNvPr id="5" name="Picture 4" descr="A picture containing grass, outdoor, plant, flower&#10;&#10;Description automatically generated">
            <a:extLst>
              <a:ext uri="{FF2B5EF4-FFF2-40B4-BE49-F238E27FC236}">
                <a16:creationId xmlns:a16="http://schemas.microsoft.com/office/drawing/2014/main" id="{C573B991-2E93-4552-9E53-8FC0709E0BED}"/>
              </a:ext>
            </a:extLst>
          </p:cNvPr>
          <p:cNvPicPr>
            <a:picLocks noChangeAspect="1"/>
          </p:cNvPicPr>
          <p:nvPr/>
        </p:nvPicPr>
        <p:blipFill rotWithShape="1">
          <a:blip r:embed="rId4"/>
          <a:srcRect l="23915" r="5354" b="16171"/>
          <a:stretch/>
        </p:blipFill>
        <p:spPr>
          <a:xfrm rot="5400000">
            <a:off x="7874005" y="253995"/>
            <a:ext cx="4571987" cy="4063999"/>
          </a:xfrm>
          <a:prstGeom prst="rect">
            <a:avLst/>
          </a:prstGeom>
        </p:spPr>
      </p:pic>
      <p:pic>
        <p:nvPicPr>
          <p:cNvPr id="9" name="Picture 8" descr="A picture containing tree, outdoor, sky, grass&#10;&#10;Description automatically generated">
            <a:extLst>
              <a:ext uri="{FF2B5EF4-FFF2-40B4-BE49-F238E27FC236}">
                <a16:creationId xmlns:a16="http://schemas.microsoft.com/office/drawing/2014/main" id="{89007A9F-4F52-4039-B853-B4721BB783FD}"/>
              </a:ext>
            </a:extLst>
          </p:cNvPr>
          <p:cNvPicPr>
            <a:picLocks noChangeAspect="1"/>
          </p:cNvPicPr>
          <p:nvPr/>
        </p:nvPicPr>
        <p:blipFill rotWithShape="1">
          <a:blip r:embed="rId5"/>
          <a:srcRect l="19113" r="14220"/>
          <a:stretch/>
        </p:blipFill>
        <p:spPr>
          <a:xfrm>
            <a:off x="4064000" y="-2"/>
            <a:ext cx="4064000" cy="4571990"/>
          </a:xfrm>
          <a:prstGeom prst="rect">
            <a:avLst/>
          </a:prstGeom>
        </p:spPr>
      </p:pic>
    </p:spTree>
    <p:extLst>
      <p:ext uri="{BB962C8B-B14F-4D97-AF65-F5344CB8AC3E}">
        <p14:creationId xmlns:p14="http://schemas.microsoft.com/office/powerpoint/2010/main" val="674882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effectLst>
                  <a:outerShdw blurRad="38100" dist="38100" dir="2700000" algn="tl">
                    <a:srgbClr val="000000">
                      <a:alpha val="43137"/>
                    </a:srgbClr>
                  </a:outerShdw>
                </a:effectLst>
              </a:rPr>
              <a:t>Plant Conservation Funding and Policy</a:t>
            </a:r>
          </a:p>
        </p:txBody>
      </p:sp>
    </p:spTree>
    <p:extLst>
      <p:ext uri="{BB962C8B-B14F-4D97-AF65-F5344CB8AC3E}">
        <p14:creationId xmlns:p14="http://schemas.microsoft.com/office/powerpoint/2010/main" val="3376045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NC Wildlife Action Plan</a:t>
            </a:r>
          </a:p>
        </p:txBody>
      </p:sp>
      <p:sp>
        <p:nvSpPr>
          <p:cNvPr id="3" name="Content Placeholder 2"/>
          <p:cNvSpPr>
            <a:spLocks noGrp="1"/>
          </p:cNvSpPr>
          <p:nvPr>
            <p:ph idx="1"/>
          </p:nvPr>
        </p:nvSpPr>
        <p:spPr>
          <a:xfrm>
            <a:off x="646112" y="1639023"/>
            <a:ext cx="5507945" cy="4411048"/>
          </a:xfrm>
        </p:spPr>
        <p:txBody>
          <a:bodyPr>
            <a:normAutofit/>
          </a:bodyPr>
          <a:lstStyle/>
          <a:p>
            <a:r>
              <a:rPr lang="en-US" b="1" dirty="0">
                <a:effectLst>
                  <a:outerShdw blurRad="38100" dist="38100" dir="2700000" algn="tl">
                    <a:srgbClr val="000000">
                      <a:alpha val="43137"/>
                    </a:srgbClr>
                  </a:outerShdw>
                </a:effectLst>
              </a:rPr>
              <a:t>Written by NC Wildlife Resources Commission as state conservation strategy (2005, 2015)</a:t>
            </a:r>
          </a:p>
          <a:p>
            <a:pPr lvl="1"/>
            <a:r>
              <a:rPr lang="en-US" dirty="0"/>
              <a:t>Keeping common species common (i.e. reduce listing)</a:t>
            </a:r>
          </a:p>
          <a:p>
            <a:pPr lvl="1"/>
            <a:r>
              <a:rPr lang="en-US" dirty="0"/>
              <a:t>Avoiding extirpations/extinctions</a:t>
            </a:r>
          </a:p>
          <a:p>
            <a:r>
              <a:rPr lang="en-US" b="1" dirty="0">
                <a:effectLst>
                  <a:outerShdw blurRad="38100" dist="38100" dir="2700000" algn="tl">
                    <a:srgbClr val="000000">
                      <a:alpha val="43137"/>
                    </a:srgbClr>
                  </a:outerShdw>
                </a:effectLst>
              </a:rPr>
              <a:t>Directly tied to federal funding</a:t>
            </a:r>
          </a:p>
          <a:p>
            <a:pPr lvl="1"/>
            <a:r>
              <a:rPr lang="en-US" dirty="0">
                <a:effectLst>
                  <a:outerShdw blurRad="38100" dist="38100" dir="2700000" algn="tl">
                    <a:srgbClr val="000000">
                      <a:alpha val="43137"/>
                    </a:srgbClr>
                  </a:outerShdw>
                </a:effectLst>
              </a:rPr>
              <a:t>State Wildlife Grants </a:t>
            </a:r>
          </a:p>
          <a:p>
            <a:r>
              <a:rPr lang="en-US" b="1" dirty="0">
                <a:effectLst>
                  <a:outerShdw blurRad="38100" dist="38100" dir="2700000" algn="tl">
                    <a:srgbClr val="000000">
                      <a:alpha val="43137"/>
                    </a:srgbClr>
                  </a:outerShdw>
                </a:effectLst>
              </a:rPr>
              <a:t>Emphasis on Species of Greatest Conservation Need (SGCN)</a:t>
            </a:r>
          </a:p>
          <a:p>
            <a:pPr lvl="1"/>
            <a:r>
              <a:rPr lang="en-US" dirty="0"/>
              <a:t>Fauna only</a:t>
            </a:r>
          </a:p>
          <a:p>
            <a:pPr lvl="1"/>
            <a:r>
              <a:rPr lang="en-US" dirty="0"/>
              <a:t>Conservation concern AND knowledge-gap priorities</a:t>
            </a:r>
          </a:p>
        </p:txBody>
      </p:sp>
      <p:pic>
        <p:nvPicPr>
          <p:cNvPr id="4" name="Picture 3"/>
          <p:cNvPicPr>
            <a:picLocks noChangeAspect="1"/>
          </p:cNvPicPr>
          <p:nvPr/>
        </p:nvPicPr>
        <p:blipFill>
          <a:blip r:embed="rId3"/>
          <a:stretch>
            <a:fillRect/>
          </a:stretch>
        </p:blipFill>
        <p:spPr>
          <a:xfrm>
            <a:off x="6826976" y="1567530"/>
            <a:ext cx="3354486" cy="4338469"/>
          </a:xfrm>
          <a:prstGeom prst="rect">
            <a:avLst/>
          </a:prstGeom>
        </p:spPr>
      </p:pic>
    </p:spTree>
    <p:extLst>
      <p:ext uri="{BB962C8B-B14F-4D97-AF65-F5344CB8AC3E}">
        <p14:creationId xmlns:p14="http://schemas.microsoft.com/office/powerpoint/2010/main" val="3123478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National Overview</a:t>
            </a:r>
          </a:p>
        </p:txBody>
      </p:sp>
      <p:graphicFrame>
        <p:nvGraphicFramePr>
          <p:cNvPr id="6" name="Content Placeholder 5"/>
          <p:cNvGraphicFramePr>
            <a:graphicFrameLocks noGrp="1"/>
          </p:cNvGraphicFramePr>
          <p:nvPr>
            <p:ph idx="1"/>
          </p:nvPr>
        </p:nvGraphicFramePr>
        <p:xfrm>
          <a:off x="204678" y="1394784"/>
          <a:ext cx="10862715" cy="50112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83269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Adding plants to state plans</a:t>
            </a:r>
          </a:p>
        </p:txBody>
      </p:sp>
      <p:sp>
        <p:nvSpPr>
          <p:cNvPr id="3" name="Content Placeholder 2"/>
          <p:cNvSpPr>
            <a:spLocks noGrp="1"/>
          </p:cNvSpPr>
          <p:nvPr>
            <p:ph idx="1"/>
          </p:nvPr>
        </p:nvSpPr>
        <p:spPr>
          <a:xfrm>
            <a:off x="1103311" y="1853248"/>
            <a:ext cx="5497514" cy="4395151"/>
          </a:xfrm>
        </p:spPr>
        <p:txBody>
          <a:bodyPr>
            <a:normAutofit/>
          </a:bodyPr>
          <a:lstStyle/>
          <a:p>
            <a:pPr>
              <a:buFont typeface="Wingdings" panose="05000000000000000000" pitchFamily="2" charset="2"/>
              <a:buChar char="Ø"/>
            </a:pPr>
            <a:r>
              <a:rPr lang="en-US" sz="2400" b="1" dirty="0">
                <a:effectLst>
                  <a:outerShdw blurRad="38100" dist="38100" dir="2700000" algn="tl">
                    <a:srgbClr val="000000">
                      <a:alpha val="43137"/>
                    </a:srgbClr>
                  </a:outerShdw>
                </a:effectLst>
              </a:rPr>
              <a:t>Encouraged by the Association of Fish and Wildlife Agencies</a:t>
            </a:r>
          </a:p>
          <a:p>
            <a:pPr lvl="1">
              <a:buFont typeface="Wingdings" panose="05000000000000000000" pitchFamily="2" charset="2"/>
              <a:buChar char="Ø"/>
            </a:pPr>
            <a:r>
              <a:rPr lang="en-US" sz="2000" dirty="0"/>
              <a:t>2012 Best Practices document</a:t>
            </a:r>
          </a:p>
          <a:p>
            <a:pPr>
              <a:buFont typeface="Wingdings" panose="05000000000000000000" pitchFamily="2" charset="2"/>
              <a:buChar char="Ø"/>
            </a:pPr>
            <a:r>
              <a:rPr lang="en-US" sz="2400" b="1" dirty="0">
                <a:effectLst>
                  <a:outerShdw blurRad="38100" dist="38100" dir="2700000" algn="tl">
                    <a:srgbClr val="000000">
                      <a:alpha val="43137"/>
                    </a:srgbClr>
                  </a:outerShdw>
                </a:effectLst>
              </a:rPr>
              <a:t>Including plants = increased partners and projects in NC</a:t>
            </a:r>
          </a:p>
          <a:p>
            <a:pPr lvl="1">
              <a:buFont typeface="Wingdings" panose="05000000000000000000" pitchFamily="2" charset="2"/>
              <a:buChar char="Ø"/>
            </a:pPr>
            <a:r>
              <a:rPr lang="en-US" sz="2000" dirty="0"/>
              <a:t>Can help provide additional matching funds to projects by partnering</a:t>
            </a:r>
          </a:p>
        </p:txBody>
      </p:sp>
      <p:pic>
        <p:nvPicPr>
          <p:cNvPr id="4" name="Picture 3" descr="Free vector graphic: Floral, Green, &lt;strong&gt;Plant&lt;/strong&gt;, Seed, Seeding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1173" y="1707673"/>
            <a:ext cx="3859689" cy="4686300"/>
          </a:xfrm>
          <a:prstGeom prst="rect">
            <a:avLst/>
          </a:prstGeom>
          <a:effectLst>
            <a:outerShdw blurRad="50800" dist="38100" dir="2700000" sx="102000" sy="102000" algn="tl" rotWithShape="0">
              <a:prstClr val="black">
                <a:alpha val="57000"/>
              </a:prstClr>
            </a:outerShdw>
          </a:effectLst>
        </p:spPr>
      </p:pic>
    </p:spTree>
    <p:extLst>
      <p:ext uri="{BB962C8B-B14F-4D97-AF65-F5344CB8AC3E}">
        <p14:creationId xmlns:p14="http://schemas.microsoft.com/office/powerpoint/2010/main" val="3449590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Recovering America’s Wildlife Act</a:t>
            </a:r>
          </a:p>
        </p:txBody>
      </p:sp>
      <p:sp>
        <p:nvSpPr>
          <p:cNvPr id="3" name="Content Placeholder 2"/>
          <p:cNvSpPr>
            <a:spLocks noGrp="1"/>
          </p:cNvSpPr>
          <p:nvPr>
            <p:ph idx="1"/>
          </p:nvPr>
        </p:nvSpPr>
        <p:spPr>
          <a:xfrm>
            <a:off x="1103312" y="2052918"/>
            <a:ext cx="9398841" cy="4195481"/>
          </a:xfrm>
        </p:spPr>
        <p:txBody>
          <a:bodyPr>
            <a:normAutofit/>
          </a:bodyPr>
          <a:lstStyle/>
          <a:p>
            <a:r>
              <a:rPr lang="en-US" sz="2400" dirty="0">
                <a:effectLst>
                  <a:outerShdw blurRad="38100" dist="38100" dir="2700000" algn="tl">
                    <a:srgbClr val="000000">
                      <a:alpha val="43137"/>
                    </a:srgbClr>
                  </a:outerShdw>
                </a:effectLst>
              </a:rPr>
              <a:t>Will secure $1.3 billion in recurring annual funding for states.</a:t>
            </a:r>
          </a:p>
          <a:p>
            <a:pPr lvl="1"/>
            <a:r>
              <a:rPr lang="en-US" sz="2200" dirty="0">
                <a:effectLst>
                  <a:outerShdw blurRad="38100" dist="38100" dir="2700000" algn="tl">
                    <a:srgbClr val="000000">
                      <a:alpha val="43137"/>
                    </a:srgbClr>
                  </a:outerShdw>
                </a:effectLst>
              </a:rPr>
              <a:t>NC would see $26 million, directly to the SWAP—in particular, Species of Greatest Conservation Need.</a:t>
            </a:r>
          </a:p>
          <a:p>
            <a:pPr lvl="1"/>
            <a:r>
              <a:rPr lang="en-US" sz="2000" dirty="0">
                <a:effectLst>
                  <a:outerShdw blurRad="38100" dist="38100" dir="2700000" algn="tl">
                    <a:srgbClr val="000000">
                      <a:alpha val="43137"/>
                    </a:srgbClr>
                  </a:outerShdw>
                </a:effectLst>
              </a:rPr>
              <a:t>5% bonus funding to states that include plants.</a:t>
            </a:r>
          </a:p>
          <a:p>
            <a:pPr lvl="1"/>
            <a:r>
              <a:rPr lang="en-US" sz="2000" dirty="0">
                <a:effectLst>
                  <a:outerShdw blurRad="38100" dist="38100" dir="2700000" algn="tl">
                    <a:srgbClr val="000000">
                      <a:alpha val="43137"/>
                    </a:srgbClr>
                  </a:outerShdw>
                </a:effectLst>
              </a:rPr>
              <a:t>Will require state matching funds.</a:t>
            </a:r>
          </a:p>
          <a:p>
            <a:pPr marL="457200" lvl="1" indent="0">
              <a:buNone/>
            </a:pPr>
            <a:endParaRPr lang="en-US" sz="2000" dirty="0">
              <a:effectLst>
                <a:outerShdw blurRad="38100" dist="38100" dir="2700000" algn="tl">
                  <a:srgbClr val="000000">
                    <a:alpha val="43137"/>
                  </a:srgbClr>
                </a:outerShdw>
              </a:effectLst>
            </a:endParaRPr>
          </a:p>
          <a:p>
            <a:r>
              <a:rPr lang="en-US" sz="2400" dirty="0">
                <a:effectLst>
                  <a:outerShdw blurRad="38100" dist="38100" dir="2700000" algn="tl">
                    <a:srgbClr val="000000">
                      <a:alpha val="43137"/>
                    </a:srgbClr>
                  </a:outerShdw>
                </a:effectLst>
              </a:rPr>
              <a:t>Updated language: SGCN can be any species of fauna or flora. </a:t>
            </a:r>
          </a:p>
          <a:p>
            <a:r>
              <a:rPr lang="en-US" sz="2400" dirty="0">
                <a:effectLst>
                  <a:outerShdw blurRad="38100" dist="38100" dir="2700000" algn="tl">
                    <a:srgbClr val="000000">
                      <a:alpha val="43137"/>
                    </a:srgbClr>
                  </a:outerShdw>
                </a:effectLst>
              </a:rPr>
              <a:t>Additional emphasis on at-risk plant species.</a:t>
            </a:r>
          </a:p>
          <a:p>
            <a:pPr marL="0" indent="0">
              <a:buNone/>
            </a:pP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8376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5902061" cy="1499616"/>
          </a:xfrm>
        </p:spPr>
        <p:txBody>
          <a:bodyPr>
            <a:normAutofit/>
          </a:bodyPr>
          <a:lstStyle/>
          <a:p>
            <a:r>
              <a:rPr lang="en-US" dirty="0">
                <a:effectLst>
                  <a:outerShdw blurRad="38100" dist="38100" dir="2700000" algn="tl">
                    <a:srgbClr val="000000">
                      <a:alpha val="43137"/>
                    </a:srgbClr>
                  </a:outerShdw>
                </a:effectLst>
              </a:rPr>
              <a:t>RAWA in Progress</a:t>
            </a:r>
          </a:p>
        </p:txBody>
      </p:sp>
      <p:sp>
        <p:nvSpPr>
          <p:cNvPr id="6" name="Content Placeholder 2">
            <a:extLst>
              <a:ext uri="{FF2B5EF4-FFF2-40B4-BE49-F238E27FC236}">
                <a16:creationId xmlns:a16="http://schemas.microsoft.com/office/drawing/2014/main" id="{B6A2B628-C610-4B89-9FE7-0DE1C5FDE3F3}"/>
              </a:ext>
            </a:extLst>
          </p:cNvPr>
          <p:cNvSpPr>
            <a:spLocks noGrp="1"/>
          </p:cNvSpPr>
          <p:nvPr>
            <p:ph idx="1"/>
          </p:nvPr>
        </p:nvSpPr>
        <p:spPr>
          <a:xfrm>
            <a:off x="1024128" y="2286000"/>
            <a:ext cx="6528139" cy="3931920"/>
          </a:xfrm>
        </p:spPr>
        <p:txBody>
          <a:bodyPr>
            <a:normAutofit/>
          </a:bodyPr>
          <a:lstStyle/>
          <a:p>
            <a:r>
              <a:rPr lang="en-US" dirty="0">
                <a:effectLst>
                  <a:outerShdw blurRad="38100" dist="38100" dir="2700000" algn="tl">
                    <a:srgbClr val="000000">
                      <a:alpha val="43137"/>
                    </a:srgbClr>
                  </a:outerShdw>
                </a:effectLst>
              </a:rPr>
              <a:t>North Carolina representatives among house and senate co-sponsors</a:t>
            </a:r>
          </a:p>
          <a:p>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HR 2773 passed the House 231-190 on June 14, 2022!!</a:t>
            </a:r>
          </a:p>
          <a:p>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Now awaiting Senate approval S.2372</a:t>
            </a:r>
          </a:p>
          <a:p>
            <a:endParaRPr lang="en-US" dirty="0">
              <a:effectLst>
                <a:outerShdw blurRad="38100" dist="38100" dir="2700000" algn="tl">
                  <a:srgbClr val="000000">
                    <a:alpha val="43137"/>
                  </a:srgbClr>
                </a:outerShdw>
              </a:effectLst>
            </a:endParaRPr>
          </a:p>
          <a:p>
            <a:pPr marL="0" indent="0">
              <a:buNone/>
            </a:pPr>
            <a:endParaRPr lang="en-US" dirty="0"/>
          </a:p>
        </p:txBody>
      </p:sp>
      <p:pic>
        <p:nvPicPr>
          <p:cNvPr id="7" name="Picture 6" descr="A picture containing text, clipart&#10;&#10;Description automatically generated">
            <a:extLst>
              <a:ext uri="{FF2B5EF4-FFF2-40B4-BE49-F238E27FC236}">
                <a16:creationId xmlns:a16="http://schemas.microsoft.com/office/drawing/2014/main" id="{54952071-70E5-451C-9B5E-49E531BEC8D7}"/>
              </a:ext>
            </a:extLst>
          </p:cNvPr>
          <p:cNvPicPr>
            <a:picLocks noChangeAspect="1"/>
          </p:cNvPicPr>
          <p:nvPr/>
        </p:nvPicPr>
        <p:blipFill>
          <a:blip r:embed="rId3"/>
          <a:stretch>
            <a:fillRect/>
          </a:stretch>
        </p:blipFill>
        <p:spPr>
          <a:xfrm>
            <a:off x="7552267" y="651462"/>
            <a:ext cx="3999654" cy="5555075"/>
          </a:xfrm>
          <a:prstGeom prst="rect">
            <a:avLst/>
          </a:prstGeom>
        </p:spPr>
      </p:pic>
    </p:spTree>
    <p:extLst>
      <p:ext uri="{BB962C8B-B14F-4D97-AF65-F5344CB8AC3E}">
        <p14:creationId xmlns:p14="http://schemas.microsoft.com/office/powerpoint/2010/main" val="3122644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3171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037" y="3354225"/>
            <a:ext cx="2470743" cy="2470743"/>
          </a:xfrm>
          <a:prstGeom prst="rect">
            <a:avLst/>
          </a:prstGeom>
          <a:effectLst/>
        </p:spPr>
      </p:pic>
      <p:pic>
        <p:nvPicPr>
          <p:cNvPr id="27" name="Content Placeholder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039" y="629266"/>
            <a:ext cx="2447741" cy="2438400"/>
          </a:xfrm>
          <a:prstGeom prst="rect">
            <a:avLst/>
          </a:prstGeom>
        </p:spPr>
      </p:pic>
      <p:sp>
        <p:nvSpPr>
          <p:cNvPr id="29" name="Content Placeholder 28"/>
          <p:cNvSpPr>
            <a:spLocks noGrp="1"/>
          </p:cNvSpPr>
          <p:nvPr>
            <p:ph idx="1"/>
          </p:nvPr>
        </p:nvSpPr>
        <p:spPr>
          <a:xfrm>
            <a:off x="4766783" y="2052872"/>
            <a:ext cx="7291867" cy="4170947"/>
          </a:xfrm>
        </p:spPr>
        <p:txBody>
          <a:bodyPr>
            <a:normAutofit/>
          </a:bodyPr>
          <a:lstStyle/>
          <a:p>
            <a:r>
              <a:rPr lang="en-US" dirty="0"/>
              <a:t>Writes the NC list of protected plant species</a:t>
            </a:r>
          </a:p>
          <a:p>
            <a:r>
              <a:rPr lang="en-US" dirty="0"/>
              <a:t>Regulates activities concerning listed plants</a:t>
            </a:r>
          </a:p>
          <a:p>
            <a:r>
              <a:rPr lang="en-US" dirty="0"/>
              <a:t>Establishes and manages nature preserves to protect plants in their natural habitats</a:t>
            </a:r>
          </a:p>
          <a:p>
            <a:r>
              <a:rPr lang="en-US" dirty="0"/>
              <a:t>Monitors rare plant populations to update species’ statuses and trends</a:t>
            </a:r>
          </a:p>
          <a:p>
            <a:r>
              <a:rPr lang="en-US" dirty="0"/>
              <a:t>Conducts research on the biology, habitat requirements, and management needs of rare plants</a:t>
            </a:r>
          </a:p>
          <a:p>
            <a:endParaRPr lang="en-US" sz="2400" dirty="0"/>
          </a:p>
          <a:p>
            <a:endParaRPr lang="en-US" sz="2000" dirty="0"/>
          </a:p>
        </p:txBody>
      </p:sp>
      <p:sp>
        <p:nvSpPr>
          <p:cNvPr id="2" name="Title 1"/>
          <p:cNvSpPr>
            <a:spLocks noGrp="1"/>
          </p:cNvSpPr>
          <p:nvPr>
            <p:ph type="title"/>
          </p:nvPr>
        </p:nvSpPr>
        <p:spPr>
          <a:xfrm>
            <a:off x="4793028" y="629267"/>
            <a:ext cx="6422849" cy="1423606"/>
          </a:xfrm>
        </p:spPr>
        <p:txBody>
          <a:bodyPr vert="horz" lIns="91440" tIns="45720" rIns="91440" bIns="45720" rtlCol="0">
            <a:normAutofit/>
          </a:bodyPr>
          <a:lstStyle/>
          <a:p>
            <a:r>
              <a:rPr lang="en-US" dirty="0"/>
              <a:t>NC PCP</a:t>
            </a:r>
          </a:p>
        </p:txBody>
      </p:sp>
    </p:spTree>
    <p:extLst>
      <p:ext uri="{BB962C8B-B14F-4D97-AF65-F5344CB8AC3E}">
        <p14:creationId xmlns:p14="http://schemas.microsoft.com/office/powerpoint/2010/main" val="1831354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Updating the NCWAP </a:t>
            </a:r>
          </a:p>
        </p:txBody>
      </p:sp>
      <p:sp>
        <p:nvSpPr>
          <p:cNvPr id="3" name="Content Placeholder 2"/>
          <p:cNvSpPr>
            <a:spLocks noGrp="1"/>
          </p:cNvSpPr>
          <p:nvPr>
            <p:ph idx="1"/>
          </p:nvPr>
        </p:nvSpPr>
        <p:spPr>
          <a:xfrm>
            <a:off x="1103312" y="2052918"/>
            <a:ext cx="9498013" cy="4195481"/>
          </a:xfrm>
        </p:spPr>
        <p:txBody>
          <a:bodyPr>
            <a:normAutofit/>
          </a:bodyPr>
          <a:lstStyle/>
          <a:p>
            <a:r>
              <a:rPr lang="en-US" sz="2600" dirty="0">
                <a:effectLst>
                  <a:outerShdw blurRad="38100" dist="38100" dir="2700000" algn="tl">
                    <a:srgbClr val="000000">
                      <a:alpha val="43137"/>
                    </a:srgbClr>
                  </a:outerShdw>
                </a:effectLst>
              </a:rPr>
              <a:t>In April-May WRC welcomed public comments on a proposed Addendum to the WAP to include the protected plant list as SGCN.</a:t>
            </a:r>
          </a:p>
          <a:p>
            <a:endParaRPr lang="en-US" sz="2200" dirty="0">
              <a:effectLst>
                <a:outerShdw blurRad="38100" dist="38100" dir="2700000" algn="tl">
                  <a:srgbClr val="000000">
                    <a:alpha val="43137"/>
                  </a:srgbClr>
                </a:outerShdw>
              </a:effectLst>
            </a:endParaRPr>
          </a:p>
          <a:p>
            <a:r>
              <a:rPr lang="en-US" sz="2600" dirty="0">
                <a:effectLst>
                  <a:outerShdw blurRad="38100" dist="38100" dir="2700000" algn="tl">
                    <a:srgbClr val="000000">
                      <a:alpha val="43137"/>
                    </a:srgbClr>
                  </a:outerShdw>
                </a:effectLst>
              </a:rPr>
              <a:t>The next scheduled update to the NC Plan will occur in 2025.</a:t>
            </a:r>
          </a:p>
          <a:p>
            <a:pPr lvl="1"/>
            <a:r>
              <a:rPr lang="en-US" sz="2400" dirty="0">
                <a:effectLst>
                  <a:outerShdw blurRad="38100" dist="38100" dir="2700000" algn="tl">
                    <a:srgbClr val="000000">
                      <a:alpha val="43137"/>
                    </a:srgbClr>
                  </a:outerShdw>
                </a:effectLst>
              </a:rPr>
              <a:t>PCP aims to develop a comprehensive list of plant species of greatest conservation need for the scheduled 2025 update. </a:t>
            </a:r>
          </a:p>
          <a:p>
            <a:pPr marL="0" indent="0">
              <a:buNone/>
            </a:pPr>
            <a:endParaRPr lang="en-US" sz="2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5513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55ED-99BC-4A9C-BC42-394AD22EC9B1}"/>
              </a:ext>
            </a:extLst>
          </p:cNvPr>
          <p:cNvSpPr>
            <a:spLocks noGrp="1"/>
          </p:cNvSpPr>
          <p:nvPr>
            <p:ph type="title"/>
          </p:nvPr>
        </p:nvSpPr>
        <p:spPr>
          <a:xfrm>
            <a:off x="700087" y="399626"/>
            <a:ext cx="10772775" cy="1658198"/>
          </a:xfrm>
        </p:spPr>
        <p:txBody>
          <a:bodyPr/>
          <a:lstStyle/>
          <a:p>
            <a:r>
              <a:rPr lang="en-US" dirty="0"/>
              <a:t>Next Steps: Plant SGCN Phase II</a:t>
            </a:r>
          </a:p>
        </p:txBody>
      </p:sp>
      <p:sp>
        <p:nvSpPr>
          <p:cNvPr id="3" name="Content Placeholder 2">
            <a:extLst>
              <a:ext uri="{FF2B5EF4-FFF2-40B4-BE49-F238E27FC236}">
                <a16:creationId xmlns:a16="http://schemas.microsoft.com/office/drawing/2014/main" id="{1C3A579B-AD6F-4786-9814-A17AAE552861}"/>
              </a:ext>
            </a:extLst>
          </p:cNvPr>
          <p:cNvSpPr>
            <a:spLocks noGrp="1"/>
          </p:cNvSpPr>
          <p:nvPr>
            <p:ph idx="1"/>
          </p:nvPr>
        </p:nvSpPr>
        <p:spPr>
          <a:xfrm>
            <a:off x="738188" y="2057824"/>
            <a:ext cx="10753725" cy="4057226"/>
          </a:xfrm>
        </p:spPr>
        <p:txBody>
          <a:bodyPr>
            <a:normAutofit/>
          </a:bodyPr>
          <a:lstStyle/>
          <a:p>
            <a:pPr marL="0" indent="0">
              <a:buNone/>
            </a:pPr>
            <a:r>
              <a:rPr lang="en-US" dirty="0"/>
              <a:t>Plant SGCN Working Group (part of newly-formed NC Plant Conservation Alliance)</a:t>
            </a:r>
          </a:p>
          <a:p>
            <a:pPr marL="0" indent="0">
              <a:buNone/>
            </a:pPr>
            <a:endParaRPr lang="en-US" dirty="0"/>
          </a:p>
          <a:p>
            <a:pPr marL="0" indent="0">
              <a:buNone/>
            </a:pPr>
            <a:r>
              <a:rPr lang="en-US" dirty="0"/>
              <a:t>Work with upcoming evaluation process for wildlife SGCN to develop a parallel for plants</a:t>
            </a:r>
          </a:p>
          <a:p>
            <a:pPr marL="0" indent="0">
              <a:buNone/>
            </a:pPr>
            <a:endParaRPr lang="en-US" dirty="0"/>
          </a:p>
          <a:p>
            <a:pPr marL="0" indent="0">
              <a:buNone/>
            </a:pPr>
            <a:r>
              <a:rPr lang="en-US" dirty="0"/>
              <a:t>Develop more comprehensive SGCN list:</a:t>
            </a:r>
          </a:p>
          <a:p>
            <a:pPr marL="0" indent="0">
              <a:buNone/>
            </a:pPr>
            <a:r>
              <a:rPr lang="en-US" dirty="0"/>
              <a:t>	Significantly Rare and Watch List species</a:t>
            </a:r>
          </a:p>
          <a:p>
            <a:pPr marL="0" indent="0">
              <a:buNone/>
            </a:pPr>
            <a:r>
              <a:rPr lang="en-US" dirty="0"/>
              <a:t>	Federal at-risk species</a:t>
            </a:r>
          </a:p>
        </p:txBody>
      </p:sp>
    </p:spTree>
    <p:extLst>
      <p:ext uri="{BB962C8B-B14F-4D97-AF65-F5344CB8AC3E}">
        <p14:creationId xmlns:p14="http://schemas.microsoft.com/office/powerpoint/2010/main" val="540269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73DEAEA-BFDB-410C-89E7-02514506C8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EAAB671-E1B2-4834-B3F6-E0A2D3BE86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3">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62EE7FF-9E9F-4A67-9F86-75151A968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F80EB48-C91E-4FED-89D4-7F5B190C54B8}"/>
              </a:ext>
            </a:extLst>
          </p:cNvPr>
          <p:cNvSpPr>
            <a:spLocks noGrp="1"/>
          </p:cNvSpPr>
          <p:nvPr>
            <p:ph type="title"/>
          </p:nvPr>
        </p:nvSpPr>
        <p:spPr>
          <a:xfrm>
            <a:off x="5258134" y="640080"/>
            <a:ext cx="6293689" cy="3652405"/>
          </a:xfrm>
        </p:spPr>
        <p:txBody>
          <a:bodyPr vert="horz" lIns="91440" tIns="45720" rIns="91440" bIns="45720" rtlCol="0" anchor="b">
            <a:normAutofit/>
          </a:bodyPr>
          <a:lstStyle/>
          <a:p>
            <a:pPr algn="l"/>
            <a:r>
              <a:rPr lang="en-US" sz="4400" b="0" i="0" dirty="0">
                <a:solidFill>
                  <a:schemeClr val="tx1">
                    <a:lumMod val="85000"/>
                    <a:lumOff val="15000"/>
                  </a:schemeClr>
                </a:solidFill>
              </a:rPr>
              <a:t>Questions?</a:t>
            </a:r>
          </a:p>
        </p:txBody>
      </p:sp>
      <p:sp>
        <p:nvSpPr>
          <p:cNvPr id="5" name="Text Placeholder 4">
            <a:extLst>
              <a:ext uri="{FF2B5EF4-FFF2-40B4-BE49-F238E27FC236}">
                <a16:creationId xmlns:a16="http://schemas.microsoft.com/office/drawing/2014/main" id="{97B1FC5D-641D-4813-A3F1-52117DEA216A}"/>
              </a:ext>
            </a:extLst>
          </p:cNvPr>
          <p:cNvSpPr>
            <a:spLocks noGrp="1"/>
          </p:cNvSpPr>
          <p:nvPr>
            <p:ph type="body" idx="1"/>
          </p:nvPr>
        </p:nvSpPr>
        <p:spPr>
          <a:xfrm>
            <a:off x="5271524" y="4460708"/>
            <a:ext cx="6280299" cy="1753175"/>
          </a:xfrm>
        </p:spPr>
        <p:txBody>
          <a:bodyPr vert="horz" lIns="91440" tIns="45720" rIns="91440" bIns="45720" rtlCol="0" anchor="t">
            <a:normAutofit/>
          </a:bodyPr>
          <a:lstStyle/>
          <a:p>
            <a:r>
              <a:rPr lang="en-US" sz="1600" dirty="0">
                <a:solidFill>
                  <a:schemeClr val="tx1">
                    <a:lumMod val="85000"/>
                    <a:lumOff val="15000"/>
                  </a:schemeClr>
                </a:solidFill>
                <a:hlinkClick r:id="rId4"/>
              </a:rPr>
              <a:t>katherine.culatta@ncagr.gov</a:t>
            </a:r>
            <a:endParaRPr lang="en-US" sz="1600" dirty="0">
              <a:solidFill>
                <a:schemeClr val="tx1">
                  <a:lumMod val="85000"/>
                  <a:lumOff val="15000"/>
                </a:schemeClr>
              </a:solidFill>
            </a:endParaRPr>
          </a:p>
          <a:p>
            <a:endParaRPr lang="en-US" sz="1600" dirty="0">
              <a:solidFill>
                <a:schemeClr val="tx1">
                  <a:lumMod val="85000"/>
                  <a:lumOff val="15000"/>
                </a:schemeClr>
              </a:solidFill>
            </a:endParaRPr>
          </a:p>
          <a:p>
            <a:r>
              <a:rPr lang="en-US" sz="1600" dirty="0">
                <a:solidFill>
                  <a:schemeClr val="tx1">
                    <a:lumMod val="85000"/>
                    <a:lumOff val="15000"/>
                  </a:schemeClr>
                </a:solidFill>
              </a:rPr>
              <a:t>Ncplants.com</a:t>
            </a:r>
          </a:p>
          <a:p>
            <a:r>
              <a:rPr lang="en-US" sz="1600" dirty="0">
                <a:solidFill>
                  <a:schemeClr val="tx1">
                    <a:lumMod val="85000"/>
                    <a:lumOff val="15000"/>
                  </a:schemeClr>
                </a:solidFill>
              </a:rPr>
              <a:t>Ncplantfriends.org</a:t>
            </a:r>
          </a:p>
        </p:txBody>
      </p:sp>
      <p:pic>
        <p:nvPicPr>
          <p:cNvPr id="7" name="Picture 6" descr="Diagram&#10;&#10;Description automatically generated">
            <a:extLst>
              <a:ext uri="{FF2B5EF4-FFF2-40B4-BE49-F238E27FC236}">
                <a16:creationId xmlns:a16="http://schemas.microsoft.com/office/drawing/2014/main" id="{38C91296-61B2-491E-836B-CA6BCBD639A5}"/>
              </a:ext>
            </a:extLst>
          </p:cNvPr>
          <p:cNvPicPr>
            <a:picLocks noChangeAspect="1"/>
          </p:cNvPicPr>
          <p:nvPr/>
        </p:nvPicPr>
        <p:blipFill>
          <a:blip r:embed="rId5"/>
          <a:stretch>
            <a:fillRect/>
          </a:stretch>
        </p:blipFill>
        <p:spPr>
          <a:xfrm>
            <a:off x="633999" y="1422615"/>
            <a:ext cx="3993942" cy="3993942"/>
          </a:xfrm>
          <a:prstGeom prst="rect">
            <a:avLst/>
          </a:prstGeom>
        </p:spPr>
      </p:pic>
      <p:cxnSp>
        <p:nvCxnSpPr>
          <p:cNvPr id="18" name="Straight Connector 17">
            <a:extLst>
              <a:ext uri="{FF2B5EF4-FFF2-40B4-BE49-F238E27FC236}">
                <a16:creationId xmlns:a16="http://schemas.microsoft.com/office/drawing/2014/main" id="{B9A2B59D-5173-41AC-83C2-07213C352B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09640" y="4388141"/>
            <a:ext cx="58521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848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3171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037" y="3354225"/>
            <a:ext cx="2470743" cy="2470743"/>
          </a:xfrm>
          <a:prstGeom prst="rect">
            <a:avLst/>
          </a:prstGeom>
          <a:effectLst/>
        </p:spPr>
      </p:pic>
      <p:pic>
        <p:nvPicPr>
          <p:cNvPr id="27" name="Content Placeholder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039" y="629266"/>
            <a:ext cx="2447741" cy="2438400"/>
          </a:xfrm>
          <a:prstGeom prst="rect">
            <a:avLst/>
          </a:prstGeom>
        </p:spPr>
      </p:pic>
      <p:sp>
        <p:nvSpPr>
          <p:cNvPr id="29" name="Content Placeholder 28"/>
          <p:cNvSpPr>
            <a:spLocks noGrp="1"/>
          </p:cNvSpPr>
          <p:nvPr>
            <p:ph idx="1"/>
          </p:nvPr>
        </p:nvSpPr>
        <p:spPr>
          <a:xfrm>
            <a:off x="4766783" y="2052872"/>
            <a:ext cx="7291867" cy="4170947"/>
          </a:xfrm>
        </p:spPr>
        <p:txBody>
          <a:bodyPr>
            <a:normAutofit/>
          </a:bodyPr>
          <a:lstStyle/>
          <a:p>
            <a:r>
              <a:rPr lang="en-US" dirty="0"/>
              <a:t>Writes the NC list of protected plant species</a:t>
            </a:r>
          </a:p>
          <a:p>
            <a:r>
              <a:rPr lang="en-US" dirty="0"/>
              <a:t>Regulates activities concerning listed plants</a:t>
            </a:r>
          </a:p>
          <a:p>
            <a:r>
              <a:rPr lang="en-US" b="1" dirty="0"/>
              <a:t>Establishes and manages nature preserves to protect plants in their natural habitats</a:t>
            </a:r>
          </a:p>
          <a:p>
            <a:r>
              <a:rPr lang="en-US" dirty="0"/>
              <a:t>Monitors rare plant populations to update species’ statuses and trends</a:t>
            </a:r>
          </a:p>
          <a:p>
            <a:r>
              <a:rPr lang="en-US" dirty="0"/>
              <a:t>Conducts research on the biology, habitat requirements, and management needs of rare plants</a:t>
            </a:r>
          </a:p>
          <a:p>
            <a:endParaRPr lang="en-US" sz="2400" dirty="0"/>
          </a:p>
          <a:p>
            <a:endParaRPr lang="en-US" sz="2000" dirty="0"/>
          </a:p>
        </p:txBody>
      </p:sp>
      <p:sp>
        <p:nvSpPr>
          <p:cNvPr id="2" name="Title 1"/>
          <p:cNvSpPr>
            <a:spLocks noGrp="1"/>
          </p:cNvSpPr>
          <p:nvPr>
            <p:ph type="title"/>
          </p:nvPr>
        </p:nvSpPr>
        <p:spPr>
          <a:xfrm>
            <a:off x="4793028" y="629267"/>
            <a:ext cx="6422849" cy="1423606"/>
          </a:xfrm>
        </p:spPr>
        <p:txBody>
          <a:bodyPr vert="horz" lIns="91440" tIns="45720" rIns="91440" bIns="45720" rtlCol="0">
            <a:normAutofit/>
          </a:bodyPr>
          <a:lstStyle/>
          <a:p>
            <a:r>
              <a:rPr lang="en-US" dirty="0"/>
              <a:t>NC PCP</a:t>
            </a:r>
          </a:p>
        </p:txBody>
      </p:sp>
    </p:spTree>
    <p:extLst>
      <p:ext uri="{BB962C8B-B14F-4D97-AF65-F5344CB8AC3E}">
        <p14:creationId xmlns:p14="http://schemas.microsoft.com/office/powerpoint/2010/main" val="3709040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BDFF4-2146-488C-84D6-0FE86088CACB}"/>
              </a:ext>
            </a:extLst>
          </p:cNvPr>
          <p:cNvSpPr>
            <a:spLocks noGrp="1"/>
          </p:cNvSpPr>
          <p:nvPr>
            <p:ph type="title"/>
          </p:nvPr>
        </p:nvSpPr>
        <p:spPr/>
        <p:txBody>
          <a:bodyPr/>
          <a:lstStyle/>
          <a:p>
            <a:r>
              <a:rPr lang="en-US" dirty="0"/>
              <a:t>What should be protected?</a:t>
            </a:r>
          </a:p>
        </p:txBody>
      </p:sp>
      <p:sp>
        <p:nvSpPr>
          <p:cNvPr id="3" name="Content Placeholder 2">
            <a:extLst>
              <a:ext uri="{FF2B5EF4-FFF2-40B4-BE49-F238E27FC236}">
                <a16:creationId xmlns:a16="http://schemas.microsoft.com/office/drawing/2014/main" id="{5051DE1D-9E1D-457B-A642-55A9BEDB8638}"/>
              </a:ext>
            </a:extLst>
          </p:cNvPr>
          <p:cNvSpPr>
            <a:spLocks noGrp="1"/>
          </p:cNvSpPr>
          <p:nvPr>
            <p:ph idx="1"/>
          </p:nvPr>
        </p:nvSpPr>
        <p:spPr/>
        <p:txBody>
          <a:bodyPr/>
          <a:lstStyle/>
          <a:p>
            <a:pPr marL="0" indent="0">
              <a:buNone/>
            </a:pPr>
            <a:r>
              <a:rPr lang="en-US" sz="3200" dirty="0"/>
              <a:t> Consensus formed (2000) for need to collate all needs and prioritize</a:t>
            </a:r>
          </a:p>
          <a:p>
            <a:pPr lvl="1"/>
            <a:r>
              <a:rPr lang="en-US" sz="2800" i="1" dirty="0"/>
              <a:t>Sites with federally listed species were first target</a:t>
            </a:r>
          </a:p>
          <a:p>
            <a:pPr lvl="1"/>
            <a:r>
              <a:rPr lang="en-US" sz="2800" i="1" dirty="0"/>
              <a:t>Prioritize most viable populations</a:t>
            </a:r>
          </a:p>
          <a:p>
            <a:pPr marL="0" lvl="0" indent="0">
              <a:buClr>
                <a:srgbClr val="99CB38"/>
              </a:buClr>
              <a:buNone/>
            </a:pPr>
            <a:r>
              <a:rPr lang="en-US" sz="3200" dirty="0">
                <a:solidFill>
                  <a:prstClr val="black"/>
                </a:solidFill>
              </a:rPr>
              <a:t>Build portfolio based on NCNHP data</a:t>
            </a:r>
          </a:p>
          <a:p>
            <a:pPr marL="0" lvl="0" indent="0">
              <a:buClr>
                <a:srgbClr val="99CB38"/>
              </a:buClr>
              <a:buNone/>
            </a:pPr>
            <a:r>
              <a:rPr lang="en-US" sz="3200" dirty="0">
                <a:solidFill>
                  <a:prstClr val="black"/>
                </a:solidFill>
              </a:rPr>
              <a:t>How to represent diversity across the state?</a:t>
            </a:r>
          </a:p>
          <a:p>
            <a:endParaRPr lang="en-US" dirty="0"/>
          </a:p>
        </p:txBody>
      </p:sp>
    </p:spTree>
    <p:extLst>
      <p:ext uri="{BB962C8B-B14F-4D97-AF65-F5344CB8AC3E}">
        <p14:creationId xmlns:p14="http://schemas.microsoft.com/office/powerpoint/2010/main" val="1453818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534025"/>
            <a:ext cx="10515600" cy="822326"/>
          </a:xfrm>
        </p:spPr>
        <p:txBody>
          <a:bodyPr vert="horz" lIns="91440" tIns="45720" rIns="91440" bIns="45720" rtlCol="0" anchor="ctr">
            <a:normAutofit/>
          </a:bodyPr>
          <a:lstStyle/>
          <a:p>
            <a:pPr algn="ctr"/>
            <a:r>
              <a:rPr lang="en-US" dirty="0"/>
              <a:t>Ecoregions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5207" b="8436"/>
          <a:stretch/>
        </p:blipFill>
        <p:spPr>
          <a:xfrm>
            <a:off x="1111190" y="1516976"/>
            <a:ext cx="9076478" cy="4017049"/>
          </a:xfrm>
          <a:prstGeom prst="rect">
            <a:avLst/>
          </a:prstGeom>
        </p:spPr>
      </p:pic>
      <p:sp>
        <p:nvSpPr>
          <p:cNvPr id="5" name="Content Placeholder 2">
            <a:extLst>
              <a:ext uri="{FF2B5EF4-FFF2-40B4-BE49-F238E27FC236}">
                <a16:creationId xmlns:a16="http://schemas.microsoft.com/office/drawing/2014/main" id="{77593C6A-DA0D-419E-8777-30E0BF70C9C6}"/>
              </a:ext>
            </a:extLst>
          </p:cNvPr>
          <p:cNvSpPr txBox="1">
            <a:spLocks/>
          </p:cNvSpPr>
          <p:nvPr/>
        </p:nvSpPr>
        <p:spPr>
          <a:xfrm>
            <a:off x="1360737" y="769716"/>
            <a:ext cx="9720073" cy="1034106"/>
          </a:xfrm>
          <a:prstGeom prst="rect">
            <a:avLst/>
          </a:prstGeom>
        </p:spPr>
        <p:txBody>
          <a:bodyPr vert="horz" lIns="45720" tIns="45720" rIns="45720" bIns="45720" numCol="1"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3200" dirty="0"/>
              <a:t>Goal: Protect the two most viable populations of each listed plant species in </a:t>
            </a:r>
            <a:r>
              <a:rPr lang="en-US" sz="3200" b="1" dirty="0"/>
              <a:t>each ecoregion </a:t>
            </a:r>
            <a:r>
              <a:rPr lang="en-US" sz="3200" dirty="0"/>
              <a:t>where it occurs</a:t>
            </a:r>
          </a:p>
        </p:txBody>
      </p:sp>
    </p:spTree>
    <p:extLst>
      <p:ext uri="{BB962C8B-B14F-4D97-AF65-F5344CB8AC3E}">
        <p14:creationId xmlns:p14="http://schemas.microsoft.com/office/powerpoint/2010/main" val="3380909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C7023-33B4-4C3A-8FB1-C7E19326A1BB}"/>
              </a:ext>
            </a:extLst>
          </p:cNvPr>
          <p:cNvSpPr>
            <a:spLocks noGrp="1"/>
          </p:cNvSpPr>
          <p:nvPr>
            <p:ph type="title"/>
          </p:nvPr>
        </p:nvSpPr>
        <p:spPr/>
        <p:txBody>
          <a:bodyPr/>
          <a:lstStyle/>
          <a:p>
            <a:r>
              <a:rPr lang="en-US" dirty="0"/>
              <a:t>Portfolio Protection Status</a:t>
            </a:r>
          </a:p>
        </p:txBody>
      </p:sp>
      <p:graphicFrame>
        <p:nvGraphicFramePr>
          <p:cNvPr id="6" name="Content Placeholder 5">
            <a:extLst>
              <a:ext uri="{FF2B5EF4-FFF2-40B4-BE49-F238E27FC236}">
                <a16:creationId xmlns:a16="http://schemas.microsoft.com/office/drawing/2014/main" id="{460A4684-B1FD-4099-A6A3-1CA8DBB38568}"/>
              </a:ext>
            </a:extLst>
          </p:cNvPr>
          <p:cNvGraphicFramePr>
            <a:graphicFrameLocks noGrp="1"/>
          </p:cNvGraphicFramePr>
          <p:nvPr>
            <p:ph idx="1"/>
          </p:nvPr>
        </p:nvGraphicFramePr>
        <p:xfrm>
          <a:off x="1023938" y="2286000"/>
          <a:ext cx="9720262" cy="40227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7524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534025"/>
            <a:ext cx="10515600" cy="822326"/>
          </a:xfrm>
        </p:spPr>
        <p:txBody>
          <a:bodyPr vert="horz" lIns="91440" tIns="45720" rIns="91440" bIns="45720" rtlCol="0" anchor="ctr">
            <a:normAutofit/>
          </a:bodyPr>
          <a:lstStyle/>
          <a:p>
            <a:pPr algn="ctr"/>
            <a:r>
              <a:rPr lang="en-US" dirty="0"/>
              <a:t>Ecoregions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5207" b="8436"/>
          <a:stretch/>
        </p:blipFill>
        <p:spPr>
          <a:xfrm>
            <a:off x="20" y="10"/>
            <a:ext cx="12191980" cy="5395902"/>
          </a:xfrm>
          <a:prstGeom prst="rect">
            <a:avLst/>
          </a:prstGeom>
        </p:spPr>
      </p:pic>
      <p:sp>
        <p:nvSpPr>
          <p:cNvPr id="3" name="Star: 5 Points 2">
            <a:extLst>
              <a:ext uri="{FF2B5EF4-FFF2-40B4-BE49-F238E27FC236}">
                <a16:creationId xmlns:a16="http://schemas.microsoft.com/office/drawing/2014/main" id="{6C6C3872-7183-4A3D-B86D-7AC5A59981FD}"/>
              </a:ext>
            </a:extLst>
          </p:cNvPr>
          <p:cNvSpPr/>
          <p:nvPr/>
        </p:nvSpPr>
        <p:spPr>
          <a:xfrm>
            <a:off x="6096000" y="3032760"/>
            <a:ext cx="457200" cy="3962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572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3DBC6-ECDB-47B2-A212-5AB3284BA6A5}"/>
              </a:ext>
            </a:extLst>
          </p:cNvPr>
          <p:cNvSpPr>
            <a:spLocks noGrp="1"/>
          </p:cNvSpPr>
          <p:nvPr>
            <p:ph type="title"/>
          </p:nvPr>
        </p:nvSpPr>
        <p:spPr/>
        <p:txBody>
          <a:bodyPr/>
          <a:lstStyle/>
          <a:p>
            <a:r>
              <a:rPr lang="en-US" dirty="0"/>
              <a:t>Listed species in the sandhills</a:t>
            </a:r>
          </a:p>
        </p:txBody>
      </p:sp>
      <p:sp>
        <p:nvSpPr>
          <p:cNvPr id="3" name="Content Placeholder 2">
            <a:extLst>
              <a:ext uri="{FF2B5EF4-FFF2-40B4-BE49-F238E27FC236}">
                <a16:creationId xmlns:a16="http://schemas.microsoft.com/office/drawing/2014/main" id="{16182326-9A2B-4611-8FA1-9CC5EABF8F48}"/>
              </a:ext>
            </a:extLst>
          </p:cNvPr>
          <p:cNvSpPr>
            <a:spLocks noGrp="1"/>
          </p:cNvSpPr>
          <p:nvPr>
            <p:ph idx="1"/>
          </p:nvPr>
        </p:nvSpPr>
        <p:spPr>
          <a:xfrm>
            <a:off x="609601" y="2286000"/>
            <a:ext cx="3393440" cy="4023360"/>
          </a:xfrm>
        </p:spPr>
        <p:txBody>
          <a:bodyPr numCol="1">
            <a:normAutofit/>
          </a:bodyPr>
          <a:lstStyle/>
          <a:p>
            <a:r>
              <a:rPr lang="en-US" dirty="0"/>
              <a:t>59 species with Status of Endangered, Threatened, or Special Concern-Vulnerable</a:t>
            </a:r>
          </a:p>
          <a:p>
            <a:endParaRPr lang="en-US" dirty="0"/>
          </a:p>
          <a:p>
            <a:r>
              <a:rPr lang="en-US" dirty="0"/>
              <a:t>PCP is currently updating the portfolio to reflect 2021 Protected Plant List changes.</a:t>
            </a:r>
          </a:p>
          <a:p>
            <a:endParaRPr lang="en-US" dirty="0"/>
          </a:p>
          <a:p>
            <a:pPr marL="0" indent="0">
              <a:buNone/>
            </a:pPr>
            <a:endParaRPr lang="en-US" dirty="0"/>
          </a:p>
        </p:txBody>
      </p:sp>
      <p:pic>
        <p:nvPicPr>
          <p:cNvPr id="5" name="Picture 4">
            <a:extLst>
              <a:ext uri="{FF2B5EF4-FFF2-40B4-BE49-F238E27FC236}">
                <a16:creationId xmlns:a16="http://schemas.microsoft.com/office/drawing/2014/main" id="{578A3AEE-4816-4A00-B0BB-98426AC9FA17}"/>
              </a:ext>
            </a:extLst>
          </p:cNvPr>
          <p:cNvPicPr>
            <a:picLocks noChangeAspect="1"/>
          </p:cNvPicPr>
          <p:nvPr/>
        </p:nvPicPr>
        <p:blipFill>
          <a:blip r:embed="rId3"/>
          <a:stretch>
            <a:fillRect/>
          </a:stretch>
        </p:blipFill>
        <p:spPr>
          <a:xfrm>
            <a:off x="4287521" y="1908944"/>
            <a:ext cx="7636455" cy="4589998"/>
          </a:xfrm>
          <a:prstGeom prst="rect">
            <a:avLst/>
          </a:prstGeom>
        </p:spPr>
      </p:pic>
    </p:spTree>
    <p:extLst>
      <p:ext uri="{BB962C8B-B14F-4D97-AF65-F5344CB8AC3E}">
        <p14:creationId xmlns:p14="http://schemas.microsoft.com/office/powerpoint/2010/main" val="2482965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5CE44-A51E-43CA-86C5-186E016817C2}"/>
              </a:ext>
            </a:extLst>
          </p:cNvPr>
          <p:cNvSpPr>
            <a:spLocks noGrp="1"/>
          </p:cNvSpPr>
          <p:nvPr>
            <p:ph type="title"/>
          </p:nvPr>
        </p:nvSpPr>
        <p:spPr/>
        <p:txBody>
          <a:bodyPr/>
          <a:lstStyle/>
          <a:p>
            <a:r>
              <a:rPr lang="en-US" dirty="0"/>
              <a:t>Future Need</a:t>
            </a:r>
          </a:p>
        </p:txBody>
      </p:sp>
      <p:pic>
        <p:nvPicPr>
          <p:cNvPr id="4" name="Content Placeholder 4">
            <a:extLst>
              <a:ext uri="{FF2B5EF4-FFF2-40B4-BE49-F238E27FC236}">
                <a16:creationId xmlns:a16="http://schemas.microsoft.com/office/drawing/2014/main" id="{7106D3E6-98E9-4653-8500-725E43CBA247}"/>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64" t="15207" r="-364" b="33506"/>
          <a:stretch/>
        </p:blipFill>
        <p:spPr>
          <a:xfrm>
            <a:off x="1023938" y="2084832"/>
            <a:ext cx="9720262" cy="3852224"/>
          </a:xfrm>
          <a:prstGeom prst="rect">
            <a:avLst/>
          </a:prstGeom>
        </p:spPr>
      </p:pic>
    </p:spTree>
    <p:extLst>
      <p:ext uri="{BB962C8B-B14F-4D97-AF65-F5344CB8AC3E}">
        <p14:creationId xmlns:p14="http://schemas.microsoft.com/office/powerpoint/2010/main" val="143748012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3123</Words>
  <Application>Microsoft Office PowerPoint</Application>
  <PresentationFormat>Widescreen</PresentationFormat>
  <Paragraphs>216</Paragraphs>
  <Slides>22</Slides>
  <Notes>22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Arial</vt:lpstr>
      <vt:lpstr>Calibri</vt:lpstr>
      <vt:lpstr>Calibri Light</vt:lpstr>
      <vt:lpstr>Source Sans Pro</vt:lpstr>
      <vt:lpstr>Tw Cen MT</vt:lpstr>
      <vt:lpstr>Tw Cen MT Condensed</vt:lpstr>
      <vt:lpstr>Wingdings</vt:lpstr>
      <vt:lpstr>Wingdings 3</vt:lpstr>
      <vt:lpstr>Office Theme</vt:lpstr>
      <vt:lpstr>Integral</vt:lpstr>
      <vt:lpstr>NC Plant Conservation Program</vt:lpstr>
      <vt:lpstr>NC PCP</vt:lpstr>
      <vt:lpstr>NC PCP</vt:lpstr>
      <vt:lpstr>What should be protected?</vt:lpstr>
      <vt:lpstr>Ecoregions</vt:lpstr>
      <vt:lpstr>Portfolio Protection Status</vt:lpstr>
      <vt:lpstr>Ecoregions</vt:lpstr>
      <vt:lpstr>Listed species in the sandhills</vt:lpstr>
      <vt:lpstr>Future Need</vt:lpstr>
      <vt:lpstr>PCP Preserves</vt:lpstr>
      <vt:lpstr>PowerPoint Presentation</vt:lpstr>
      <vt:lpstr>Eastwood PCP Preserve</vt:lpstr>
      <vt:lpstr>McIntosh Bays PCP Preserve</vt:lpstr>
      <vt:lpstr>Plant Conservation Funding and Policy</vt:lpstr>
      <vt:lpstr>NC Wildlife Action Plan</vt:lpstr>
      <vt:lpstr>National Overview</vt:lpstr>
      <vt:lpstr>Adding plants to state plans</vt:lpstr>
      <vt:lpstr>Recovering America’s Wildlife Act</vt:lpstr>
      <vt:lpstr>RAWA in Progress</vt:lpstr>
      <vt:lpstr>Updating the NCWAP </vt:lpstr>
      <vt:lpstr>Next Steps: Plant SGCN Phase II</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 Plant Conservation Program</dc:title>
  <dc:creator>Culatta, Katherine E</dc:creator>
  <cp:lastModifiedBy>Culatta, Katherine E</cp:lastModifiedBy>
  <cp:revision>1</cp:revision>
  <dcterms:created xsi:type="dcterms:W3CDTF">2022-06-14T16:14:46Z</dcterms:created>
  <dcterms:modified xsi:type="dcterms:W3CDTF">2022-06-15T12:52:00Z</dcterms:modified>
</cp:coreProperties>
</file>