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83" r:id="rId3"/>
    <p:sldId id="263" r:id="rId4"/>
    <p:sldId id="258" r:id="rId5"/>
    <p:sldId id="257" r:id="rId6"/>
    <p:sldId id="267" r:id="rId7"/>
    <p:sldId id="276" r:id="rId8"/>
    <p:sldId id="280" r:id="rId9"/>
    <p:sldId id="264" r:id="rId10"/>
    <p:sldId id="260" r:id="rId11"/>
    <p:sldId id="262" r:id="rId12"/>
    <p:sldId id="256" r:id="rId13"/>
    <p:sldId id="284" r:id="rId14"/>
    <p:sldId id="275" r:id="rId15"/>
    <p:sldId id="285" r:id="rId16"/>
    <p:sldId id="288" r:id="rId17"/>
    <p:sldId id="289" r:id="rId18"/>
    <p:sldId id="290" r:id="rId19"/>
    <p:sldId id="287" r:id="rId20"/>
    <p:sldId id="282" r:id="rId21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6783" autoAdjust="0"/>
  </p:normalViewPr>
  <p:slideViewPr>
    <p:cSldViewPr>
      <p:cViewPr varScale="1">
        <p:scale>
          <a:sx n="62" d="100"/>
          <a:sy n="62" d="100"/>
        </p:scale>
        <p:origin x="-75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Wdmyclouddl2100\9914\2022%20SOPI\SOPI-MOOR%20TREND%20DATA%20THRU%202022\SOPI%20MOOR%20TREND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# MOOR Groups</c:v>
                </c:pt>
              </c:strCache>
            </c:strRef>
          </c:tx>
          <c:spPr>
            <a:ln w="22225">
              <a:solidFill>
                <a:schemeClr val="tx1">
                  <a:alpha val="60000"/>
                </a:schemeClr>
              </a:solidFill>
            </a:ln>
          </c:spPr>
          <c:marker>
            <c:symbol val="circle"/>
            <c:size val="9"/>
            <c:spPr>
              <a:gradFill>
                <a:gsLst>
                  <a:gs pos="3000">
                    <a:schemeClr val="accent3">
                      <a:lumMod val="98000"/>
                    </a:schemeClr>
                  </a:gs>
                  <a:gs pos="55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9525" cap="flat">
                <a:solidFill>
                  <a:schemeClr val="tx1">
                    <a:alpha val="60000"/>
                  </a:schemeClr>
                </a:solidFill>
                <a:round/>
              </a:ln>
            </c:spPr>
          </c:marker>
          <c:dLbls>
            <c:dLbl>
              <c:idx val="1"/>
              <c:layout>
                <c:manualLayout>
                  <c:x val="-1.8840579710144922E-2"/>
                  <c:y val="-4.1118421052631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2"/>
              <c:layout>
                <c:manualLayout>
                  <c:x val="-5.7971014492753624E-3"/>
                  <c:y val="-2.1929824561403521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Sheet1!$D$3:$D$45</c:f>
              <c:strCache>
                <c:ptCount val="43"/>
                <c:pt idx="0">
                  <c:v> 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1985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1990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1995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2000</c:v>
                </c:pt>
                <c:pt idx="21">
                  <c:v>01</c:v>
                </c:pt>
                <c:pt idx="22">
                  <c:v>02</c:v>
                </c:pt>
                <c:pt idx="23">
                  <c:v>03</c:v>
                </c:pt>
                <c:pt idx="24">
                  <c:v>04</c:v>
                </c:pt>
                <c:pt idx="25">
                  <c:v>2005</c:v>
                </c:pt>
                <c:pt idx="26">
                  <c:v>06</c:v>
                </c:pt>
                <c:pt idx="27">
                  <c:v>07</c:v>
                </c:pt>
                <c:pt idx="28">
                  <c:v>08</c:v>
                </c:pt>
                <c:pt idx="29">
                  <c:v>09</c:v>
                </c:pt>
                <c:pt idx="30">
                  <c:v>2010</c:v>
                </c:pt>
                <c:pt idx="31">
                  <c:v>11</c:v>
                </c:pt>
                <c:pt idx="32">
                  <c:v>12</c:v>
                </c:pt>
                <c:pt idx="33">
                  <c:v>13</c:v>
                </c:pt>
                <c:pt idx="34">
                  <c:v>14</c:v>
                </c:pt>
                <c:pt idx="35">
                  <c:v>2015</c:v>
                </c:pt>
                <c:pt idx="36">
                  <c:v>16</c:v>
                </c:pt>
                <c:pt idx="37">
                  <c:v>17</c:v>
                </c:pt>
                <c:pt idx="38">
                  <c:v>18</c:v>
                </c:pt>
                <c:pt idx="39">
                  <c:v>19</c:v>
                </c:pt>
                <c:pt idx="40">
                  <c:v>2020</c:v>
                </c:pt>
                <c:pt idx="41">
                  <c:v>21</c:v>
                </c:pt>
                <c:pt idx="42">
                  <c:v>22</c:v>
                </c:pt>
              </c:strCache>
            </c:strRef>
          </c:cat>
          <c:val>
            <c:numRef>
              <c:f>Sheet1!$E$3:$E$45</c:f>
              <c:numCache>
                <c:formatCode>General</c:formatCode>
                <c:ptCount val="43"/>
                <c:pt idx="1">
                  <c:v>6</c:v>
                </c:pt>
                <c:pt idx="2">
                  <c:v>4</c:v>
                </c:pt>
                <c:pt idx="3">
                  <c:v>6</c:v>
                </c:pt>
                <c:pt idx="4">
                  <c:v>5</c:v>
                </c:pt>
                <c:pt idx="5">
                  <c:v>6</c:v>
                </c:pt>
                <c:pt idx="6">
                  <c:v>5</c:v>
                </c:pt>
                <c:pt idx="7">
                  <c:v>6</c:v>
                </c:pt>
                <c:pt idx="8">
                  <c:v>4</c:v>
                </c:pt>
                <c:pt idx="9">
                  <c:v>6</c:v>
                </c:pt>
                <c:pt idx="10">
                  <c:v>3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4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0</c:v>
                </c:pt>
                <c:pt idx="23">
                  <c:v>1</c:v>
                </c:pt>
                <c:pt idx="24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1</c:v>
                </c:pt>
                <c:pt idx="30">
                  <c:v>3</c:v>
                </c:pt>
                <c:pt idx="31">
                  <c:v>3</c:v>
                </c:pt>
                <c:pt idx="32">
                  <c:v>4</c:v>
                </c:pt>
                <c:pt idx="33">
                  <c:v>6</c:v>
                </c:pt>
                <c:pt idx="34">
                  <c:v>8</c:v>
                </c:pt>
                <c:pt idx="35">
                  <c:v>7</c:v>
                </c:pt>
                <c:pt idx="36">
                  <c:v>10</c:v>
                </c:pt>
                <c:pt idx="37">
                  <c:v>14</c:v>
                </c:pt>
                <c:pt idx="38">
                  <c:v>17</c:v>
                </c:pt>
                <c:pt idx="39">
                  <c:v>19</c:v>
                </c:pt>
                <c:pt idx="40">
                  <c:v>20</c:v>
                </c:pt>
                <c:pt idx="41">
                  <c:v>21</c:v>
                </c:pt>
                <c:pt idx="42">
                  <c:v>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435584"/>
        <c:axId val="178437120"/>
      </c:lineChart>
      <c:catAx>
        <c:axId val="178435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1500000"/>
          <a:lstStyle/>
          <a:p>
            <a:pPr>
              <a:defRPr sz="1800" b="1"/>
            </a:pPr>
            <a:endParaRPr lang="en-US"/>
          </a:p>
        </c:txPr>
        <c:crossAx val="178437120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178437120"/>
        <c:scaling>
          <c:orientation val="minMax"/>
          <c:max val="2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78435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497078626041315"/>
          <c:y val="0.38520837650227929"/>
          <c:w val="0.23502921373958691"/>
          <c:h val="7.9273509807984532E-2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0.60435</cdr:x>
      <cdr:y>0.76316</cdr:y>
    </cdr:from>
    <cdr:to>
      <cdr:x>0.7087</cdr:x>
      <cdr:y>0.79605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95900" y="3535680"/>
          <a:ext cx="9144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0.59565</cdr:x>
      <cdr:y>0.69737</cdr:y>
    </cdr:from>
    <cdr:to>
      <cdr:x>0.88261</cdr:x>
      <cdr:y>0.79605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19700" y="3230880"/>
          <a:ext cx="2514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>
              <a:solidFill>
                <a:schemeClr val="tx1"/>
              </a:solidFill>
            </a:rPr>
            <a:t>*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400" b="1" dirty="0" smtClean="0">
              <a:solidFill>
                <a:schemeClr val="tx1"/>
              </a:solidFill>
            </a:rPr>
            <a:t>2012-2017 Ft Bragg Juveniles Introduced</a:t>
          </a:r>
          <a:endParaRPr lang="en-US" sz="14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72AFD186-1271-4ABA-9E33-A8AC7748C982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BC52A0C-E182-46B0-A661-49F803471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11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7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40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3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0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baseline="0" dirty="0" smtClean="0"/>
          </a:p>
          <a:p>
            <a:pPr defTabSz="924458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50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baseline="0" dirty="0" smtClean="0"/>
          </a:p>
          <a:p>
            <a:pPr defTabSz="924458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1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93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2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2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74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00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pPr marL="173336" indent="-173336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4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4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7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9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7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52A0C-E182-46B0-A661-49F8034714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1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Worksheet111111.xls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107936" y="2123591"/>
            <a:ext cx="2251300" cy="1752600"/>
          </a:xfrm>
        </p:spPr>
        <p:txBody>
          <a:bodyPr numCol="1">
            <a:normAutofit/>
          </a:bodyPr>
          <a:lstStyle/>
          <a:p>
            <a:r>
              <a:rPr lang="en-US" sz="1800" b="1" dirty="0" smtClean="0"/>
              <a:t>Kerry </a:t>
            </a:r>
            <a:r>
              <a:rPr lang="en-US" sz="1800" b="1" dirty="0" err="1" smtClean="0"/>
              <a:t>Brust</a:t>
            </a:r>
            <a:r>
              <a:rPr lang="en-US" sz="1800" b="1" dirty="0" smtClean="0"/>
              <a:t> </a:t>
            </a:r>
          </a:p>
          <a:p>
            <a:r>
              <a:rPr lang="en-US" sz="1800" b="1" dirty="0" smtClean="0"/>
              <a:t>Andy Van </a:t>
            </a:r>
            <a:r>
              <a:rPr lang="en-US" sz="1800" b="1" dirty="0" err="1" smtClean="0"/>
              <a:t>Lanen</a:t>
            </a:r>
            <a:endParaRPr lang="en-US" sz="1800" b="1" dirty="0" smtClean="0"/>
          </a:p>
          <a:p>
            <a:r>
              <a:rPr lang="en-US" sz="1800" b="1" dirty="0" smtClean="0"/>
              <a:t>Anna </a:t>
            </a:r>
            <a:r>
              <a:rPr lang="en-US" sz="1800" b="1" dirty="0" err="1" smtClean="0"/>
              <a:t>Prinz</a:t>
            </a:r>
            <a:endParaRPr lang="en-US" sz="1800" b="1" dirty="0" smtClean="0"/>
          </a:p>
          <a:p>
            <a:endParaRPr lang="en-US" sz="1800" b="1" dirty="0"/>
          </a:p>
          <a:p>
            <a:r>
              <a:rPr lang="en-US" sz="1800" b="1" dirty="0" smtClean="0"/>
              <a:t>Southern Pines, NC</a:t>
            </a:r>
            <a:endParaRPr lang="en-US" sz="1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40866"/>
            <a:ext cx="1438275" cy="158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Kerry Brust\Desktop\Study area habitat\Pinehurst No. 2 cavity tree 259E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6" y="440866"/>
            <a:ext cx="6896304" cy="56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2128073"/>
            <a:ext cx="3657600" cy="11430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NC </a:t>
            </a:r>
            <a:r>
              <a:rPr lang="en-US" sz="3200" dirty="0" err="1" smtClean="0"/>
              <a:t>Sandhills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Private Lands RCWs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21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242" y="304800"/>
            <a:ext cx="8775358" cy="106680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RCW Private Lands </a:t>
            </a:r>
            <a:r>
              <a:rPr lang="en-US" sz="2800" b="1" dirty="0" smtClean="0"/>
              <a:t>Recovery Effort</a:t>
            </a:r>
            <a:br>
              <a:rPr lang="en-US" sz="2800" b="1" dirty="0" smtClean="0"/>
            </a:br>
            <a:r>
              <a:rPr lang="en-US" sz="2800" dirty="0" smtClean="0"/>
              <a:t>Artificial Cavities and Recruitment* Clusters, 2002-2022</a:t>
            </a:r>
            <a:br>
              <a:rPr lang="en-US" sz="2800" dirty="0" smtClean="0"/>
            </a:br>
            <a:r>
              <a:rPr lang="en-US" sz="2800" dirty="0" smtClean="0"/>
              <a:t>* </a:t>
            </a:r>
            <a:r>
              <a:rPr lang="en-US" sz="2200" dirty="0" smtClean="0"/>
              <a:t>Several artificial cavities installed in suitable unoccupied and abandoned habitat</a:t>
            </a:r>
            <a:r>
              <a:rPr lang="en-US" sz="2200" b="1" dirty="0"/>
              <a:t/>
            </a:r>
            <a:br>
              <a:rPr lang="en-US" sz="2200" b="1" dirty="0"/>
            </a:br>
            <a:endParaRPr lang="en-US" sz="2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7600" y="1436774"/>
            <a:ext cx="5181600" cy="5070390"/>
          </a:xfr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b="1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400" b="1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5000" b="1" dirty="0" smtClean="0"/>
              <a:t>300 artificial cavities </a:t>
            </a:r>
            <a:r>
              <a:rPr lang="en-US" sz="5000" dirty="0" smtClean="0"/>
              <a:t>     </a:t>
            </a:r>
            <a:r>
              <a:rPr lang="en-US" sz="5000" b="1" dirty="0" smtClean="0">
                <a:solidFill>
                  <a:srgbClr val="C00000"/>
                </a:solidFill>
              </a:rPr>
              <a:t>cost  ~</a:t>
            </a:r>
            <a:r>
              <a:rPr lang="en-US" sz="5000" dirty="0" smtClean="0">
                <a:solidFill>
                  <a:srgbClr val="C00000"/>
                </a:solidFill>
              </a:rPr>
              <a:t>  </a:t>
            </a:r>
            <a:r>
              <a:rPr lang="en-US" sz="5000" b="1" dirty="0">
                <a:solidFill>
                  <a:srgbClr val="C00000"/>
                </a:solidFill>
              </a:rPr>
              <a:t>$100,000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smtClean="0">
                <a:solidFill>
                  <a:srgbClr val="FF0000"/>
                </a:solidFill>
              </a:rPr>
              <a:t>    </a:t>
            </a:r>
          </a:p>
          <a:p>
            <a:pPr lvl="2"/>
            <a:r>
              <a:rPr lang="en-US" sz="5000" dirty="0" smtClean="0"/>
              <a:t>225 (SOPI) (4.2 /cluster)</a:t>
            </a:r>
          </a:p>
          <a:p>
            <a:pPr lvl="2"/>
            <a:r>
              <a:rPr lang="en-US" sz="5000" dirty="0" smtClean="0"/>
              <a:t>75 (MOOR) (3.4 </a:t>
            </a:r>
            <a:r>
              <a:rPr lang="en-US" sz="5000" dirty="0"/>
              <a:t>/</a:t>
            </a:r>
            <a:r>
              <a:rPr lang="en-US" sz="5000" dirty="0" smtClean="0"/>
              <a:t>cluster)</a:t>
            </a:r>
            <a:endParaRPr lang="en-US" sz="5000" b="1" u="sng" dirty="0" smtClean="0"/>
          </a:p>
          <a:p>
            <a:pPr marL="457200" lvl="1" indent="0">
              <a:buNone/>
            </a:pPr>
            <a:endParaRPr lang="en-US" sz="5000" b="1" u="sng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5000" b="1" dirty="0" smtClean="0"/>
              <a:t># Recruitment Clusters Installed </a:t>
            </a:r>
          </a:p>
          <a:p>
            <a:pPr lvl="2"/>
            <a:r>
              <a:rPr lang="en-US" sz="5000" dirty="0"/>
              <a:t>17 (SOPI)</a:t>
            </a:r>
          </a:p>
          <a:p>
            <a:pPr lvl="2"/>
            <a:r>
              <a:rPr lang="en-US" sz="5000" dirty="0" smtClean="0"/>
              <a:t>13 </a:t>
            </a:r>
            <a:r>
              <a:rPr lang="en-US" sz="5000" dirty="0"/>
              <a:t>(MOOR</a:t>
            </a:r>
            <a:r>
              <a:rPr lang="en-US" sz="5000" dirty="0" smtClean="0"/>
              <a:t>)</a:t>
            </a:r>
          </a:p>
          <a:p>
            <a:pPr lvl="2"/>
            <a:endParaRPr lang="en-US" sz="5000" dirty="0"/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5000" b="1" dirty="0" smtClean="0"/>
              <a:t>% of Recruitment Clusters occupied by RCWs (i.e., active) in 2022:</a:t>
            </a:r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sz="5000" b="1" dirty="0"/>
              <a:t>	</a:t>
            </a:r>
            <a:r>
              <a:rPr lang="en-US" sz="6000" b="1" dirty="0" smtClean="0"/>
              <a:t>SOPI        18% </a:t>
            </a:r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n-US" sz="6000" b="1" dirty="0"/>
              <a:t>	</a:t>
            </a:r>
            <a:r>
              <a:rPr lang="en-US" sz="6000" b="1" dirty="0" smtClean="0"/>
              <a:t>MOOR     85 % </a:t>
            </a:r>
            <a:r>
              <a:rPr lang="en-US" sz="5000" dirty="0" smtClean="0"/>
              <a:t>	</a:t>
            </a:r>
          </a:p>
        </p:txBody>
      </p:sp>
      <p:pic>
        <p:nvPicPr>
          <p:cNvPr id="4" name="Picture 2" descr="C:\Users\Kerry Brust\Pictures\2012-09-12\Matthew installing insert cav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3" y="1651322"/>
            <a:ext cx="3200400" cy="42672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95119" y="1143000"/>
            <a:ext cx="39624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9845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686800" cy="5257800"/>
          </a:xfr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RESULTS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34 juvenile RCWs  moved from Ft. Bragg (Donor) to SOPI/MOOR 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br>
              <a:rPr lang="en-US" sz="2400" dirty="0" smtClean="0"/>
            </a:br>
            <a:r>
              <a:rPr lang="en-US" sz="2400" dirty="0" smtClean="0"/>
              <a:t>These translocated birds have produced 103 fledglings within SOPI/MOOR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As of 2022, 7 of the 34 RCWs remain as breeders within SOPI/MOOR</a:t>
            </a:r>
            <a:br>
              <a:rPr lang="en-US" sz="2400" dirty="0" smtClean="0"/>
            </a:br>
            <a:r>
              <a:rPr lang="en-US" sz="2400" dirty="0"/>
              <a:t> </a:t>
            </a:r>
            <a:r>
              <a:rPr lang="en-US" sz="2400" dirty="0" smtClean="0"/>
              <a:t>         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274638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US" sz="2400" b="1" dirty="0" smtClean="0"/>
              <a:t>RCW Private Lands Recovery Effort, cont’d </a:t>
            </a:r>
          </a:p>
          <a:p>
            <a:pPr>
              <a:lnSpc>
                <a:spcPct val="160000"/>
              </a:lnSpc>
            </a:pPr>
            <a:r>
              <a:rPr lang="en-US" sz="2400" dirty="0" smtClean="0"/>
              <a:t>Translocation by SEI with FB ESB and USFWS help, 2012-2017</a:t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17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266376"/>
              </p:ext>
            </p:extLst>
          </p:nvPr>
        </p:nvGraphicFramePr>
        <p:xfrm>
          <a:off x="190500" y="1112520"/>
          <a:ext cx="8763000" cy="4632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0"/>
            <a:ext cx="6248400" cy="1295400"/>
          </a:xfrm>
        </p:spPr>
        <p:txBody>
          <a:bodyPr>
            <a:normAutofit/>
          </a:bodyPr>
          <a:lstStyle/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MOORE COUNTY (MOOR) RCW GROUPS  </a:t>
            </a:r>
            <a:r>
              <a:rPr lang="en-US" sz="1800" b="1" dirty="0" smtClean="0">
                <a:solidFill>
                  <a:schemeClr val="tx1"/>
                </a:solidFill>
              </a:rPr>
              <a:t>outside of </a:t>
            </a:r>
            <a:r>
              <a:rPr lang="en-US" sz="2000" b="1" dirty="0" smtClean="0">
                <a:solidFill>
                  <a:schemeClr val="tx1"/>
                </a:solidFill>
              </a:rPr>
              <a:t>SOPI </a:t>
            </a:r>
          </a:p>
        </p:txBody>
      </p:sp>
    </p:spTree>
    <p:extLst>
      <p:ext uri="{BB962C8B-B14F-4D97-AF65-F5344CB8AC3E}">
        <p14:creationId xmlns:p14="http://schemas.microsoft.com/office/powerpoint/2010/main" val="33215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2600" y="4571998"/>
            <a:ext cx="97443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3.25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80470" y="4572000"/>
            <a:ext cx="97443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2.52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4571999"/>
            <a:ext cx="97443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3.16</a:t>
            </a:r>
            <a:endParaRPr lang="en-US" sz="32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2" y="617838"/>
            <a:ext cx="829571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3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7630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Importance of W. Moore Co. (~ Gap Area 3E) to</a:t>
            </a:r>
          </a:p>
          <a:p>
            <a:pPr marL="0" indent="0">
              <a:buNone/>
            </a:pPr>
            <a:r>
              <a:rPr lang="en-US" sz="2000" b="1" dirty="0" smtClean="0"/>
              <a:t> sub-population connectivity</a:t>
            </a:r>
          </a:p>
          <a:p>
            <a:pPr marL="0" indent="0">
              <a:buNone/>
            </a:pPr>
            <a:r>
              <a:rPr lang="en-US" sz="2000" b="1" dirty="0" smtClean="0"/>
              <a:t> (Walters and </a:t>
            </a:r>
            <a:r>
              <a:rPr lang="en-US" sz="2000" b="1" dirty="0" err="1" smtClean="0"/>
              <a:t>DeMay</a:t>
            </a:r>
            <a:r>
              <a:rPr lang="en-US" sz="2000" b="1" dirty="0" smtClean="0"/>
              <a:t> - SSA)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171450" indent="-171450"/>
            <a:endParaRPr lang="en-US" sz="2800" b="1" dirty="0"/>
          </a:p>
          <a:p>
            <a:pPr marL="171450" indent="-17145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6" y="1371600"/>
            <a:ext cx="8343853" cy="49916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0999" y="2237996"/>
            <a:ext cx="13146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GAP AREA 3E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251716" y="6342629"/>
            <a:ext cx="8130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Map from 2017 SSA (Walters </a:t>
            </a:r>
            <a:r>
              <a:rPr lang="en-US" b="1" dirty="0">
                <a:solidFill>
                  <a:prstClr val="black"/>
                </a:solidFill>
              </a:rPr>
              <a:t>and </a:t>
            </a:r>
            <a:r>
              <a:rPr lang="en-US" b="1" dirty="0" err="1" smtClean="0">
                <a:solidFill>
                  <a:prstClr val="black"/>
                </a:solidFill>
              </a:rPr>
              <a:t>DeMay</a:t>
            </a:r>
            <a:r>
              <a:rPr lang="en-US" b="1" dirty="0" smtClean="0">
                <a:solidFill>
                  <a:prstClr val="black"/>
                </a:solidFill>
              </a:rPr>
              <a:t>)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15000" y="4495800"/>
            <a:ext cx="1371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HISTORIC GAP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14400" y="2590800"/>
            <a:ext cx="1773299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60067612"/>
              </p:ext>
            </p:extLst>
          </p:nvPr>
        </p:nvGraphicFramePr>
        <p:xfrm>
          <a:off x="5445282" y="297386"/>
          <a:ext cx="3248443" cy="24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0" name="Acrobat Document" r:id="rId5" imgW="8537400" imgH="6393600" progId="Acrobat.Document.DC">
                  <p:embed/>
                </p:oleObj>
              </mc:Choice>
              <mc:Fallback>
                <p:oleObj name="Acrobat Document" r:id="rId5" imgW="8537400" imgH="6393600" progId="Acrobat.Document.DC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282" y="297386"/>
                        <a:ext cx="3248443" cy="24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6019800" y="1066800"/>
            <a:ext cx="9144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64980" y="5145966"/>
            <a:ext cx="1071640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BLUE TRACT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46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763000" cy="4724400"/>
          </a:xfrm>
        </p:spPr>
        <p:txBody>
          <a:bodyPr>
            <a:normAutofit/>
          </a:bodyPr>
          <a:lstStyle/>
          <a:p>
            <a:pPr marL="171450" indent="-171450"/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 Bolstering connectivity in W. MOOR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          </a:t>
            </a:r>
            <a:r>
              <a:rPr lang="en-US" sz="2000" b="1" dirty="0" smtClean="0">
                <a:solidFill>
                  <a:prstClr val="black"/>
                </a:solidFill>
              </a:rPr>
              <a:t>New RCW Groups since 2017 </a:t>
            </a:r>
            <a:endParaRPr lang="en-US" sz="2000" b="1" dirty="0"/>
          </a:p>
          <a:p>
            <a:pPr marL="171450" indent="-17145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6" y="1371600"/>
            <a:ext cx="8343853" cy="499165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750975" y="1935686"/>
            <a:ext cx="156210" cy="1143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609594" y="2032424"/>
            <a:ext cx="156210" cy="1143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78379" y="2857500"/>
            <a:ext cx="156210" cy="1143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28800" y="2729336"/>
            <a:ext cx="156210" cy="1143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78877" y="3657600"/>
            <a:ext cx="156210" cy="1143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999" y="2237996"/>
            <a:ext cx="13146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GAP AREA 3E</a:t>
            </a:r>
            <a:endParaRPr lang="en-US" sz="1400" b="1" dirty="0"/>
          </a:p>
        </p:txBody>
      </p:sp>
      <p:sp>
        <p:nvSpPr>
          <p:cNvPr id="16" name="Oval 15"/>
          <p:cNvSpPr/>
          <p:nvPr/>
        </p:nvSpPr>
        <p:spPr>
          <a:xfrm>
            <a:off x="6096000" y="5438913"/>
            <a:ext cx="156210" cy="1143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716" y="6342629"/>
            <a:ext cx="8130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Map from 2017 SSA (Walters </a:t>
            </a:r>
            <a:r>
              <a:rPr lang="en-US" b="1" dirty="0">
                <a:solidFill>
                  <a:prstClr val="black"/>
                </a:solidFill>
              </a:rPr>
              <a:t>and </a:t>
            </a:r>
            <a:r>
              <a:rPr lang="en-US" b="1" dirty="0" err="1" smtClean="0">
                <a:solidFill>
                  <a:prstClr val="black"/>
                </a:solidFill>
              </a:rPr>
              <a:t>DeMay</a:t>
            </a:r>
            <a:r>
              <a:rPr lang="en-US" b="1" dirty="0" smtClean="0">
                <a:solidFill>
                  <a:prstClr val="black"/>
                </a:solidFill>
              </a:rPr>
              <a:t>)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14999" y="4495800"/>
            <a:ext cx="12356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HISTORIC GAP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14400" y="2590800"/>
            <a:ext cx="1773299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98928" y="1055594"/>
            <a:ext cx="305906" cy="228600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graphicFrame>
        <p:nvGraphicFramePr>
          <p:cNvPr id="24" name="Object 2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60067612"/>
              </p:ext>
            </p:extLst>
          </p:nvPr>
        </p:nvGraphicFramePr>
        <p:xfrm>
          <a:off x="5445282" y="297386"/>
          <a:ext cx="3248443" cy="24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Acrobat Document" r:id="rId5" imgW="8537400" imgH="6393600" progId="Acrobat.Document.DC">
                  <p:embed/>
                </p:oleObj>
              </mc:Choice>
              <mc:Fallback>
                <p:oleObj name="Acrobat Document" r:id="rId5" imgW="8537400" imgH="6393600" progId="Acrobat.Document.DC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282" y="297386"/>
                        <a:ext cx="3248443" cy="24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6019800" y="1066800"/>
            <a:ext cx="9144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79029" y="5051959"/>
            <a:ext cx="1071640" cy="30777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BLUE TRACT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24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431343"/>
              </p:ext>
            </p:extLst>
          </p:nvPr>
        </p:nvGraphicFramePr>
        <p:xfrm>
          <a:off x="228601" y="72633"/>
          <a:ext cx="8686800" cy="6712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Acrobat Document" r:id="rId4" imgW="6034897" imgH="4663344" progId="Acrobat.Document.DC">
                  <p:embed/>
                </p:oleObj>
              </mc:Choice>
              <mc:Fallback>
                <p:oleObj name="Acrobat Document" r:id="rId4" imgW="6034897" imgH="466334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1" y="72633"/>
                        <a:ext cx="8686800" cy="6712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9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144000" cy="63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1136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 err="1" smtClean="0"/>
              <a:t>Sandhills</a:t>
            </a:r>
            <a:r>
              <a:rPr lang="en-US" sz="3200" b="1" dirty="0" smtClean="0"/>
              <a:t> Game Land (SGL) RCW Groups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7908" y="3505200"/>
            <a:ext cx="141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35% increase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Kerry Brust\Desktop\Study area habitat\SandhillsPartitions12-3-21-N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406400"/>
            <a:ext cx="9144000" cy="59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98500"/>
            <a:ext cx="8915400" cy="58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693670" y="1515974"/>
            <a:ext cx="5154930" cy="366562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83637" y="2181255"/>
            <a:ext cx="684803" cy="4001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SOPI</a:t>
            </a:r>
            <a:endParaRPr lang="en-US" sz="2000" b="1" dirty="0"/>
          </a:p>
        </p:txBody>
      </p:sp>
      <p:sp>
        <p:nvSpPr>
          <p:cNvPr id="4" name="Oval 3"/>
          <p:cNvSpPr/>
          <p:nvPr/>
        </p:nvSpPr>
        <p:spPr>
          <a:xfrm>
            <a:off x="-381000" y="1219200"/>
            <a:ext cx="3074670" cy="48768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6924" y="3492014"/>
            <a:ext cx="827471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MOOR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18" y="-53399"/>
            <a:ext cx="7754620" cy="127727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MOORE </a:t>
            </a:r>
            <a:r>
              <a:rPr lang="en-US" b="1" dirty="0" smtClean="0"/>
              <a:t>COUNTY, NC  </a:t>
            </a:r>
            <a:r>
              <a:rPr lang="en-US" sz="1600" b="1" dirty="0"/>
              <a:t>PRIVATE </a:t>
            </a:r>
            <a:r>
              <a:rPr lang="en-US" sz="1600" b="1" dirty="0" smtClean="0"/>
              <a:t>LANDS RCW CLUSTERS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SOPI </a:t>
            </a:r>
            <a:r>
              <a:rPr lang="en-US" sz="1600" b="1" dirty="0" smtClean="0"/>
              <a:t>  =  </a:t>
            </a:r>
            <a:r>
              <a:rPr lang="en-US" sz="2000" b="1" u="sng" dirty="0" smtClean="0"/>
              <a:t>SO</a:t>
            </a:r>
            <a:r>
              <a:rPr lang="en-US" sz="1600" b="1" dirty="0" smtClean="0"/>
              <a:t>UTHERN PINES / </a:t>
            </a:r>
            <a:r>
              <a:rPr lang="en-US" sz="2000" b="1" u="sng" dirty="0" smtClean="0"/>
              <a:t>PI</a:t>
            </a:r>
            <a:r>
              <a:rPr lang="en-US" sz="1600" b="1" dirty="0" smtClean="0"/>
              <a:t>NEHURST                      </a:t>
            </a:r>
          </a:p>
          <a:p>
            <a:r>
              <a:rPr lang="en-US" sz="2000" b="1" dirty="0" smtClean="0">
                <a:solidFill>
                  <a:srgbClr val="FF0066"/>
                </a:solidFill>
              </a:rPr>
              <a:t>MOOR</a:t>
            </a:r>
            <a:r>
              <a:rPr lang="en-US" sz="1600" b="1" dirty="0" smtClean="0">
                <a:solidFill>
                  <a:srgbClr val="FF0066"/>
                </a:solidFill>
              </a:rPr>
              <a:t> </a:t>
            </a:r>
            <a:r>
              <a:rPr lang="en-US" sz="1600" b="1" dirty="0" smtClean="0"/>
              <a:t>= MOORE COUNTY outside SOPI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02146" y="4370497"/>
            <a:ext cx="2346324" cy="203132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Western </a:t>
            </a:r>
          </a:p>
          <a:p>
            <a:pPr algn="ctr"/>
            <a:r>
              <a:rPr lang="en-US" b="1" dirty="0" smtClean="0"/>
              <a:t>Fort Bragg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6471552"/>
            <a:ext cx="2346324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Sandhills</a:t>
            </a:r>
            <a:r>
              <a:rPr lang="en-US" b="1" dirty="0" smtClean="0"/>
              <a:t> Game Land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520874" y="1538386"/>
            <a:ext cx="4038600" cy="46467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62800" y="1649319"/>
            <a:ext cx="942774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US HWY 1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28523" y="5641399"/>
            <a:ext cx="8755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ABERDEEN</a:t>
            </a:r>
            <a:endParaRPr lang="en-US" sz="1200" b="1" dirty="0"/>
          </a:p>
        </p:txBody>
      </p:sp>
      <p:sp>
        <p:nvSpPr>
          <p:cNvPr id="14" name="Oval 13"/>
          <p:cNvSpPr/>
          <p:nvPr/>
        </p:nvSpPr>
        <p:spPr>
          <a:xfrm>
            <a:off x="7424001" y="2037251"/>
            <a:ext cx="849197" cy="98079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\\Wdmyclouddl2100\9914\RCW Recovery Working Group\2019\Sandhills-Uwharrie Corridor\2019_Uwharrie_to_Sandhi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9839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096000" y="990600"/>
            <a:ext cx="2438400" cy="4343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53200" y="1940011"/>
            <a:ext cx="1684307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Western MOOR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40404" y="6057900"/>
            <a:ext cx="2711191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Map by A. Van </a:t>
            </a:r>
            <a:r>
              <a:rPr lang="en-US" dirty="0" err="1" smtClean="0"/>
              <a:t>Lanen</a:t>
            </a:r>
            <a:r>
              <a:rPr lang="en-US" dirty="0" smtClean="0"/>
              <a:t> – SEI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Wdmyclouddl2100\9914\RCW photos\kerry website photos\oneal school field sopi 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4" y="99732"/>
            <a:ext cx="9017000" cy="67627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24" y="99732"/>
            <a:ext cx="4628776" cy="2795868"/>
          </a:xfr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Conservation Value of Private Lands RCWs: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000" b="1" dirty="0" smtClean="0"/>
              <a:t>         </a:t>
            </a:r>
            <a:r>
              <a:rPr lang="en-US" sz="1800" b="1" dirty="0" smtClean="0"/>
              <a:t>10</a:t>
            </a:r>
            <a:r>
              <a:rPr lang="en-US" sz="1800" b="1" dirty="0"/>
              <a:t>% </a:t>
            </a:r>
            <a:r>
              <a:rPr lang="en-US" sz="1800" b="1" dirty="0" smtClean="0"/>
              <a:t>of Potential Breeding Groups (PBG) 	in Greater </a:t>
            </a:r>
            <a:r>
              <a:rPr lang="en-US" sz="1800" b="1" dirty="0" err="1" smtClean="0"/>
              <a:t>Sandhills</a:t>
            </a:r>
            <a:r>
              <a:rPr lang="en-US" sz="1800" b="1" dirty="0" smtClean="0"/>
              <a:t> Population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>       	(80 of the ~ </a:t>
            </a:r>
            <a:r>
              <a:rPr lang="en-US" sz="1800" b="1" dirty="0"/>
              <a:t>800  </a:t>
            </a:r>
            <a:r>
              <a:rPr lang="en-US" sz="1800" b="1" dirty="0" smtClean="0"/>
              <a:t>PBGs)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           </a:t>
            </a:r>
            <a:r>
              <a:rPr lang="en-US" sz="1800" b="1" dirty="0"/>
              <a:t>P</a:t>
            </a:r>
            <a:r>
              <a:rPr lang="en-US" sz="1800" b="1" dirty="0" smtClean="0"/>
              <a:t>rovide connectivity among </a:t>
            </a:r>
            <a:r>
              <a:rPr lang="en-US" sz="2000" b="1" dirty="0" err="1" smtClean="0"/>
              <a:t>subpops</a:t>
            </a:r>
            <a:r>
              <a:rPr lang="en-US" sz="2000" b="1" dirty="0" smtClean="0"/>
              <a:t>                          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674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1" y="990600"/>
            <a:ext cx="88646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>
            <a:spLocks noGrp="1"/>
          </p:cNvSpPr>
          <p:nvPr>
            <p:ph type="title"/>
          </p:nvPr>
        </p:nvSpPr>
        <p:spPr>
          <a:xfrm>
            <a:off x="561041" y="321492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 SOPI </a:t>
            </a:r>
            <a:r>
              <a:rPr lang="en-US" sz="2000" b="1" dirty="0"/>
              <a:t>RCW </a:t>
            </a:r>
            <a:r>
              <a:rPr lang="en-US" sz="2000" b="1" dirty="0" smtClean="0"/>
              <a:t>Groups  1980 </a:t>
            </a:r>
            <a:r>
              <a:rPr lang="en-US" sz="2000" b="1" dirty="0"/>
              <a:t>- 2022</a:t>
            </a:r>
            <a:br>
              <a:rPr lang="en-US" sz="2000" b="1" dirty="0"/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56335" y="167640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49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48000" y="4539087"/>
            <a:ext cx="195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Harbor (1995)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3378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52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096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312701"/>
              </p:ext>
            </p:extLst>
          </p:nvPr>
        </p:nvGraphicFramePr>
        <p:xfrm>
          <a:off x="76201" y="457200"/>
          <a:ext cx="4829729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" name="Acrobat Document" r:id="rId4" imgW="4663368" imgH="6034849" progId="Acrobat.Document.DC">
                  <p:embed/>
                </p:oleObj>
              </mc:Choice>
              <mc:Fallback>
                <p:oleObj name="Acrobat Document" r:id="rId4" imgW="4663368" imgH="603484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1" y="457200"/>
                        <a:ext cx="4829729" cy="624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45" y="1972256"/>
            <a:ext cx="3270955" cy="436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9002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131802"/>
            <a:ext cx="38419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SOPI Golf Course  Clusters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Nesting &amp; Foraging Habitat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Cavity limitation (e.g. RHWO)</a:t>
            </a:r>
          </a:p>
          <a:p>
            <a:r>
              <a:rPr lang="en-US" dirty="0" smtClean="0"/>
              <a:t>	Fragmentation </a:t>
            </a:r>
          </a:p>
          <a:p>
            <a:r>
              <a:rPr lang="en-US" dirty="0" smtClean="0"/>
              <a:t>	Lack of fire      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3165" y="2057400"/>
            <a:ext cx="4495800" cy="1524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045956">
            <a:off x="2929680" y="2804457"/>
            <a:ext cx="1465658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MORGANTON Rd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280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4232" y="762000"/>
            <a:ext cx="4079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Walthour</a:t>
            </a:r>
            <a:r>
              <a:rPr lang="en-US" b="1" dirty="0" smtClean="0"/>
              <a:t> Moss Foundation (MOSS)</a:t>
            </a:r>
          </a:p>
          <a:p>
            <a:r>
              <a:rPr lang="en-US" b="1" dirty="0"/>
              <a:t>+</a:t>
            </a:r>
            <a:endParaRPr lang="en-US" b="1" dirty="0" smtClean="0"/>
          </a:p>
          <a:p>
            <a:r>
              <a:rPr lang="en-US" b="1" dirty="0" smtClean="0"/>
              <a:t>Weymouth Woods SNP (WEWO)</a:t>
            </a:r>
          </a:p>
          <a:p>
            <a:endParaRPr lang="en-US" b="1" dirty="0" smtClean="0"/>
          </a:p>
          <a:p>
            <a:r>
              <a:rPr lang="en-US" dirty="0" smtClean="0"/>
              <a:t>      Less fragmented habitat</a:t>
            </a:r>
          </a:p>
          <a:p>
            <a:endParaRPr lang="en-US" dirty="0" smtClean="0"/>
          </a:p>
          <a:p>
            <a:r>
              <a:rPr lang="en-US" dirty="0" smtClean="0"/>
              <a:t>       Proper Fire Regime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01659"/>
              </p:ext>
            </p:extLst>
          </p:nvPr>
        </p:nvGraphicFramePr>
        <p:xfrm>
          <a:off x="266779" y="0"/>
          <a:ext cx="4797453" cy="370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4" name="Acrobat Document" r:id="rId4" imgW="6034897" imgH="4663344" progId="Acrobat.Document.DC">
                  <p:embed/>
                </p:oleObj>
              </mc:Choice>
              <mc:Fallback>
                <p:oleObj name="Acrobat Document" r:id="rId4" imgW="6034897" imgH="466334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779" y="0"/>
                        <a:ext cx="4797453" cy="370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C:\Users\Kerry Brust\Pictures\2013-12-23 Moss bird count\Moss bird count 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20685"/>
            <a:ext cx="564029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6501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0" y="1219200"/>
            <a:ext cx="35052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2022 TOTAL = 49 groups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1166135"/>
            <a:ext cx="76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37 %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149619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33 %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6002" y="3599214"/>
            <a:ext cx="672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12 %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777705"/>
            <a:ext cx="639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10 %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98259" y="3962371"/>
            <a:ext cx="5229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8 %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70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489186"/>
              </p:ext>
            </p:extLst>
          </p:nvPr>
        </p:nvGraphicFramePr>
        <p:xfrm>
          <a:off x="152400" y="457200"/>
          <a:ext cx="876086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8" name="Worksheet" r:id="rId5" imgW="6515118" imgH="2605944" progId="Excel.Sheet.8">
                  <p:embed/>
                </p:oleObj>
              </mc:Choice>
              <mc:Fallback>
                <p:oleObj name="Worksheet" r:id="rId5" imgW="6515118" imgH="260594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457200"/>
                        <a:ext cx="8760863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5257800"/>
            <a:ext cx="97443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3.25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5257799"/>
            <a:ext cx="97443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2.52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624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022" y="744479"/>
            <a:ext cx="4267200" cy="474722"/>
          </a:xfrm>
        </p:spPr>
        <p:txBody>
          <a:bodyPr>
            <a:normAutofit fontScale="90000"/>
          </a:bodyPr>
          <a:lstStyle/>
          <a:p>
            <a:r>
              <a:rPr lang="en-US" sz="2800" b="1" u="sng" dirty="0" smtClean="0"/>
              <a:t>Western MOOR Private Lands</a:t>
            </a:r>
            <a:br>
              <a:rPr lang="en-US" sz="2800" b="1" u="sng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400" b="1" dirty="0" smtClean="0"/>
              <a:t>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3076" name="Picture 4" descr="C:\Users\Kerry Brust\Pictures\IMG_20160201_125407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21" y="4171156"/>
            <a:ext cx="4377037" cy="24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43" y="-152400"/>
            <a:ext cx="5796624" cy="872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45000" y="914400"/>
            <a:ext cx="472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b="1" dirty="0" smtClean="0"/>
              <a:t>Majority Safe </a:t>
            </a:r>
            <a:r>
              <a:rPr lang="en-US" b="1" dirty="0"/>
              <a:t>Harbor </a:t>
            </a:r>
            <a:r>
              <a:rPr lang="en-US" b="1" dirty="0" smtClean="0"/>
              <a:t>Properties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b="1" dirty="0" smtClean="0"/>
              <a:t>Large Working Forests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Pine straw harvest and timber</a:t>
            </a:r>
            <a:endParaRPr lang="en-US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b="1" dirty="0" smtClean="0"/>
              <a:t>Prescribed Fire – winter burning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b="1" dirty="0" smtClean="0"/>
              <a:t>RCW </a:t>
            </a:r>
            <a:r>
              <a:rPr lang="en-US" b="1" dirty="0"/>
              <a:t>reoccupation within the last decade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254354" y="4343400"/>
            <a:ext cx="2393846" cy="18401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60483" y="6201032"/>
            <a:ext cx="2287717" cy="3521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2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348</Words>
  <Application>Microsoft Office PowerPoint</Application>
  <PresentationFormat>On-screen Show (4:3)</PresentationFormat>
  <Paragraphs>118</Paragraphs>
  <Slides>20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Acrobat Document</vt:lpstr>
      <vt:lpstr>Worksheet</vt:lpstr>
      <vt:lpstr>NC Sandhills  Private Lands RCWs</vt:lpstr>
      <vt:lpstr>PowerPoint Presentation</vt:lpstr>
      <vt:lpstr>Conservation Value of Private Lands RCWs:           10% of Potential Breeding Groups (PBG)  in Greater Sandhills Population         (80 of the ~ 800  PBGs)             Provide connectivity among subpops                            </vt:lpstr>
      <vt:lpstr> SOPI RCW Groups  1980 - 2022  </vt:lpstr>
      <vt:lpstr>PowerPoint Presentation</vt:lpstr>
      <vt:lpstr>PowerPoint Presentation</vt:lpstr>
      <vt:lpstr>PowerPoint Presentation</vt:lpstr>
      <vt:lpstr>PowerPoint Presentation</vt:lpstr>
      <vt:lpstr>Western MOOR Private Lands    </vt:lpstr>
      <vt:lpstr>RCW Private Lands Recovery Effort Artificial Cavities and Recruitment* Clusters, 2002-2022 * Several artificial cavities installed in suitable unoccupied and abandoned habitat </vt:lpstr>
      <vt:lpstr>RESULTS  34 juvenile RCWs  moved from Ft. Bragg (Donor) to SOPI/MOOR    These translocated birds have produced 103 fledglings within SOPI/MOOR  As of 2022, 7 of the 34 RCWs remain as breeders within SOPI/MOOR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Sandhills Game Land (SGL) RCW Groups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Brust</dc:creator>
  <cp:lastModifiedBy>Kerry Brust</cp:lastModifiedBy>
  <cp:revision>324</cp:revision>
  <cp:lastPrinted>2023-03-15T19:49:06Z</cp:lastPrinted>
  <dcterms:created xsi:type="dcterms:W3CDTF">2006-08-16T00:00:00Z</dcterms:created>
  <dcterms:modified xsi:type="dcterms:W3CDTF">2023-04-06T21:36:04Z</dcterms:modified>
</cp:coreProperties>
</file>