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20"/>
  </p:notesMasterIdLst>
  <p:sldIdLst>
    <p:sldId id="495" r:id="rId3"/>
    <p:sldId id="260" r:id="rId4"/>
    <p:sldId id="338" r:id="rId5"/>
    <p:sldId id="330" r:id="rId6"/>
    <p:sldId id="352" r:id="rId7"/>
    <p:sldId id="496" r:id="rId8"/>
    <p:sldId id="498" r:id="rId9"/>
    <p:sldId id="497" r:id="rId10"/>
    <p:sldId id="499" r:id="rId11"/>
    <p:sldId id="500" r:id="rId12"/>
    <p:sldId id="501" r:id="rId13"/>
    <p:sldId id="256" r:id="rId14"/>
    <p:sldId id="512" r:id="rId15"/>
    <p:sldId id="506" r:id="rId16"/>
    <p:sldId id="508" r:id="rId17"/>
    <p:sldId id="509" r:id="rId18"/>
    <p:sldId id="51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9BD4"/>
    <a:srgbClr val="D9D9D9"/>
    <a:srgbClr val="FFFFFE"/>
    <a:srgbClr val="0529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9" autoAdjust="0"/>
    <p:restoredTop sz="87252" autoAdjust="0"/>
  </p:normalViewPr>
  <p:slideViewPr>
    <p:cSldViewPr snapToGrid="0" showGuides="1">
      <p:cViewPr varScale="1">
        <p:scale>
          <a:sx n="142" d="100"/>
          <a:sy n="142" d="100"/>
        </p:scale>
        <p:origin x="768" y="120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D76C7-3FC3-4C68-B043-8E8B9FF770B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355E0-DFD4-4AD2-B3FB-8C12549A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2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E83B1-24BF-431B-90CE-D23B53A965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92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E83B1-24BF-431B-90CE-D23B53A965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36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E83B1-24BF-431B-90CE-D23B53A965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01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C10113-420C-49D7-9241-732AD53AF52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508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35494-3202-46B9-9944-93105AAEDE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31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35494-3202-46B9-9944-93105AAEDE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54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addition to what we already had restored since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E83B1-24BF-431B-90CE-D23B53A965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28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Formed a partnership with The Nature Conservancy to test our habitat restoration methods off-base. This is significant because it represents the first off-base attempt to create satyr habitat.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E83B1-24BF-431B-90CE-D23B53A965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95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E83B1-24BF-431B-90CE-D23B53A965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80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E83B1-24BF-431B-90CE-D23B53A965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70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E83B1-24BF-431B-90CE-D23B53A965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44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13DAD-45B8-4547-B1AC-78E8DD5D7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2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EB183-DE24-4BCC-B371-E385B50C9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8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DFECA-4F42-45AC-8E81-2D78BF6A6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4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61246-1142-4368-8FC9-4C20DDCBA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3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4AA0C-80B9-4ABC-9B2C-06583B25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1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DC797-8962-48FB-A018-6E17E205B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0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4AA0C-80B9-4ABC-9B2C-06583B25DA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19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4AA0C-80B9-4ABC-9B2C-06583B25DA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5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4AA0C-80B9-4ABC-9B2C-06583B25DA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8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31E0-806C-466F-A3E3-2E18398375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7E02D6-9BAE-4D68-ADB7-A4DEF19A2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47BEF-C93B-4AC7-99A7-D1B903616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B497-DD0A-4F7D-A909-A4F5FBDFE1C7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349E3-BCC2-47E3-AAF4-CC458A0CB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5B6FD-810F-4C51-B5A1-59E1C5B01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91E8-65F9-405A-ADDA-39BE03AA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27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DAF04-6E3A-4125-B96F-3B722DCA4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944A2-91BE-4C11-B11D-1C2B5D086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F63E6-C02D-4479-A1A0-AC90B88C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B497-DD0A-4F7D-A909-A4F5FBDFE1C7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01589-AF5B-46BF-BE8B-518EDAE6A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40F88-67BC-41BD-9B94-2BBDE7C2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91E8-65F9-405A-ADDA-39BE03AA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1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BC58BB0-B2E9-4A3E-8DDC-70302D9678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3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CB94B-9924-43F1-8EA2-78B109429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0AF88-A7D6-4547-A357-66DF1825B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7EB37-D4C4-4854-8C5E-F644741B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B497-DD0A-4F7D-A909-A4F5FBDFE1C7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97F15-FDC7-43E8-875B-688DC1A71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BD9FA-9B8B-4457-9814-85019C537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91E8-65F9-405A-ADDA-39BE03AA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80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D0DB6-C233-4516-922B-2FF18FFF2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7A6D3-58A2-41E0-9C4C-1E8E38ECDE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26E3B0-D1E6-4073-9172-10AD33290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6FE1B0-425C-4D6D-9D5C-E52DAE68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B497-DD0A-4F7D-A909-A4F5FBDFE1C7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E26A3F-7F2E-433E-8F23-9A1750298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97E402-656B-4B44-9C82-F0A892AD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91E8-65F9-405A-ADDA-39BE03AA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22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91384-86C7-4003-ACDD-16671FC65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1C6B8-EA55-4531-95F3-8F997CFEA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6ECAD-4139-4CBB-90BC-81ED292DB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814224-4C6F-4AB0-8EA1-2DA46EBE8D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44AFC2-C068-4804-9C4C-94C450AC1B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AD6676-2BA4-4647-BF0C-88E12BC23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B497-DD0A-4F7D-A909-A4F5FBDFE1C7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C77DAE-2812-4554-9F0B-E11E557AE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576DA2-E0AC-483E-BB8E-64A06F236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91E8-65F9-405A-ADDA-39BE03AA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417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4E46A-11DF-4584-A07E-3F1FE00B6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461F15-BB6C-4C5C-88FA-D56DCFF04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B497-DD0A-4F7D-A909-A4F5FBDFE1C7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E7D0-5BC7-40EE-8351-FE7CCC496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9D4963-232C-48F8-A013-82B2E5C4B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91E8-65F9-405A-ADDA-39BE03AA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31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B90B0B-9084-46D8-9FB3-F4B1C13F5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B497-DD0A-4F7D-A909-A4F5FBDFE1C7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0DAB64-9454-4699-BFD4-E69F0C2CA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3A4BE-E2DC-4597-A9C3-64452F3E1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91E8-65F9-405A-ADDA-39BE03AA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464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85703-0AEA-4F44-AB9B-EA506D61E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E734F-E4EC-4A98-BCDF-4D2922349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6151D-4B05-487F-9752-40367156D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C867E-300C-4FA4-A164-F56479EA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B497-DD0A-4F7D-A909-A4F5FBDFE1C7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8FCF4-A6EB-4220-ACAE-02DC7F849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AED2E-36E7-497B-9689-7EF4209AC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91E8-65F9-405A-ADDA-39BE03AA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376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F893F-7B95-476C-9E18-473F980B5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E10B0B-E956-42D0-A96E-ED51A8CAC7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65079F-20ED-4A62-8E34-7710861FC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5DF61-6AFE-4C11-8227-16BAC7AB3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B497-DD0A-4F7D-A909-A4F5FBDFE1C7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D3717-DD0C-4070-BE5B-EF171038C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3C90E-B8B5-4C86-BD83-79A2D716D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91E8-65F9-405A-ADDA-39BE03AA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254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4D2EC-7919-48B2-A2DC-838D30260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C6161B-BCC0-4228-96D9-D14374A27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1B7D6-4B80-4279-AA53-209A21853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B497-DD0A-4F7D-A909-A4F5FBDFE1C7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F2DC0-8D8B-4709-9DAE-FE2EBE8E7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EA13B-A860-42B0-AF79-2DE05770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91E8-65F9-405A-ADDA-39BE03AA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37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050916-445A-44E0-9F50-B27FD1562F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93D3E4-4A32-4CE9-8FCC-FD4F065FB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00285-D9D4-4D91-8102-7B4932EED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B497-DD0A-4F7D-A909-A4F5FBDFE1C7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41CFA-31C5-49F9-B19C-E618A5F25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BDFBD-EAFF-4393-A709-F71B7DEA2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91E8-65F9-405A-ADDA-39BE03AA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7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5C4A108-5B65-4A4B-99CE-1D7B83D7DB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52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905CB-9C5A-4DBA-83AA-74A7BE601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9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EB931-DA83-46CF-B1D4-4DBAF2BD0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9DDD8-A4A9-4FFB-BDB3-EC9CC39B3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13E955A-E02C-4465-9FAC-3D9D4A651D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32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 baseline="0">
                <a:solidFill>
                  <a:schemeClr val="bg1"/>
                </a:solidFill>
              </a:defRPr>
            </a:lvl1pPr>
            <a:lvl2pPr>
              <a:defRPr sz="2800" baseline="0">
                <a:solidFill>
                  <a:schemeClr val="bg1"/>
                </a:solidFill>
              </a:defRPr>
            </a:lvl2pPr>
            <a:lvl3pPr>
              <a:defRPr sz="2400" baseline="0">
                <a:solidFill>
                  <a:schemeClr val="bg1"/>
                </a:solidFill>
              </a:defRPr>
            </a:lvl3pPr>
            <a:lvl4pPr>
              <a:defRPr sz="2000" baseline="0">
                <a:solidFill>
                  <a:schemeClr val="bg1"/>
                </a:solidFill>
              </a:defRPr>
            </a:lvl4pPr>
            <a:lvl5pPr>
              <a:defRPr sz="2000" baseline="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8F3CE-0B30-40F6-B2BB-5AA47FBDC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3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25910-7301-4A07-B644-13FD3F490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D48454F-C484-4630-9F9E-538DBADD2D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2777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aseline="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aseline="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aseline="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aseline="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aseline="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43AD55-EEC8-46F0-91CD-E764DFA1A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B3986-D903-4478-9439-7819926A6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8EFB6-DE5B-49B3-822C-0A1F78F60C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FB497-DD0A-4F7D-A909-A4F5FBDFE1C7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BF228-F3B9-401C-9BBE-4CD7CD2359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84704-6B58-40F0-A84F-F341FA1CB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291E8-65F9-405A-ADDA-39BE03AA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1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oking, close, yellow, black&#10;&#10;Description automatically generated">
            <a:extLst>
              <a:ext uri="{FF2B5EF4-FFF2-40B4-BE49-F238E27FC236}">
                <a16:creationId xmlns:a16="http://schemas.microsoft.com/office/drawing/2014/main" id="{0B348FD9-7BD7-400E-8C06-C55B82053C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4" r="33471" b="-1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69608C7-9CAE-4623-82FC-144C84C386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3405" y="1966782"/>
            <a:ext cx="6274592" cy="86657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2022 North Carolina Longleaf Pine Summit</a:t>
            </a:r>
          </a:p>
          <a:p>
            <a:r>
              <a:rPr lang="en-US" sz="1500" dirty="0"/>
              <a:t>March 9, 2022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318663-844E-4A6D-9AEC-A24CD591CDA9}"/>
              </a:ext>
            </a:extLst>
          </p:cNvPr>
          <p:cNvSpPr txBox="1">
            <a:spLocks/>
          </p:cNvSpPr>
          <p:nvPr/>
        </p:nvSpPr>
        <p:spPr>
          <a:xfrm>
            <a:off x="4637246" y="-967408"/>
            <a:ext cx="7746911" cy="259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dirty="0"/>
              <a:t>Management Insights for the St. Francis’ Satyr butterfly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77B4A22-A194-4BA4-892C-FD4278F15816}"/>
              </a:ext>
            </a:extLst>
          </p:cNvPr>
          <p:cNvSpPr txBox="1">
            <a:spLocks/>
          </p:cNvSpPr>
          <p:nvPr/>
        </p:nvSpPr>
        <p:spPr>
          <a:xfrm>
            <a:off x="4637246" y="5369336"/>
            <a:ext cx="7294778" cy="2244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/>
              <a:t>Dave Pavlik – Haddad Lab, Michigan State University</a:t>
            </a:r>
          </a:p>
          <a:p>
            <a:pPr algn="l"/>
            <a:r>
              <a:rPr lang="en-US" sz="1200" dirty="0"/>
              <a:t>Heather Cayton – Haddad Lab, Michigan State University</a:t>
            </a:r>
          </a:p>
          <a:p>
            <a:pPr algn="l"/>
            <a:r>
              <a:rPr lang="en-US" sz="1200" dirty="0"/>
              <a:t>Gina Himes Boor – Montana State University</a:t>
            </a:r>
          </a:p>
          <a:p>
            <a:pPr algn="l"/>
            <a:r>
              <a:rPr lang="en-US" sz="1200" dirty="0"/>
              <a:t>Nick Haddad – Michigan State University</a:t>
            </a:r>
          </a:p>
          <a:p>
            <a:pPr algn="l"/>
            <a:r>
              <a:rPr lang="en-US" sz="1200" dirty="0"/>
              <a:t>Erik </a:t>
            </a:r>
            <a:r>
              <a:rPr lang="en-US" sz="1200" dirty="0" err="1"/>
              <a:t>Aschehoug</a:t>
            </a:r>
            <a:r>
              <a:rPr lang="en-US" sz="1200" dirty="0"/>
              <a:t> – Norwegian University of Life Sciences </a:t>
            </a:r>
          </a:p>
        </p:txBody>
      </p:sp>
    </p:spTree>
    <p:extLst>
      <p:ext uri="{BB962C8B-B14F-4D97-AF65-F5344CB8AC3E}">
        <p14:creationId xmlns:p14="http://schemas.microsoft.com/office/powerpoint/2010/main" val="131012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9920750-D5DB-43D4-B520-82CC36CB8AAD}"/>
              </a:ext>
            </a:extLst>
          </p:cNvPr>
          <p:cNvSpPr txBox="1">
            <a:spLocks/>
          </p:cNvSpPr>
          <p:nvPr/>
        </p:nvSpPr>
        <p:spPr>
          <a:xfrm>
            <a:off x="6163882" y="-188355"/>
            <a:ext cx="4960918" cy="10654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Habitat Restoration</a:t>
            </a:r>
          </a:p>
        </p:txBody>
      </p:sp>
      <p:pic>
        <p:nvPicPr>
          <p:cNvPr id="12" name="Picture 11" descr="A group of people in a forest&#10;&#10;Description automatically generated">
            <a:extLst>
              <a:ext uri="{FF2B5EF4-FFF2-40B4-BE49-F238E27FC236}">
                <a16:creationId xmlns:a16="http://schemas.microsoft.com/office/drawing/2014/main" id="{1B368388-A88D-44A0-A303-09BE3CE5A4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5" r="25576" b="-4"/>
          <a:stretch/>
        </p:blipFill>
        <p:spPr>
          <a:xfrm>
            <a:off x="-2" y="10"/>
            <a:ext cx="3036232" cy="3352846"/>
          </a:xfrm>
          <a:prstGeom prst="rect">
            <a:avLst/>
          </a:prstGeom>
        </p:spPr>
      </p:pic>
      <p:pic>
        <p:nvPicPr>
          <p:cNvPr id="8" name="Picture 7" descr="A person standing next to a tree&#10;&#10;Description automatically generated">
            <a:extLst>
              <a:ext uri="{FF2B5EF4-FFF2-40B4-BE49-F238E27FC236}">
                <a16:creationId xmlns:a16="http://schemas.microsoft.com/office/drawing/2014/main" id="{95E945D1-D100-49BC-BB9D-0DE871136A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9" r="7236" b="2"/>
          <a:stretch/>
        </p:blipFill>
        <p:spPr>
          <a:xfrm>
            <a:off x="3127672" y="-1"/>
            <a:ext cx="2971377" cy="5049079"/>
          </a:xfrm>
          <a:custGeom>
            <a:avLst/>
            <a:gdLst>
              <a:gd name="connsiteX0" fmla="*/ 0 w 2971377"/>
              <a:gd name="connsiteY0" fmla="*/ 0 h 5049079"/>
              <a:gd name="connsiteX1" fmla="*/ 2971377 w 2971377"/>
              <a:gd name="connsiteY1" fmla="*/ 0 h 5049079"/>
              <a:gd name="connsiteX2" fmla="*/ 2971377 w 2971377"/>
              <a:gd name="connsiteY2" fmla="*/ 5049079 h 5049079"/>
              <a:gd name="connsiteX3" fmla="*/ 949962 w 2971377"/>
              <a:gd name="connsiteY3" fmla="*/ 5049079 h 5049079"/>
              <a:gd name="connsiteX4" fmla="*/ 949962 w 2971377"/>
              <a:gd name="connsiteY4" fmla="*/ 3352857 h 5049079"/>
              <a:gd name="connsiteX5" fmla="*/ 0 w 2971377"/>
              <a:gd name="connsiteY5" fmla="*/ 3352857 h 504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1377" h="5049079">
                <a:moveTo>
                  <a:pt x="0" y="0"/>
                </a:moveTo>
                <a:lnTo>
                  <a:pt x="2971377" y="0"/>
                </a:lnTo>
                <a:lnTo>
                  <a:pt x="2971377" y="5049079"/>
                </a:lnTo>
                <a:lnTo>
                  <a:pt x="949962" y="5049079"/>
                </a:lnTo>
                <a:lnTo>
                  <a:pt x="949962" y="3352857"/>
                </a:lnTo>
                <a:lnTo>
                  <a:pt x="0" y="3352857"/>
                </a:lnTo>
                <a:close/>
              </a:path>
            </a:pathLst>
          </a:custGeom>
        </p:spPr>
      </p:pic>
      <p:pic>
        <p:nvPicPr>
          <p:cNvPr id="6" name="Picture 5" descr="A group of people standing next to a tree&#10;&#10;Description automatically generated">
            <a:extLst>
              <a:ext uri="{FF2B5EF4-FFF2-40B4-BE49-F238E27FC236}">
                <a16:creationId xmlns:a16="http://schemas.microsoft.com/office/drawing/2014/main" id="{69DC7445-2032-4B39-B40A-37C6261D9D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37"/>
          <a:stretch/>
        </p:blipFill>
        <p:spPr>
          <a:xfrm>
            <a:off x="20" y="3429000"/>
            <a:ext cx="3998825" cy="3429000"/>
          </a:xfrm>
          <a:prstGeom prst="rect">
            <a:avLst/>
          </a:prstGeom>
        </p:spPr>
      </p:pic>
      <p:pic>
        <p:nvPicPr>
          <p:cNvPr id="10" name="Picture 9" descr="A person standing next to a tree in a forest&#10;&#10;Description automatically generated">
            <a:extLst>
              <a:ext uri="{FF2B5EF4-FFF2-40B4-BE49-F238E27FC236}">
                <a16:creationId xmlns:a16="http://schemas.microsoft.com/office/drawing/2014/main" id="{7BBA6700-36C4-4B4B-8FF4-B4F2C0B104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" r="18858" b="-3"/>
          <a:stretch/>
        </p:blipFill>
        <p:spPr>
          <a:xfrm>
            <a:off x="4076621" y="5140518"/>
            <a:ext cx="2027001" cy="172005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15BDFD-CFEB-4C4C-9036-F7252280DF02}"/>
              </a:ext>
            </a:extLst>
          </p:cNvPr>
          <p:cNvSpPr txBox="1">
            <a:spLocks/>
          </p:cNvSpPr>
          <p:nvPr/>
        </p:nvSpPr>
        <p:spPr>
          <a:xfrm>
            <a:off x="6190491" y="497464"/>
            <a:ext cx="4208173" cy="6360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1600" dirty="0"/>
              <a:t>Calloway Forest Preserve</a:t>
            </a:r>
          </a:p>
          <a:p>
            <a:pPr lvl="1">
              <a:lnSpc>
                <a:spcPct val="200000"/>
              </a:lnSpc>
            </a:pPr>
            <a:r>
              <a:rPr lang="en-US" sz="1600" dirty="0"/>
              <a:t>Created 9 new 15m x 15m plots</a:t>
            </a:r>
          </a:p>
          <a:p>
            <a:pPr marL="1028700" lvl="2">
              <a:lnSpc>
                <a:spcPct val="200000"/>
              </a:lnSpc>
            </a:pPr>
            <a:r>
              <a:rPr lang="en-US" sz="1600" dirty="0"/>
              <a:t>Installed dams</a:t>
            </a:r>
          </a:p>
          <a:p>
            <a:pPr marL="1028700" lvl="2">
              <a:lnSpc>
                <a:spcPct val="200000"/>
              </a:lnSpc>
            </a:pPr>
            <a:r>
              <a:rPr lang="en-US" sz="1600" dirty="0"/>
              <a:t>Vegetation Poles and Surveys</a:t>
            </a:r>
          </a:p>
          <a:p>
            <a:pPr marL="1028700" lvl="2">
              <a:lnSpc>
                <a:spcPct val="200000"/>
              </a:lnSpc>
            </a:pPr>
            <a:r>
              <a:rPr lang="en-US" sz="1600" dirty="0"/>
              <a:t>Seeded Plots</a:t>
            </a:r>
          </a:p>
          <a:p>
            <a:pPr marL="1028700" lvl="2">
              <a:lnSpc>
                <a:spcPct val="200000"/>
              </a:lnSpc>
            </a:pPr>
            <a:r>
              <a:rPr lang="en-US" sz="1600" dirty="0"/>
              <a:t>Planted Sedges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973FEF-1CDF-47DB-B4F9-000DF191A9AC}"/>
              </a:ext>
            </a:extLst>
          </p:cNvPr>
          <p:cNvSpPr txBox="1"/>
          <p:nvPr/>
        </p:nvSpPr>
        <p:spPr>
          <a:xfrm>
            <a:off x="6190491" y="4001674"/>
            <a:ext cx="60948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u="sng" dirty="0"/>
              <a:t>Stream structure and vegetation composition may determine restoration success</a:t>
            </a:r>
          </a:p>
        </p:txBody>
      </p:sp>
    </p:spTree>
    <p:extLst>
      <p:ext uri="{BB962C8B-B14F-4D97-AF65-F5344CB8AC3E}">
        <p14:creationId xmlns:p14="http://schemas.microsoft.com/office/powerpoint/2010/main" val="1690034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9920750-D5DB-43D4-B520-82CC36CB8AAD}"/>
              </a:ext>
            </a:extLst>
          </p:cNvPr>
          <p:cNvSpPr txBox="1">
            <a:spLocks/>
          </p:cNvSpPr>
          <p:nvPr/>
        </p:nvSpPr>
        <p:spPr>
          <a:xfrm>
            <a:off x="144789" y="-125331"/>
            <a:ext cx="4960918" cy="10654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Monitoring Habitat Quality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66F146E-5D64-4361-90D6-0FE0356D7FED}"/>
              </a:ext>
            </a:extLst>
          </p:cNvPr>
          <p:cNvSpPr txBox="1">
            <a:spLocks/>
          </p:cNvSpPr>
          <p:nvPr/>
        </p:nvSpPr>
        <p:spPr>
          <a:xfrm>
            <a:off x="315872" y="1036389"/>
            <a:ext cx="3663461" cy="4785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/>
              <a:t>Long-term monitoring from 2011-2021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Annual census of vegetation structure with focus on sedges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Assess sedge and butterfly response over time</a:t>
            </a:r>
          </a:p>
        </p:txBody>
      </p:sp>
      <p:pic>
        <p:nvPicPr>
          <p:cNvPr id="4" name="Picture 3" descr="A picture containing tree, grass, outdoor, plant&#10;&#10;Description automatically generated">
            <a:extLst>
              <a:ext uri="{FF2B5EF4-FFF2-40B4-BE49-F238E27FC236}">
                <a16:creationId xmlns:a16="http://schemas.microsoft.com/office/drawing/2014/main" id="{9FDE9956-07D5-4508-B423-AD194A2922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48" y="940133"/>
            <a:ext cx="7862152" cy="524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11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46E8C5-222D-443A-BF45-F0F0E119E436}"/>
              </a:ext>
            </a:extLst>
          </p:cNvPr>
          <p:cNvSpPr txBox="1"/>
          <p:nvPr/>
        </p:nvSpPr>
        <p:spPr>
          <a:xfrm>
            <a:off x="2566716" y="130633"/>
            <a:ext cx="841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Site 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D95462-D2DE-4A5E-8442-BEA437E4261B}"/>
              </a:ext>
            </a:extLst>
          </p:cNvPr>
          <p:cNvSpPr txBox="1"/>
          <p:nvPr/>
        </p:nvSpPr>
        <p:spPr>
          <a:xfrm>
            <a:off x="8231911" y="130633"/>
            <a:ext cx="841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Site 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2700AF-00BB-47CE-A50F-9407D29B1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67" y="854056"/>
            <a:ext cx="4657833" cy="2302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672A76-7423-439F-A78D-08E7574B2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57334"/>
            <a:ext cx="5040258" cy="24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63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46E8C5-222D-443A-BF45-F0F0E119E436}"/>
              </a:ext>
            </a:extLst>
          </p:cNvPr>
          <p:cNvSpPr txBox="1"/>
          <p:nvPr/>
        </p:nvSpPr>
        <p:spPr>
          <a:xfrm>
            <a:off x="2566716" y="130633"/>
            <a:ext cx="841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Site 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D95462-D2DE-4A5E-8442-BEA437E4261B}"/>
              </a:ext>
            </a:extLst>
          </p:cNvPr>
          <p:cNvSpPr txBox="1"/>
          <p:nvPr/>
        </p:nvSpPr>
        <p:spPr>
          <a:xfrm>
            <a:off x="8231911" y="130633"/>
            <a:ext cx="841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Site 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FAA19A-E76A-4AEE-AEED-E6BD5E16F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67" y="854056"/>
            <a:ext cx="4657833" cy="2302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0C22D1C-92F3-413C-9321-8ECEF208C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57334"/>
            <a:ext cx="5040258" cy="24994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9E7A0D-01B2-441A-9A3A-04F940894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81" y="3701195"/>
            <a:ext cx="4648319" cy="23027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86DB35-1C7C-4054-8F7A-4D24F54E89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504473"/>
            <a:ext cx="5055750" cy="24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04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9920750-D5DB-43D4-B520-82CC36CB8AAD}"/>
              </a:ext>
            </a:extLst>
          </p:cNvPr>
          <p:cNvSpPr txBox="1">
            <a:spLocks/>
          </p:cNvSpPr>
          <p:nvPr/>
        </p:nvSpPr>
        <p:spPr>
          <a:xfrm>
            <a:off x="5469274" y="-170810"/>
            <a:ext cx="4960918" cy="10654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SFS Dispersal</a:t>
            </a:r>
          </a:p>
        </p:txBody>
      </p:sp>
      <p:pic>
        <p:nvPicPr>
          <p:cNvPr id="5" name="Picture 4" descr="A person holding a small insect&#10;&#10;Description automatically generated with low confidence">
            <a:extLst>
              <a:ext uri="{FF2B5EF4-FFF2-40B4-BE49-F238E27FC236}">
                <a16:creationId xmlns:a16="http://schemas.microsoft.com/office/drawing/2014/main" id="{66EE06E5-8382-400B-8724-A70502515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BE98BEC-C76B-4005-91F8-C7043A5F1A1D}"/>
              </a:ext>
            </a:extLst>
          </p:cNvPr>
          <p:cNvSpPr txBox="1">
            <a:spLocks/>
          </p:cNvSpPr>
          <p:nvPr/>
        </p:nvSpPr>
        <p:spPr>
          <a:xfrm>
            <a:off x="5469274" y="894654"/>
            <a:ext cx="6076636" cy="4785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/>
              <a:t>Mark-Recapture Method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2018-2021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Plots divided into subplots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Determine daily survival, detection probability, and probability of dispersal</a:t>
            </a:r>
          </a:p>
          <a:p>
            <a:pPr>
              <a:lnSpc>
                <a:spcPct val="150000"/>
              </a:lnSpc>
            </a:pPr>
            <a:r>
              <a:rPr lang="en-US" sz="2000" u="sng" dirty="0"/>
              <a:t>Limited ability to disperse long distances</a:t>
            </a:r>
          </a:p>
        </p:txBody>
      </p:sp>
    </p:spTree>
    <p:extLst>
      <p:ext uri="{BB962C8B-B14F-4D97-AF65-F5344CB8AC3E}">
        <p14:creationId xmlns:p14="http://schemas.microsoft.com/office/powerpoint/2010/main" val="3545939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9920750-D5DB-43D4-B520-82CC36CB8AAD}"/>
              </a:ext>
            </a:extLst>
          </p:cNvPr>
          <p:cNvSpPr txBox="1">
            <a:spLocks/>
          </p:cNvSpPr>
          <p:nvPr/>
        </p:nvSpPr>
        <p:spPr>
          <a:xfrm>
            <a:off x="178162" y="-187050"/>
            <a:ext cx="4960918" cy="10654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SFS Demography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0717661-979E-43AE-917D-6BB58C858485}"/>
              </a:ext>
            </a:extLst>
          </p:cNvPr>
          <p:cNvSpPr txBox="1">
            <a:spLocks/>
          </p:cNvSpPr>
          <p:nvPr/>
        </p:nvSpPr>
        <p:spPr>
          <a:xfrm>
            <a:off x="178162" y="507466"/>
            <a:ext cx="6076636" cy="5574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/>
              <a:t>Survival experiments eggs/larvae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2018 – 39 eggs in 8 experimental pots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2019 – 29 eggs in 5 pots, 51 eggs in 7 pots</a:t>
            </a:r>
          </a:p>
          <a:p>
            <a:pPr>
              <a:lnSpc>
                <a:spcPct val="150000"/>
              </a:lnSpc>
            </a:pPr>
            <a:r>
              <a:rPr lang="en-US" sz="2000" u="sng" dirty="0"/>
              <a:t>Overall high egg survival in the wild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B750C2-E4DC-43A3-840D-7E694B948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74" y="3435724"/>
            <a:ext cx="5816448" cy="337590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5C9A4B6-C5FE-4D7E-99E0-96FFF4D539B7}"/>
              </a:ext>
            </a:extLst>
          </p:cNvPr>
          <p:cNvSpPr txBox="1">
            <a:spLocks/>
          </p:cNvSpPr>
          <p:nvPr/>
        </p:nvSpPr>
        <p:spPr>
          <a:xfrm>
            <a:off x="2568822" y="2987042"/>
            <a:ext cx="2018716" cy="3075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dirty="0">
                <a:latin typeface="+mn-lt"/>
              </a:rPr>
              <a:t>Daily egg survival 2019 </a:t>
            </a:r>
          </a:p>
        </p:txBody>
      </p:sp>
      <p:pic>
        <p:nvPicPr>
          <p:cNvPr id="9" name="Picture 8" descr="A picture containing plant, green, tree&#10;&#10;Description automatically generated">
            <a:extLst>
              <a:ext uri="{FF2B5EF4-FFF2-40B4-BE49-F238E27FC236}">
                <a16:creationId xmlns:a16="http://schemas.microsoft.com/office/drawing/2014/main" id="{7DD5F8F6-3090-4431-83EB-EA4D8AF5AD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48" y="857250"/>
            <a:ext cx="6858002" cy="514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18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9920750-D5DB-43D4-B520-82CC36CB8AAD}"/>
              </a:ext>
            </a:extLst>
          </p:cNvPr>
          <p:cNvSpPr txBox="1">
            <a:spLocks/>
          </p:cNvSpPr>
          <p:nvPr/>
        </p:nvSpPr>
        <p:spPr>
          <a:xfrm>
            <a:off x="178162" y="-187050"/>
            <a:ext cx="4960918" cy="10654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SFS Demography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0717661-979E-43AE-917D-6BB58C858485}"/>
              </a:ext>
            </a:extLst>
          </p:cNvPr>
          <p:cNvSpPr txBox="1">
            <a:spLocks/>
          </p:cNvSpPr>
          <p:nvPr/>
        </p:nvSpPr>
        <p:spPr>
          <a:xfrm>
            <a:off x="178162" y="641899"/>
            <a:ext cx="6076636" cy="5574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2018 – 40 larvae in 8 experimental corrals (restored)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Between first and second flight period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9/40 survived (0.23)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2019 – 56 larvae in 8 experimental corrals (restored)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Deployed at the end of the second flight period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8/56 survived (0.14)</a:t>
            </a:r>
          </a:p>
          <a:p>
            <a:pPr>
              <a:lnSpc>
                <a:spcPct val="150000"/>
              </a:lnSpc>
            </a:pPr>
            <a:r>
              <a:rPr lang="en-US" sz="2000" u="sng" dirty="0"/>
              <a:t>Survival rate much lower overwinter than between flight periods</a:t>
            </a:r>
          </a:p>
        </p:txBody>
      </p:sp>
      <p:pic>
        <p:nvPicPr>
          <p:cNvPr id="4" name="Picture 3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ADE24B62-D66D-4D42-991A-060A0F4EA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54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9920750-D5DB-43D4-B520-82CC36CB8AAD}"/>
              </a:ext>
            </a:extLst>
          </p:cNvPr>
          <p:cNvSpPr txBox="1">
            <a:spLocks/>
          </p:cNvSpPr>
          <p:nvPr/>
        </p:nvSpPr>
        <p:spPr>
          <a:xfrm>
            <a:off x="107328" y="-206368"/>
            <a:ext cx="4960918" cy="10654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Summary</a:t>
            </a:r>
          </a:p>
        </p:txBody>
      </p:sp>
      <p:pic>
        <p:nvPicPr>
          <p:cNvPr id="5" name="Picture 4" descr="A close up of an insect&#10;&#10;Description automatically generated">
            <a:extLst>
              <a:ext uri="{FF2B5EF4-FFF2-40B4-BE49-F238E27FC236}">
                <a16:creationId xmlns:a16="http://schemas.microsoft.com/office/drawing/2014/main" id="{E00E366B-442A-4590-8C33-349344508B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9" r="15016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DD0ECA-AB2C-463E-B43C-F313F3E12830}"/>
              </a:ext>
            </a:extLst>
          </p:cNvPr>
          <p:cNvSpPr txBox="1">
            <a:spLocks/>
          </p:cNvSpPr>
          <p:nvPr/>
        </p:nvSpPr>
        <p:spPr>
          <a:xfrm>
            <a:off x="178162" y="942507"/>
            <a:ext cx="4460894" cy="5574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/>
              <a:t>Accomplished SERDP Tasks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Working Partnership with TNC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Increased knowledge of SFS behavior and demography to inform management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Long-term vegetation analysis better informs adaptive management plans for successful restoration on and off base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8714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2156" y="1144291"/>
            <a:ext cx="7313806" cy="4788976"/>
          </a:xfrm>
          <a:prstGeom prst="rect">
            <a:avLst/>
          </a:prstGeom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2201863" y="152400"/>
            <a:ext cx="7772400" cy="1143000"/>
          </a:xfrm>
        </p:spPr>
        <p:txBody>
          <a:bodyPr/>
          <a:lstStyle/>
          <a:p>
            <a:r>
              <a:rPr lang="en-US" altLang="en-US" dirty="0"/>
              <a:t>Where to find St. Francis’ Satyr</a:t>
            </a:r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 flipH="1">
            <a:off x="8401051" y="3962401"/>
            <a:ext cx="9525" cy="9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001000" y="4038600"/>
            <a:ext cx="2097088" cy="1333500"/>
            <a:chOff x="4080" y="2544"/>
            <a:chExt cx="1321" cy="840"/>
          </a:xfrm>
        </p:grpSpPr>
        <p:sp>
          <p:nvSpPr>
            <p:cNvPr id="25608" name="Line 6"/>
            <p:cNvSpPr>
              <a:spLocks noChangeShapeType="1"/>
            </p:cNvSpPr>
            <p:nvPr/>
          </p:nvSpPr>
          <p:spPr bwMode="auto">
            <a:xfrm flipH="1" flipV="1">
              <a:off x="4395" y="2544"/>
              <a:ext cx="309" cy="38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5609" name="Text Box 7"/>
            <p:cNvSpPr txBox="1">
              <a:spLocks noChangeArrowheads="1"/>
            </p:cNvSpPr>
            <p:nvPr/>
          </p:nvSpPr>
          <p:spPr bwMode="auto">
            <a:xfrm>
              <a:off x="4080" y="2861"/>
              <a:ext cx="1321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Lucida Sans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Lucida Sans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Lucida Sans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Lucida Sans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anose="020B0602030504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St. Francis’ Satyr</a:t>
              </a:r>
            </a:p>
          </p:txBody>
        </p:sp>
      </p:grpSp>
      <p:sp>
        <p:nvSpPr>
          <p:cNvPr id="7" name="Rectangle 6"/>
          <p:cNvSpPr/>
          <p:nvPr/>
        </p:nvSpPr>
        <p:spPr>
          <a:xfrm rot="1701096">
            <a:off x="1798051" y="4670987"/>
            <a:ext cx="3564923" cy="18559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9764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 rot="2400000">
            <a:off x="1689609" y="1413267"/>
            <a:ext cx="9723425" cy="4291409"/>
            <a:chOff x="31275" y="1243971"/>
            <a:chExt cx="9723425" cy="4291409"/>
          </a:xfrm>
        </p:grpSpPr>
        <p:sp>
          <p:nvSpPr>
            <p:cNvPr id="3" name="Freeform 2"/>
            <p:cNvSpPr/>
            <p:nvPr/>
          </p:nvSpPr>
          <p:spPr>
            <a:xfrm>
              <a:off x="98612" y="2761843"/>
              <a:ext cx="9656088" cy="1254346"/>
            </a:xfrm>
            <a:custGeom>
              <a:avLst/>
              <a:gdLst>
                <a:gd name="connsiteX0" fmla="*/ 0 w 9045388"/>
                <a:gd name="connsiteY0" fmla="*/ 17217 h 1254346"/>
                <a:gd name="connsiteX1" fmla="*/ 53788 w 9045388"/>
                <a:gd name="connsiteY1" fmla="*/ 17217 h 1254346"/>
                <a:gd name="connsiteX2" fmla="*/ 636494 w 9045388"/>
                <a:gd name="connsiteY2" fmla="*/ 35146 h 1254346"/>
                <a:gd name="connsiteX3" fmla="*/ 932329 w 9045388"/>
                <a:gd name="connsiteY3" fmla="*/ 429593 h 1254346"/>
                <a:gd name="connsiteX4" fmla="*/ 1407459 w 9045388"/>
                <a:gd name="connsiteY4" fmla="*/ 599923 h 1254346"/>
                <a:gd name="connsiteX5" fmla="*/ 2017059 w 9045388"/>
                <a:gd name="connsiteY5" fmla="*/ 205476 h 1254346"/>
                <a:gd name="connsiteX6" fmla="*/ 2716306 w 9045388"/>
                <a:gd name="connsiteY6" fmla="*/ 169617 h 1254346"/>
                <a:gd name="connsiteX7" fmla="*/ 3469341 w 9045388"/>
                <a:gd name="connsiteY7" fmla="*/ 223405 h 1254346"/>
                <a:gd name="connsiteX8" fmla="*/ 4159623 w 9045388"/>
                <a:gd name="connsiteY8" fmla="*/ 160652 h 1254346"/>
                <a:gd name="connsiteX9" fmla="*/ 4831976 w 9045388"/>
                <a:gd name="connsiteY9" fmla="*/ 71005 h 1254346"/>
                <a:gd name="connsiteX10" fmla="*/ 5558117 w 9045388"/>
                <a:gd name="connsiteY10" fmla="*/ 456487 h 1254346"/>
                <a:gd name="connsiteX11" fmla="*/ 6212541 w 9045388"/>
                <a:gd name="connsiteY11" fmla="*/ 689570 h 1254346"/>
                <a:gd name="connsiteX12" fmla="*/ 6499412 w 9045388"/>
                <a:gd name="connsiteY12" fmla="*/ 1075052 h 1254346"/>
                <a:gd name="connsiteX13" fmla="*/ 7351059 w 9045388"/>
                <a:gd name="connsiteY13" fmla="*/ 1254346 h 1254346"/>
                <a:gd name="connsiteX14" fmla="*/ 8328212 w 9045388"/>
                <a:gd name="connsiteY14" fmla="*/ 1075052 h 1254346"/>
                <a:gd name="connsiteX15" fmla="*/ 8624047 w 9045388"/>
                <a:gd name="connsiteY15" fmla="*/ 1137805 h 1254346"/>
                <a:gd name="connsiteX16" fmla="*/ 8875059 w 9045388"/>
                <a:gd name="connsiteY16" fmla="*/ 1075052 h 1254346"/>
                <a:gd name="connsiteX17" fmla="*/ 9045388 w 9045388"/>
                <a:gd name="connsiteY17" fmla="*/ 859899 h 125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045388" h="1254346">
                  <a:moveTo>
                    <a:pt x="0" y="17217"/>
                  </a:moveTo>
                  <a:lnTo>
                    <a:pt x="53788" y="17217"/>
                  </a:lnTo>
                  <a:cubicBezTo>
                    <a:pt x="159870" y="20205"/>
                    <a:pt x="490070" y="-33583"/>
                    <a:pt x="636494" y="35146"/>
                  </a:cubicBezTo>
                  <a:cubicBezTo>
                    <a:pt x="782918" y="103875"/>
                    <a:pt x="803835" y="335464"/>
                    <a:pt x="932329" y="429593"/>
                  </a:cubicBezTo>
                  <a:cubicBezTo>
                    <a:pt x="1060823" y="523722"/>
                    <a:pt x="1226671" y="637276"/>
                    <a:pt x="1407459" y="599923"/>
                  </a:cubicBezTo>
                  <a:cubicBezTo>
                    <a:pt x="1588247" y="562570"/>
                    <a:pt x="1798918" y="277194"/>
                    <a:pt x="2017059" y="205476"/>
                  </a:cubicBezTo>
                  <a:cubicBezTo>
                    <a:pt x="2235200" y="133758"/>
                    <a:pt x="2474259" y="166629"/>
                    <a:pt x="2716306" y="169617"/>
                  </a:cubicBezTo>
                  <a:cubicBezTo>
                    <a:pt x="2958353" y="172605"/>
                    <a:pt x="3228788" y="224899"/>
                    <a:pt x="3469341" y="223405"/>
                  </a:cubicBezTo>
                  <a:cubicBezTo>
                    <a:pt x="3709894" y="221911"/>
                    <a:pt x="3932517" y="186052"/>
                    <a:pt x="4159623" y="160652"/>
                  </a:cubicBezTo>
                  <a:cubicBezTo>
                    <a:pt x="4386729" y="135252"/>
                    <a:pt x="4598894" y="21699"/>
                    <a:pt x="4831976" y="71005"/>
                  </a:cubicBezTo>
                  <a:cubicBezTo>
                    <a:pt x="5065058" y="120311"/>
                    <a:pt x="5328023" y="353393"/>
                    <a:pt x="5558117" y="456487"/>
                  </a:cubicBezTo>
                  <a:cubicBezTo>
                    <a:pt x="5788211" y="559581"/>
                    <a:pt x="6055658" y="586476"/>
                    <a:pt x="6212541" y="689570"/>
                  </a:cubicBezTo>
                  <a:cubicBezTo>
                    <a:pt x="6369424" y="792664"/>
                    <a:pt x="6309659" y="980923"/>
                    <a:pt x="6499412" y="1075052"/>
                  </a:cubicBezTo>
                  <a:cubicBezTo>
                    <a:pt x="6689165" y="1169181"/>
                    <a:pt x="7046259" y="1254346"/>
                    <a:pt x="7351059" y="1254346"/>
                  </a:cubicBezTo>
                  <a:cubicBezTo>
                    <a:pt x="7655859" y="1254346"/>
                    <a:pt x="8116047" y="1094476"/>
                    <a:pt x="8328212" y="1075052"/>
                  </a:cubicBezTo>
                  <a:cubicBezTo>
                    <a:pt x="8540377" y="1055629"/>
                    <a:pt x="8532906" y="1137805"/>
                    <a:pt x="8624047" y="1137805"/>
                  </a:cubicBezTo>
                  <a:cubicBezTo>
                    <a:pt x="8715188" y="1137805"/>
                    <a:pt x="8804836" y="1121370"/>
                    <a:pt x="8875059" y="1075052"/>
                  </a:cubicBezTo>
                  <a:cubicBezTo>
                    <a:pt x="8945283" y="1028734"/>
                    <a:pt x="8970682" y="928628"/>
                    <a:pt x="9045388" y="859899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5342018" y="1243971"/>
              <a:ext cx="3223924" cy="1611002"/>
            </a:xfrm>
            <a:custGeom>
              <a:avLst/>
              <a:gdLst>
                <a:gd name="connsiteX0" fmla="*/ 0 w 3792070"/>
                <a:gd name="connsiteY0" fmla="*/ 2425764 h 2425764"/>
                <a:gd name="connsiteX1" fmla="*/ 493059 w 3792070"/>
                <a:gd name="connsiteY1" fmla="*/ 1986494 h 2425764"/>
                <a:gd name="connsiteX2" fmla="*/ 968188 w 3792070"/>
                <a:gd name="connsiteY2" fmla="*/ 1762376 h 2425764"/>
                <a:gd name="connsiteX3" fmla="*/ 1425388 w 3792070"/>
                <a:gd name="connsiteY3" fmla="*/ 2013388 h 2425764"/>
                <a:gd name="connsiteX4" fmla="*/ 1936376 w 3792070"/>
                <a:gd name="connsiteY4" fmla="*/ 2022353 h 2425764"/>
                <a:gd name="connsiteX5" fmla="*/ 2268070 w 3792070"/>
                <a:gd name="connsiteY5" fmla="*/ 1771341 h 2425764"/>
                <a:gd name="connsiteX6" fmla="*/ 2653553 w 3792070"/>
                <a:gd name="connsiteY6" fmla="*/ 1520329 h 2425764"/>
                <a:gd name="connsiteX7" fmla="*/ 2922494 w 3792070"/>
                <a:gd name="connsiteY7" fmla="*/ 803153 h 2425764"/>
                <a:gd name="connsiteX8" fmla="*/ 2994212 w 3792070"/>
                <a:gd name="connsiteY8" fmla="*/ 390776 h 2425764"/>
                <a:gd name="connsiteX9" fmla="*/ 3227294 w 3792070"/>
                <a:gd name="connsiteY9" fmla="*/ 157694 h 2425764"/>
                <a:gd name="connsiteX10" fmla="*/ 3594847 w 3792070"/>
                <a:gd name="connsiteY10" fmla="*/ 5294 h 2425764"/>
                <a:gd name="connsiteX11" fmla="*/ 3792070 w 3792070"/>
                <a:gd name="connsiteY11" fmla="*/ 32188 h 242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92070" h="2425764">
                  <a:moveTo>
                    <a:pt x="0" y="2425764"/>
                  </a:moveTo>
                  <a:cubicBezTo>
                    <a:pt x="165847" y="2261411"/>
                    <a:pt x="331694" y="2097059"/>
                    <a:pt x="493059" y="1986494"/>
                  </a:cubicBezTo>
                  <a:cubicBezTo>
                    <a:pt x="654424" y="1875929"/>
                    <a:pt x="812800" y="1757894"/>
                    <a:pt x="968188" y="1762376"/>
                  </a:cubicBezTo>
                  <a:cubicBezTo>
                    <a:pt x="1123576" y="1766858"/>
                    <a:pt x="1264023" y="1970058"/>
                    <a:pt x="1425388" y="2013388"/>
                  </a:cubicBezTo>
                  <a:cubicBezTo>
                    <a:pt x="1586753" y="2056718"/>
                    <a:pt x="1795929" y="2062694"/>
                    <a:pt x="1936376" y="2022353"/>
                  </a:cubicBezTo>
                  <a:cubicBezTo>
                    <a:pt x="2076823" y="1982012"/>
                    <a:pt x="2148541" y="1855012"/>
                    <a:pt x="2268070" y="1771341"/>
                  </a:cubicBezTo>
                  <a:cubicBezTo>
                    <a:pt x="2387600" y="1687670"/>
                    <a:pt x="2544482" y="1681694"/>
                    <a:pt x="2653553" y="1520329"/>
                  </a:cubicBezTo>
                  <a:cubicBezTo>
                    <a:pt x="2762624" y="1358964"/>
                    <a:pt x="2865718" y="991412"/>
                    <a:pt x="2922494" y="803153"/>
                  </a:cubicBezTo>
                  <a:cubicBezTo>
                    <a:pt x="2979270" y="614894"/>
                    <a:pt x="2943412" y="498352"/>
                    <a:pt x="2994212" y="390776"/>
                  </a:cubicBezTo>
                  <a:cubicBezTo>
                    <a:pt x="3045012" y="283200"/>
                    <a:pt x="3127188" y="221941"/>
                    <a:pt x="3227294" y="157694"/>
                  </a:cubicBezTo>
                  <a:cubicBezTo>
                    <a:pt x="3327400" y="93447"/>
                    <a:pt x="3500718" y="26212"/>
                    <a:pt x="3594847" y="5294"/>
                  </a:cubicBezTo>
                  <a:cubicBezTo>
                    <a:pt x="3688976" y="-15624"/>
                    <a:pt x="3792070" y="32188"/>
                    <a:pt x="3792070" y="32188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31275" y="3268017"/>
              <a:ext cx="1736296" cy="2267363"/>
            </a:xfrm>
            <a:custGeom>
              <a:avLst/>
              <a:gdLst>
                <a:gd name="connsiteX0" fmla="*/ 0 w 1694329"/>
                <a:gd name="connsiteY0" fmla="*/ 2232211 h 2232211"/>
                <a:gd name="connsiteX1" fmla="*/ 197224 w 1694329"/>
                <a:gd name="connsiteY1" fmla="*/ 1882588 h 2232211"/>
                <a:gd name="connsiteX2" fmla="*/ 349624 w 1694329"/>
                <a:gd name="connsiteY2" fmla="*/ 1622611 h 2232211"/>
                <a:gd name="connsiteX3" fmla="*/ 1057835 w 1694329"/>
                <a:gd name="connsiteY3" fmla="*/ 1201270 h 2232211"/>
                <a:gd name="connsiteX4" fmla="*/ 1255059 w 1694329"/>
                <a:gd name="connsiteY4" fmla="*/ 636494 h 2232211"/>
                <a:gd name="connsiteX5" fmla="*/ 1595718 w 1694329"/>
                <a:gd name="connsiteY5" fmla="*/ 367552 h 2232211"/>
                <a:gd name="connsiteX6" fmla="*/ 1694329 w 1694329"/>
                <a:gd name="connsiteY6" fmla="*/ 0 h 223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4329" h="2232211">
                  <a:moveTo>
                    <a:pt x="0" y="2232211"/>
                  </a:moveTo>
                  <a:cubicBezTo>
                    <a:pt x="69476" y="2108199"/>
                    <a:pt x="138953" y="1984188"/>
                    <a:pt x="197224" y="1882588"/>
                  </a:cubicBezTo>
                  <a:cubicBezTo>
                    <a:pt x="255495" y="1780988"/>
                    <a:pt x="206189" y="1736164"/>
                    <a:pt x="349624" y="1622611"/>
                  </a:cubicBezTo>
                  <a:cubicBezTo>
                    <a:pt x="493059" y="1509058"/>
                    <a:pt x="906929" y="1365623"/>
                    <a:pt x="1057835" y="1201270"/>
                  </a:cubicBezTo>
                  <a:cubicBezTo>
                    <a:pt x="1208741" y="1036917"/>
                    <a:pt x="1165412" y="775447"/>
                    <a:pt x="1255059" y="636494"/>
                  </a:cubicBezTo>
                  <a:cubicBezTo>
                    <a:pt x="1344706" y="497541"/>
                    <a:pt x="1522506" y="473634"/>
                    <a:pt x="1595718" y="367552"/>
                  </a:cubicBezTo>
                  <a:cubicBezTo>
                    <a:pt x="1668930" y="261470"/>
                    <a:pt x="1662952" y="77694"/>
                    <a:pt x="1694329" y="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Freeform 23"/>
          <p:cNvSpPr/>
          <p:nvPr/>
        </p:nvSpPr>
        <p:spPr>
          <a:xfrm>
            <a:off x="1884735" y="1643036"/>
            <a:ext cx="515997" cy="447002"/>
          </a:xfrm>
          <a:custGeom>
            <a:avLst/>
            <a:gdLst>
              <a:gd name="connsiteX0" fmla="*/ 201208 w 426142"/>
              <a:gd name="connsiteY0" fmla="*/ 125527 h 398198"/>
              <a:gd name="connsiteX1" fmla="*/ 416361 w 426142"/>
              <a:gd name="connsiteY1" fmla="*/ 179315 h 398198"/>
              <a:gd name="connsiteX2" fmla="*/ 380502 w 426142"/>
              <a:gd name="connsiteY2" fmla="*/ 295856 h 398198"/>
              <a:gd name="connsiteX3" fmla="*/ 299820 w 426142"/>
              <a:gd name="connsiteY3" fmla="*/ 394468 h 398198"/>
              <a:gd name="connsiteX4" fmla="*/ 111561 w 426142"/>
              <a:gd name="connsiteY4" fmla="*/ 376539 h 398198"/>
              <a:gd name="connsiteX5" fmla="*/ 66737 w 426142"/>
              <a:gd name="connsiteY5" fmla="*/ 367574 h 398198"/>
              <a:gd name="connsiteX6" fmla="*/ 3984 w 426142"/>
              <a:gd name="connsiteY6" fmla="*/ 304821 h 398198"/>
              <a:gd name="connsiteX7" fmla="*/ 21914 w 426142"/>
              <a:gd name="connsiteY7" fmla="*/ 125527 h 398198"/>
              <a:gd name="connsiteX8" fmla="*/ 147420 w 426142"/>
              <a:gd name="connsiteY8" fmla="*/ 21 h 398198"/>
              <a:gd name="connsiteX9" fmla="*/ 201208 w 426142"/>
              <a:gd name="connsiteY9" fmla="*/ 125527 h 39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142" h="398198">
                <a:moveTo>
                  <a:pt x="201208" y="125527"/>
                </a:moveTo>
                <a:cubicBezTo>
                  <a:pt x="246032" y="155409"/>
                  <a:pt x="386479" y="150927"/>
                  <a:pt x="416361" y="179315"/>
                </a:cubicBezTo>
                <a:cubicBezTo>
                  <a:pt x="446243" y="207703"/>
                  <a:pt x="399925" y="259997"/>
                  <a:pt x="380502" y="295856"/>
                </a:cubicBezTo>
                <a:cubicBezTo>
                  <a:pt x="361079" y="331715"/>
                  <a:pt x="344643" y="381021"/>
                  <a:pt x="299820" y="394468"/>
                </a:cubicBezTo>
                <a:cubicBezTo>
                  <a:pt x="254997" y="407915"/>
                  <a:pt x="150408" y="381021"/>
                  <a:pt x="111561" y="376539"/>
                </a:cubicBezTo>
                <a:cubicBezTo>
                  <a:pt x="72714" y="372057"/>
                  <a:pt x="84666" y="379527"/>
                  <a:pt x="66737" y="367574"/>
                </a:cubicBezTo>
                <a:cubicBezTo>
                  <a:pt x="48808" y="355621"/>
                  <a:pt x="11454" y="345162"/>
                  <a:pt x="3984" y="304821"/>
                </a:cubicBezTo>
                <a:cubicBezTo>
                  <a:pt x="-3487" y="264480"/>
                  <a:pt x="-1992" y="176327"/>
                  <a:pt x="21914" y="125527"/>
                </a:cubicBezTo>
                <a:cubicBezTo>
                  <a:pt x="45820" y="74727"/>
                  <a:pt x="113056" y="-1473"/>
                  <a:pt x="147420" y="21"/>
                </a:cubicBezTo>
                <a:cubicBezTo>
                  <a:pt x="181784" y="1515"/>
                  <a:pt x="156384" y="95645"/>
                  <a:pt x="201208" y="125527"/>
                </a:cubicBezTo>
                <a:close/>
              </a:path>
            </a:pathLst>
          </a:custGeom>
          <a:solidFill>
            <a:srgbClr val="7C9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5404416" y="2090038"/>
            <a:ext cx="834605" cy="730112"/>
          </a:xfrm>
          <a:custGeom>
            <a:avLst/>
            <a:gdLst>
              <a:gd name="connsiteX0" fmla="*/ 2590 w 683492"/>
              <a:gd name="connsiteY0" fmla="*/ 89692 h 632807"/>
              <a:gd name="connsiteX1" fmla="*/ 56378 w 683492"/>
              <a:gd name="connsiteY1" fmla="*/ 80728 h 632807"/>
              <a:gd name="connsiteX2" fmla="*/ 208778 w 683492"/>
              <a:gd name="connsiteY2" fmla="*/ 45 h 632807"/>
              <a:gd name="connsiteX3" fmla="*/ 334284 w 683492"/>
              <a:gd name="connsiteY3" fmla="*/ 71763 h 632807"/>
              <a:gd name="connsiteX4" fmla="*/ 495648 w 683492"/>
              <a:gd name="connsiteY4" fmla="*/ 224163 h 632807"/>
              <a:gd name="connsiteX5" fmla="*/ 594260 w 683492"/>
              <a:gd name="connsiteY5" fmla="*/ 376563 h 632807"/>
              <a:gd name="connsiteX6" fmla="*/ 674943 w 683492"/>
              <a:gd name="connsiteY6" fmla="*/ 618610 h 632807"/>
              <a:gd name="connsiteX7" fmla="*/ 379107 w 683492"/>
              <a:gd name="connsiteY7" fmla="*/ 582751 h 632807"/>
              <a:gd name="connsiteX8" fmla="*/ 414966 w 683492"/>
              <a:gd name="connsiteY8" fmla="*/ 403457 h 632807"/>
              <a:gd name="connsiteX9" fmla="*/ 208778 w 683492"/>
              <a:gd name="connsiteY9" fmla="*/ 322775 h 632807"/>
              <a:gd name="connsiteX10" fmla="*/ 128096 w 683492"/>
              <a:gd name="connsiteY10" fmla="*/ 286916 h 632807"/>
              <a:gd name="connsiteX11" fmla="*/ 2590 w 683492"/>
              <a:gd name="connsiteY11" fmla="*/ 89692 h 63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492" h="632807">
                <a:moveTo>
                  <a:pt x="2590" y="89692"/>
                </a:moveTo>
                <a:cubicBezTo>
                  <a:pt x="-9363" y="55327"/>
                  <a:pt x="22013" y="95669"/>
                  <a:pt x="56378" y="80728"/>
                </a:cubicBezTo>
                <a:cubicBezTo>
                  <a:pt x="90743" y="65787"/>
                  <a:pt x="162460" y="1539"/>
                  <a:pt x="208778" y="45"/>
                </a:cubicBezTo>
                <a:cubicBezTo>
                  <a:pt x="255096" y="-1449"/>
                  <a:pt x="286472" y="34410"/>
                  <a:pt x="334284" y="71763"/>
                </a:cubicBezTo>
                <a:cubicBezTo>
                  <a:pt x="382096" y="109116"/>
                  <a:pt x="452319" y="173363"/>
                  <a:pt x="495648" y="224163"/>
                </a:cubicBezTo>
                <a:cubicBezTo>
                  <a:pt x="538977" y="274963"/>
                  <a:pt x="564378" y="310822"/>
                  <a:pt x="594260" y="376563"/>
                </a:cubicBezTo>
                <a:cubicBezTo>
                  <a:pt x="624142" y="442304"/>
                  <a:pt x="710802" y="584245"/>
                  <a:pt x="674943" y="618610"/>
                </a:cubicBezTo>
                <a:cubicBezTo>
                  <a:pt x="639084" y="652975"/>
                  <a:pt x="422437" y="618610"/>
                  <a:pt x="379107" y="582751"/>
                </a:cubicBezTo>
                <a:cubicBezTo>
                  <a:pt x="335778" y="546892"/>
                  <a:pt x="443354" y="446786"/>
                  <a:pt x="414966" y="403457"/>
                </a:cubicBezTo>
                <a:cubicBezTo>
                  <a:pt x="386578" y="360128"/>
                  <a:pt x="256590" y="342199"/>
                  <a:pt x="208778" y="322775"/>
                </a:cubicBezTo>
                <a:cubicBezTo>
                  <a:pt x="160966" y="303351"/>
                  <a:pt x="159472" y="322775"/>
                  <a:pt x="128096" y="286916"/>
                </a:cubicBezTo>
                <a:cubicBezTo>
                  <a:pt x="96720" y="251057"/>
                  <a:pt x="14543" y="124057"/>
                  <a:pt x="2590" y="89692"/>
                </a:cubicBezTo>
                <a:close/>
              </a:path>
            </a:pathLst>
          </a:custGeom>
          <a:solidFill>
            <a:srgbClr val="7C9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403601" y="118533"/>
            <a:ext cx="594339" cy="417986"/>
          </a:xfrm>
          <a:custGeom>
            <a:avLst/>
            <a:gdLst>
              <a:gd name="connsiteX0" fmla="*/ 32743 w 223679"/>
              <a:gd name="connsiteY0" fmla="*/ 3442 h 179072"/>
              <a:gd name="connsiteX1" fmla="*/ 212037 w 223679"/>
              <a:gd name="connsiteY1" fmla="*/ 66195 h 179072"/>
              <a:gd name="connsiteX2" fmla="*/ 185143 w 223679"/>
              <a:gd name="connsiteY2" fmla="*/ 146877 h 179072"/>
              <a:gd name="connsiteX3" fmla="*/ 14814 w 223679"/>
              <a:gd name="connsiteY3" fmla="*/ 173771 h 179072"/>
              <a:gd name="connsiteX4" fmla="*/ 32743 w 223679"/>
              <a:gd name="connsiteY4" fmla="*/ 3442 h 17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79" h="179072">
                <a:moveTo>
                  <a:pt x="32743" y="3442"/>
                </a:moveTo>
                <a:cubicBezTo>
                  <a:pt x="65613" y="-14487"/>
                  <a:pt x="186637" y="42289"/>
                  <a:pt x="212037" y="66195"/>
                </a:cubicBezTo>
                <a:cubicBezTo>
                  <a:pt x="237437" y="90101"/>
                  <a:pt x="218013" y="128948"/>
                  <a:pt x="185143" y="146877"/>
                </a:cubicBezTo>
                <a:cubicBezTo>
                  <a:pt x="152273" y="164806"/>
                  <a:pt x="41708" y="190206"/>
                  <a:pt x="14814" y="173771"/>
                </a:cubicBezTo>
                <a:cubicBezTo>
                  <a:pt x="-12080" y="157336"/>
                  <a:pt x="-127" y="21371"/>
                  <a:pt x="32743" y="3442"/>
                </a:cubicBezTo>
                <a:close/>
              </a:path>
            </a:pathLst>
          </a:custGeom>
          <a:solidFill>
            <a:srgbClr val="7C9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8648217" y="6167959"/>
            <a:ext cx="965785" cy="559414"/>
          </a:xfrm>
          <a:custGeom>
            <a:avLst/>
            <a:gdLst>
              <a:gd name="connsiteX0" fmla="*/ 1553 w 396757"/>
              <a:gd name="connsiteY0" fmla="*/ 63427 h 334080"/>
              <a:gd name="connsiteX1" fmla="*/ 198776 w 396757"/>
              <a:gd name="connsiteY1" fmla="*/ 674 h 334080"/>
              <a:gd name="connsiteX2" fmla="*/ 297388 w 396757"/>
              <a:gd name="connsiteY2" fmla="*/ 108250 h 334080"/>
              <a:gd name="connsiteX3" fmla="*/ 315317 w 396757"/>
              <a:gd name="connsiteY3" fmla="*/ 206862 h 334080"/>
              <a:gd name="connsiteX4" fmla="*/ 396000 w 396757"/>
              <a:gd name="connsiteY4" fmla="*/ 269615 h 334080"/>
              <a:gd name="connsiteX5" fmla="*/ 261529 w 396757"/>
              <a:gd name="connsiteY5" fmla="*/ 332368 h 334080"/>
              <a:gd name="connsiteX6" fmla="*/ 171882 w 396757"/>
              <a:gd name="connsiteY6" fmla="*/ 197897 h 334080"/>
              <a:gd name="connsiteX7" fmla="*/ 109129 w 396757"/>
              <a:gd name="connsiteY7" fmla="*/ 81356 h 334080"/>
              <a:gd name="connsiteX8" fmla="*/ 1553 w 396757"/>
              <a:gd name="connsiteY8" fmla="*/ 63427 h 33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757" h="334080">
                <a:moveTo>
                  <a:pt x="1553" y="63427"/>
                </a:moveTo>
                <a:cubicBezTo>
                  <a:pt x="16494" y="49980"/>
                  <a:pt x="149470" y="-6796"/>
                  <a:pt x="198776" y="674"/>
                </a:cubicBezTo>
                <a:cubicBezTo>
                  <a:pt x="248082" y="8144"/>
                  <a:pt x="277965" y="73885"/>
                  <a:pt x="297388" y="108250"/>
                </a:cubicBezTo>
                <a:cubicBezTo>
                  <a:pt x="316811" y="142615"/>
                  <a:pt x="298882" y="179968"/>
                  <a:pt x="315317" y="206862"/>
                </a:cubicBezTo>
                <a:cubicBezTo>
                  <a:pt x="331752" y="233756"/>
                  <a:pt x="404965" y="248697"/>
                  <a:pt x="396000" y="269615"/>
                </a:cubicBezTo>
                <a:cubicBezTo>
                  <a:pt x="387035" y="290533"/>
                  <a:pt x="298882" y="344321"/>
                  <a:pt x="261529" y="332368"/>
                </a:cubicBezTo>
                <a:cubicBezTo>
                  <a:pt x="224176" y="320415"/>
                  <a:pt x="197282" y="239732"/>
                  <a:pt x="171882" y="197897"/>
                </a:cubicBezTo>
                <a:cubicBezTo>
                  <a:pt x="146482" y="156062"/>
                  <a:pt x="134529" y="102274"/>
                  <a:pt x="109129" y="81356"/>
                </a:cubicBezTo>
                <a:cubicBezTo>
                  <a:pt x="83729" y="60438"/>
                  <a:pt x="-13388" y="76874"/>
                  <a:pt x="1553" y="63427"/>
                </a:cubicBezTo>
                <a:close/>
              </a:path>
            </a:pathLst>
          </a:custGeom>
          <a:solidFill>
            <a:srgbClr val="7C9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24051" y="702953"/>
            <a:ext cx="4274256" cy="794249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</a:rPr>
              <a:t>St. Francis’ Satyr lives in small wetlands along stream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767" y="2445145"/>
            <a:ext cx="3076293" cy="410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05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IMG_178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54903" y="0"/>
            <a:ext cx="4231758" cy="69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Erik\Pictures\SFS photos\DSCF6069[1]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29139" y="-1"/>
            <a:ext cx="4988442" cy="687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608083" y="431333"/>
            <a:ext cx="8902261" cy="574158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Natural process of plant succession degrades St. Francis’ Satyr habitat</a:t>
            </a:r>
          </a:p>
        </p:txBody>
      </p:sp>
    </p:spTree>
    <p:extLst>
      <p:ext uri="{BB962C8B-B14F-4D97-AF65-F5344CB8AC3E}">
        <p14:creationId xmlns:p14="http://schemas.microsoft.com/office/powerpoint/2010/main" val="4113647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 rot="2400000">
            <a:off x="1689609" y="1413267"/>
            <a:ext cx="9723425" cy="4291409"/>
            <a:chOff x="31275" y="1243971"/>
            <a:chExt cx="9723425" cy="4291409"/>
          </a:xfrm>
        </p:grpSpPr>
        <p:sp>
          <p:nvSpPr>
            <p:cNvPr id="3" name="Freeform 2"/>
            <p:cNvSpPr/>
            <p:nvPr/>
          </p:nvSpPr>
          <p:spPr>
            <a:xfrm>
              <a:off x="98612" y="2761843"/>
              <a:ext cx="9656088" cy="1254346"/>
            </a:xfrm>
            <a:custGeom>
              <a:avLst/>
              <a:gdLst>
                <a:gd name="connsiteX0" fmla="*/ 0 w 9045388"/>
                <a:gd name="connsiteY0" fmla="*/ 17217 h 1254346"/>
                <a:gd name="connsiteX1" fmla="*/ 53788 w 9045388"/>
                <a:gd name="connsiteY1" fmla="*/ 17217 h 1254346"/>
                <a:gd name="connsiteX2" fmla="*/ 636494 w 9045388"/>
                <a:gd name="connsiteY2" fmla="*/ 35146 h 1254346"/>
                <a:gd name="connsiteX3" fmla="*/ 932329 w 9045388"/>
                <a:gd name="connsiteY3" fmla="*/ 429593 h 1254346"/>
                <a:gd name="connsiteX4" fmla="*/ 1407459 w 9045388"/>
                <a:gd name="connsiteY4" fmla="*/ 599923 h 1254346"/>
                <a:gd name="connsiteX5" fmla="*/ 2017059 w 9045388"/>
                <a:gd name="connsiteY5" fmla="*/ 205476 h 1254346"/>
                <a:gd name="connsiteX6" fmla="*/ 2716306 w 9045388"/>
                <a:gd name="connsiteY6" fmla="*/ 169617 h 1254346"/>
                <a:gd name="connsiteX7" fmla="*/ 3469341 w 9045388"/>
                <a:gd name="connsiteY7" fmla="*/ 223405 h 1254346"/>
                <a:gd name="connsiteX8" fmla="*/ 4159623 w 9045388"/>
                <a:gd name="connsiteY8" fmla="*/ 160652 h 1254346"/>
                <a:gd name="connsiteX9" fmla="*/ 4831976 w 9045388"/>
                <a:gd name="connsiteY9" fmla="*/ 71005 h 1254346"/>
                <a:gd name="connsiteX10" fmla="*/ 5558117 w 9045388"/>
                <a:gd name="connsiteY10" fmla="*/ 456487 h 1254346"/>
                <a:gd name="connsiteX11" fmla="*/ 6212541 w 9045388"/>
                <a:gd name="connsiteY11" fmla="*/ 689570 h 1254346"/>
                <a:gd name="connsiteX12" fmla="*/ 6499412 w 9045388"/>
                <a:gd name="connsiteY12" fmla="*/ 1075052 h 1254346"/>
                <a:gd name="connsiteX13" fmla="*/ 7351059 w 9045388"/>
                <a:gd name="connsiteY13" fmla="*/ 1254346 h 1254346"/>
                <a:gd name="connsiteX14" fmla="*/ 8328212 w 9045388"/>
                <a:gd name="connsiteY14" fmla="*/ 1075052 h 1254346"/>
                <a:gd name="connsiteX15" fmla="*/ 8624047 w 9045388"/>
                <a:gd name="connsiteY15" fmla="*/ 1137805 h 1254346"/>
                <a:gd name="connsiteX16" fmla="*/ 8875059 w 9045388"/>
                <a:gd name="connsiteY16" fmla="*/ 1075052 h 1254346"/>
                <a:gd name="connsiteX17" fmla="*/ 9045388 w 9045388"/>
                <a:gd name="connsiteY17" fmla="*/ 859899 h 125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045388" h="1254346">
                  <a:moveTo>
                    <a:pt x="0" y="17217"/>
                  </a:moveTo>
                  <a:lnTo>
                    <a:pt x="53788" y="17217"/>
                  </a:lnTo>
                  <a:cubicBezTo>
                    <a:pt x="159870" y="20205"/>
                    <a:pt x="490070" y="-33583"/>
                    <a:pt x="636494" y="35146"/>
                  </a:cubicBezTo>
                  <a:cubicBezTo>
                    <a:pt x="782918" y="103875"/>
                    <a:pt x="803835" y="335464"/>
                    <a:pt x="932329" y="429593"/>
                  </a:cubicBezTo>
                  <a:cubicBezTo>
                    <a:pt x="1060823" y="523722"/>
                    <a:pt x="1226671" y="637276"/>
                    <a:pt x="1407459" y="599923"/>
                  </a:cubicBezTo>
                  <a:cubicBezTo>
                    <a:pt x="1588247" y="562570"/>
                    <a:pt x="1798918" y="277194"/>
                    <a:pt x="2017059" y="205476"/>
                  </a:cubicBezTo>
                  <a:cubicBezTo>
                    <a:pt x="2235200" y="133758"/>
                    <a:pt x="2474259" y="166629"/>
                    <a:pt x="2716306" y="169617"/>
                  </a:cubicBezTo>
                  <a:cubicBezTo>
                    <a:pt x="2958353" y="172605"/>
                    <a:pt x="3228788" y="224899"/>
                    <a:pt x="3469341" y="223405"/>
                  </a:cubicBezTo>
                  <a:cubicBezTo>
                    <a:pt x="3709894" y="221911"/>
                    <a:pt x="3932517" y="186052"/>
                    <a:pt x="4159623" y="160652"/>
                  </a:cubicBezTo>
                  <a:cubicBezTo>
                    <a:pt x="4386729" y="135252"/>
                    <a:pt x="4598894" y="21699"/>
                    <a:pt x="4831976" y="71005"/>
                  </a:cubicBezTo>
                  <a:cubicBezTo>
                    <a:pt x="5065058" y="120311"/>
                    <a:pt x="5328023" y="353393"/>
                    <a:pt x="5558117" y="456487"/>
                  </a:cubicBezTo>
                  <a:cubicBezTo>
                    <a:pt x="5788211" y="559581"/>
                    <a:pt x="6055658" y="586476"/>
                    <a:pt x="6212541" y="689570"/>
                  </a:cubicBezTo>
                  <a:cubicBezTo>
                    <a:pt x="6369424" y="792664"/>
                    <a:pt x="6309659" y="980923"/>
                    <a:pt x="6499412" y="1075052"/>
                  </a:cubicBezTo>
                  <a:cubicBezTo>
                    <a:pt x="6689165" y="1169181"/>
                    <a:pt x="7046259" y="1254346"/>
                    <a:pt x="7351059" y="1254346"/>
                  </a:cubicBezTo>
                  <a:cubicBezTo>
                    <a:pt x="7655859" y="1254346"/>
                    <a:pt x="8116047" y="1094476"/>
                    <a:pt x="8328212" y="1075052"/>
                  </a:cubicBezTo>
                  <a:cubicBezTo>
                    <a:pt x="8540377" y="1055629"/>
                    <a:pt x="8532906" y="1137805"/>
                    <a:pt x="8624047" y="1137805"/>
                  </a:cubicBezTo>
                  <a:cubicBezTo>
                    <a:pt x="8715188" y="1137805"/>
                    <a:pt x="8804836" y="1121370"/>
                    <a:pt x="8875059" y="1075052"/>
                  </a:cubicBezTo>
                  <a:cubicBezTo>
                    <a:pt x="8945283" y="1028734"/>
                    <a:pt x="8970682" y="928628"/>
                    <a:pt x="9045388" y="859899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5342018" y="1243971"/>
              <a:ext cx="3223924" cy="1611002"/>
            </a:xfrm>
            <a:custGeom>
              <a:avLst/>
              <a:gdLst>
                <a:gd name="connsiteX0" fmla="*/ 0 w 3792070"/>
                <a:gd name="connsiteY0" fmla="*/ 2425764 h 2425764"/>
                <a:gd name="connsiteX1" fmla="*/ 493059 w 3792070"/>
                <a:gd name="connsiteY1" fmla="*/ 1986494 h 2425764"/>
                <a:gd name="connsiteX2" fmla="*/ 968188 w 3792070"/>
                <a:gd name="connsiteY2" fmla="*/ 1762376 h 2425764"/>
                <a:gd name="connsiteX3" fmla="*/ 1425388 w 3792070"/>
                <a:gd name="connsiteY3" fmla="*/ 2013388 h 2425764"/>
                <a:gd name="connsiteX4" fmla="*/ 1936376 w 3792070"/>
                <a:gd name="connsiteY4" fmla="*/ 2022353 h 2425764"/>
                <a:gd name="connsiteX5" fmla="*/ 2268070 w 3792070"/>
                <a:gd name="connsiteY5" fmla="*/ 1771341 h 2425764"/>
                <a:gd name="connsiteX6" fmla="*/ 2653553 w 3792070"/>
                <a:gd name="connsiteY6" fmla="*/ 1520329 h 2425764"/>
                <a:gd name="connsiteX7" fmla="*/ 2922494 w 3792070"/>
                <a:gd name="connsiteY7" fmla="*/ 803153 h 2425764"/>
                <a:gd name="connsiteX8" fmla="*/ 2994212 w 3792070"/>
                <a:gd name="connsiteY8" fmla="*/ 390776 h 2425764"/>
                <a:gd name="connsiteX9" fmla="*/ 3227294 w 3792070"/>
                <a:gd name="connsiteY9" fmla="*/ 157694 h 2425764"/>
                <a:gd name="connsiteX10" fmla="*/ 3594847 w 3792070"/>
                <a:gd name="connsiteY10" fmla="*/ 5294 h 2425764"/>
                <a:gd name="connsiteX11" fmla="*/ 3792070 w 3792070"/>
                <a:gd name="connsiteY11" fmla="*/ 32188 h 242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92070" h="2425764">
                  <a:moveTo>
                    <a:pt x="0" y="2425764"/>
                  </a:moveTo>
                  <a:cubicBezTo>
                    <a:pt x="165847" y="2261411"/>
                    <a:pt x="331694" y="2097059"/>
                    <a:pt x="493059" y="1986494"/>
                  </a:cubicBezTo>
                  <a:cubicBezTo>
                    <a:pt x="654424" y="1875929"/>
                    <a:pt x="812800" y="1757894"/>
                    <a:pt x="968188" y="1762376"/>
                  </a:cubicBezTo>
                  <a:cubicBezTo>
                    <a:pt x="1123576" y="1766858"/>
                    <a:pt x="1264023" y="1970058"/>
                    <a:pt x="1425388" y="2013388"/>
                  </a:cubicBezTo>
                  <a:cubicBezTo>
                    <a:pt x="1586753" y="2056718"/>
                    <a:pt x="1795929" y="2062694"/>
                    <a:pt x="1936376" y="2022353"/>
                  </a:cubicBezTo>
                  <a:cubicBezTo>
                    <a:pt x="2076823" y="1982012"/>
                    <a:pt x="2148541" y="1855012"/>
                    <a:pt x="2268070" y="1771341"/>
                  </a:cubicBezTo>
                  <a:cubicBezTo>
                    <a:pt x="2387600" y="1687670"/>
                    <a:pt x="2544482" y="1681694"/>
                    <a:pt x="2653553" y="1520329"/>
                  </a:cubicBezTo>
                  <a:cubicBezTo>
                    <a:pt x="2762624" y="1358964"/>
                    <a:pt x="2865718" y="991412"/>
                    <a:pt x="2922494" y="803153"/>
                  </a:cubicBezTo>
                  <a:cubicBezTo>
                    <a:pt x="2979270" y="614894"/>
                    <a:pt x="2943412" y="498352"/>
                    <a:pt x="2994212" y="390776"/>
                  </a:cubicBezTo>
                  <a:cubicBezTo>
                    <a:pt x="3045012" y="283200"/>
                    <a:pt x="3127188" y="221941"/>
                    <a:pt x="3227294" y="157694"/>
                  </a:cubicBezTo>
                  <a:cubicBezTo>
                    <a:pt x="3327400" y="93447"/>
                    <a:pt x="3500718" y="26212"/>
                    <a:pt x="3594847" y="5294"/>
                  </a:cubicBezTo>
                  <a:cubicBezTo>
                    <a:pt x="3688976" y="-15624"/>
                    <a:pt x="3792070" y="32188"/>
                    <a:pt x="3792070" y="32188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31275" y="3268017"/>
              <a:ext cx="1736296" cy="2267363"/>
            </a:xfrm>
            <a:custGeom>
              <a:avLst/>
              <a:gdLst>
                <a:gd name="connsiteX0" fmla="*/ 0 w 1694329"/>
                <a:gd name="connsiteY0" fmla="*/ 2232211 h 2232211"/>
                <a:gd name="connsiteX1" fmla="*/ 197224 w 1694329"/>
                <a:gd name="connsiteY1" fmla="*/ 1882588 h 2232211"/>
                <a:gd name="connsiteX2" fmla="*/ 349624 w 1694329"/>
                <a:gd name="connsiteY2" fmla="*/ 1622611 h 2232211"/>
                <a:gd name="connsiteX3" fmla="*/ 1057835 w 1694329"/>
                <a:gd name="connsiteY3" fmla="*/ 1201270 h 2232211"/>
                <a:gd name="connsiteX4" fmla="*/ 1255059 w 1694329"/>
                <a:gd name="connsiteY4" fmla="*/ 636494 h 2232211"/>
                <a:gd name="connsiteX5" fmla="*/ 1595718 w 1694329"/>
                <a:gd name="connsiteY5" fmla="*/ 367552 h 2232211"/>
                <a:gd name="connsiteX6" fmla="*/ 1694329 w 1694329"/>
                <a:gd name="connsiteY6" fmla="*/ 0 h 223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4329" h="2232211">
                  <a:moveTo>
                    <a:pt x="0" y="2232211"/>
                  </a:moveTo>
                  <a:cubicBezTo>
                    <a:pt x="69476" y="2108199"/>
                    <a:pt x="138953" y="1984188"/>
                    <a:pt x="197224" y="1882588"/>
                  </a:cubicBezTo>
                  <a:cubicBezTo>
                    <a:pt x="255495" y="1780988"/>
                    <a:pt x="206189" y="1736164"/>
                    <a:pt x="349624" y="1622611"/>
                  </a:cubicBezTo>
                  <a:cubicBezTo>
                    <a:pt x="493059" y="1509058"/>
                    <a:pt x="906929" y="1365623"/>
                    <a:pt x="1057835" y="1201270"/>
                  </a:cubicBezTo>
                  <a:cubicBezTo>
                    <a:pt x="1208741" y="1036917"/>
                    <a:pt x="1165412" y="775447"/>
                    <a:pt x="1255059" y="636494"/>
                  </a:cubicBezTo>
                  <a:cubicBezTo>
                    <a:pt x="1344706" y="497541"/>
                    <a:pt x="1522506" y="473634"/>
                    <a:pt x="1595718" y="367552"/>
                  </a:cubicBezTo>
                  <a:cubicBezTo>
                    <a:pt x="1668930" y="261470"/>
                    <a:pt x="1662952" y="77694"/>
                    <a:pt x="1694329" y="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</p:grpSp>
      <p:sp>
        <p:nvSpPr>
          <p:cNvPr id="24" name="Freeform 23"/>
          <p:cNvSpPr/>
          <p:nvPr/>
        </p:nvSpPr>
        <p:spPr>
          <a:xfrm>
            <a:off x="1884735" y="1643036"/>
            <a:ext cx="515997" cy="447002"/>
          </a:xfrm>
          <a:custGeom>
            <a:avLst/>
            <a:gdLst>
              <a:gd name="connsiteX0" fmla="*/ 201208 w 426142"/>
              <a:gd name="connsiteY0" fmla="*/ 125527 h 398198"/>
              <a:gd name="connsiteX1" fmla="*/ 416361 w 426142"/>
              <a:gd name="connsiteY1" fmla="*/ 179315 h 398198"/>
              <a:gd name="connsiteX2" fmla="*/ 380502 w 426142"/>
              <a:gd name="connsiteY2" fmla="*/ 295856 h 398198"/>
              <a:gd name="connsiteX3" fmla="*/ 299820 w 426142"/>
              <a:gd name="connsiteY3" fmla="*/ 394468 h 398198"/>
              <a:gd name="connsiteX4" fmla="*/ 111561 w 426142"/>
              <a:gd name="connsiteY4" fmla="*/ 376539 h 398198"/>
              <a:gd name="connsiteX5" fmla="*/ 66737 w 426142"/>
              <a:gd name="connsiteY5" fmla="*/ 367574 h 398198"/>
              <a:gd name="connsiteX6" fmla="*/ 3984 w 426142"/>
              <a:gd name="connsiteY6" fmla="*/ 304821 h 398198"/>
              <a:gd name="connsiteX7" fmla="*/ 21914 w 426142"/>
              <a:gd name="connsiteY7" fmla="*/ 125527 h 398198"/>
              <a:gd name="connsiteX8" fmla="*/ 147420 w 426142"/>
              <a:gd name="connsiteY8" fmla="*/ 21 h 398198"/>
              <a:gd name="connsiteX9" fmla="*/ 201208 w 426142"/>
              <a:gd name="connsiteY9" fmla="*/ 125527 h 39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142" h="398198">
                <a:moveTo>
                  <a:pt x="201208" y="125527"/>
                </a:moveTo>
                <a:cubicBezTo>
                  <a:pt x="246032" y="155409"/>
                  <a:pt x="386479" y="150927"/>
                  <a:pt x="416361" y="179315"/>
                </a:cubicBezTo>
                <a:cubicBezTo>
                  <a:pt x="446243" y="207703"/>
                  <a:pt x="399925" y="259997"/>
                  <a:pt x="380502" y="295856"/>
                </a:cubicBezTo>
                <a:cubicBezTo>
                  <a:pt x="361079" y="331715"/>
                  <a:pt x="344643" y="381021"/>
                  <a:pt x="299820" y="394468"/>
                </a:cubicBezTo>
                <a:cubicBezTo>
                  <a:pt x="254997" y="407915"/>
                  <a:pt x="150408" y="381021"/>
                  <a:pt x="111561" y="376539"/>
                </a:cubicBezTo>
                <a:cubicBezTo>
                  <a:pt x="72714" y="372057"/>
                  <a:pt x="84666" y="379527"/>
                  <a:pt x="66737" y="367574"/>
                </a:cubicBezTo>
                <a:cubicBezTo>
                  <a:pt x="48808" y="355621"/>
                  <a:pt x="11454" y="345162"/>
                  <a:pt x="3984" y="304821"/>
                </a:cubicBezTo>
                <a:cubicBezTo>
                  <a:pt x="-3487" y="264480"/>
                  <a:pt x="-1992" y="176327"/>
                  <a:pt x="21914" y="125527"/>
                </a:cubicBezTo>
                <a:cubicBezTo>
                  <a:pt x="45820" y="74727"/>
                  <a:pt x="113056" y="-1473"/>
                  <a:pt x="147420" y="21"/>
                </a:cubicBezTo>
                <a:cubicBezTo>
                  <a:pt x="181784" y="1515"/>
                  <a:pt x="156384" y="95645"/>
                  <a:pt x="201208" y="125527"/>
                </a:cubicBezTo>
                <a:close/>
              </a:path>
            </a:pathLst>
          </a:custGeom>
          <a:solidFill>
            <a:srgbClr val="7C9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5404416" y="2090038"/>
            <a:ext cx="834605" cy="730112"/>
          </a:xfrm>
          <a:custGeom>
            <a:avLst/>
            <a:gdLst>
              <a:gd name="connsiteX0" fmla="*/ 2590 w 683492"/>
              <a:gd name="connsiteY0" fmla="*/ 89692 h 632807"/>
              <a:gd name="connsiteX1" fmla="*/ 56378 w 683492"/>
              <a:gd name="connsiteY1" fmla="*/ 80728 h 632807"/>
              <a:gd name="connsiteX2" fmla="*/ 208778 w 683492"/>
              <a:gd name="connsiteY2" fmla="*/ 45 h 632807"/>
              <a:gd name="connsiteX3" fmla="*/ 334284 w 683492"/>
              <a:gd name="connsiteY3" fmla="*/ 71763 h 632807"/>
              <a:gd name="connsiteX4" fmla="*/ 495648 w 683492"/>
              <a:gd name="connsiteY4" fmla="*/ 224163 h 632807"/>
              <a:gd name="connsiteX5" fmla="*/ 594260 w 683492"/>
              <a:gd name="connsiteY5" fmla="*/ 376563 h 632807"/>
              <a:gd name="connsiteX6" fmla="*/ 674943 w 683492"/>
              <a:gd name="connsiteY6" fmla="*/ 618610 h 632807"/>
              <a:gd name="connsiteX7" fmla="*/ 379107 w 683492"/>
              <a:gd name="connsiteY7" fmla="*/ 582751 h 632807"/>
              <a:gd name="connsiteX8" fmla="*/ 414966 w 683492"/>
              <a:gd name="connsiteY8" fmla="*/ 403457 h 632807"/>
              <a:gd name="connsiteX9" fmla="*/ 208778 w 683492"/>
              <a:gd name="connsiteY9" fmla="*/ 322775 h 632807"/>
              <a:gd name="connsiteX10" fmla="*/ 128096 w 683492"/>
              <a:gd name="connsiteY10" fmla="*/ 286916 h 632807"/>
              <a:gd name="connsiteX11" fmla="*/ 2590 w 683492"/>
              <a:gd name="connsiteY11" fmla="*/ 89692 h 63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492" h="632807">
                <a:moveTo>
                  <a:pt x="2590" y="89692"/>
                </a:moveTo>
                <a:cubicBezTo>
                  <a:pt x="-9363" y="55327"/>
                  <a:pt x="22013" y="95669"/>
                  <a:pt x="56378" y="80728"/>
                </a:cubicBezTo>
                <a:cubicBezTo>
                  <a:pt x="90743" y="65787"/>
                  <a:pt x="162460" y="1539"/>
                  <a:pt x="208778" y="45"/>
                </a:cubicBezTo>
                <a:cubicBezTo>
                  <a:pt x="255096" y="-1449"/>
                  <a:pt x="286472" y="34410"/>
                  <a:pt x="334284" y="71763"/>
                </a:cubicBezTo>
                <a:cubicBezTo>
                  <a:pt x="382096" y="109116"/>
                  <a:pt x="452319" y="173363"/>
                  <a:pt x="495648" y="224163"/>
                </a:cubicBezTo>
                <a:cubicBezTo>
                  <a:pt x="538977" y="274963"/>
                  <a:pt x="564378" y="310822"/>
                  <a:pt x="594260" y="376563"/>
                </a:cubicBezTo>
                <a:cubicBezTo>
                  <a:pt x="624142" y="442304"/>
                  <a:pt x="710802" y="584245"/>
                  <a:pt x="674943" y="618610"/>
                </a:cubicBezTo>
                <a:cubicBezTo>
                  <a:pt x="639084" y="652975"/>
                  <a:pt x="422437" y="618610"/>
                  <a:pt x="379107" y="582751"/>
                </a:cubicBezTo>
                <a:cubicBezTo>
                  <a:pt x="335778" y="546892"/>
                  <a:pt x="443354" y="446786"/>
                  <a:pt x="414966" y="403457"/>
                </a:cubicBezTo>
                <a:cubicBezTo>
                  <a:pt x="386578" y="360128"/>
                  <a:pt x="256590" y="342199"/>
                  <a:pt x="208778" y="322775"/>
                </a:cubicBezTo>
                <a:cubicBezTo>
                  <a:pt x="160966" y="303351"/>
                  <a:pt x="159472" y="322775"/>
                  <a:pt x="128096" y="286916"/>
                </a:cubicBezTo>
                <a:cubicBezTo>
                  <a:pt x="96720" y="251057"/>
                  <a:pt x="14543" y="124057"/>
                  <a:pt x="2590" y="89692"/>
                </a:cubicBezTo>
                <a:close/>
              </a:path>
            </a:pathLst>
          </a:custGeom>
          <a:solidFill>
            <a:srgbClr val="7C9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403601" y="118533"/>
            <a:ext cx="594339" cy="417986"/>
          </a:xfrm>
          <a:custGeom>
            <a:avLst/>
            <a:gdLst>
              <a:gd name="connsiteX0" fmla="*/ 32743 w 223679"/>
              <a:gd name="connsiteY0" fmla="*/ 3442 h 179072"/>
              <a:gd name="connsiteX1" fmla="*/ 212037 w 223679"/>
              <a:gd name="connsiteY1" fmla="*/ 66195 h 179072"/>
              <a:gd name="connsiteX2" fmla="*/ 185143 w 223679"/>
              <a:gd name="connsiteY2" fmla="*/ 146877 h 179072"/>
              <a:gd name="connsiteX3" fmla="*/ 14814 w 223679"/>
              <a:gd name="connsiteY3" fmla="*/ 173771 h 179072"/>
              <a:gd name="connsiteX4" fmla="*/ 32743 w 223679"/>
              <a:gd name="connsiteY4" fmla="*/ 3442 h 17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79" h="179072">
                <a:moveTo>
                  <a:pt x="32743" y="3442"/>
                </a:moveTo>
                <a:cubicBezTo>
                  <a:pt x="65613" y="-14487"/>
                  <a:pt x="186637" y="42289"/>
                  <a:pt x="212037" y="66195"/>
                </a:cubicBezTo>
                <a:cubicBezTo>
                  <a:pt x="237437" y="90101"/>
                  <a:pt x="218013" y="128948"/>
                  <a:pt x="185143" y="146877"/>
                </a:cubicBezTo>
                <a:cubicBezTo>
                  <a:pt x="152273" y="164806"/>
                  <a:pt x="41708" y="190206"/>
                  <a:pt x="14814" y="173771"/>
                </a:cubicBezTo>
                <a:cubicBezTo>
                  <a:pt x="-12080" y="157336"/>
                  <a:pt x="-127" y="21371"/>
                  <a:pt x="32743" y="3442"/>
                </a:cubicBezTo>
                <a:close/>
              </a:path>
            </a:pathLst>
          </a:custGeom>
          <a:solidFill>
            <a:srgbClr val="7C9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8853488" y="6298586"/>
            <a:ext cx="965785" cy="559414"/>
          </a:xfrm>
          <a:custGeom>
            <a:avLst/>
            <a:gdLst>
              <a:gd name="connsiteX0" fmla="*/ 1553 w 396757"/>
              <a:gd name="connsiteY0" fmla="*/ 63427 h 334080"/>
              <a:gd name="connsiteX1" fmla="*/ 198776 w 396757"/>
              <a:gd name="connsiteY1" fmla="*/ 674 h 334080"/>
              <a:gd name="connsiteX2" fmla="*/ 297388 w 396757"/>
              <a:gd name="connsiteY2" fmla="*/ 108250 h 334080"/>
              <a:gd name="connsiteX3" fmla="*/ 315317 w 396757"/>
              <a:gd name="connsiteY3" fmla="*/ 206862 h 334080"/>
              <a:gd name="connsiteX4" fmla="*/ 396000 w 396757"/>
              <a:gd name="connsiteY4" fmla="*/ 269615 h 334080"/>
              <a:gd name="connsiteX5" fmla="*/ 261529 w 396757"/>
              <a:gd name="connsiteY5" fmla="*/ 332368 h 334080"/>
              <a:gd name="connsiteX6" fmla="*/ 171882 w 396757"/>
              <a:gd name="connsiteY6" fmla="*/ 197897 h 334080"/>
              <a:gd name="connsiteX7" fmla="*/ 109129 w 396757"/>
              <a:gd name="connsiteY7" fmla="*/ 81356 h 334080"/>
              <a:gd name="connsiteX8" fmla="*/ 1553 w 396757"/>
              <a:gd name="connsiteY8" fmla="*/ 63427 h 33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757" h="334080">
                <a:moveTo>
                  <a:pt x="1553" y="63427"/>
                </a:moveTo>
                <a:cubicBezTo>
                  <a:pt x="16494" y="49980"/>
                  <a:pt x="149470" y="-6796"/>
                  <a:pt x="198776" y="674"/>
                </a:cubicBezTo>
                <a:cubicBezTo>
                  <a:pt x="248082" y="8144"/>
                  <a:pt x="277965" y="73885"/>
                  <a:pt x="297388" y="108250"/>
                </a:cubicBezTo>
                <a:cubicBezTo>
                  <a:pt x="316811" y="142615"/>
                  <a:pt x="298882" y="179968"/>
                  <a:pt x="315317" y="206862"/>
                </a:cubicBezTo>
                <a:cubicBezTo>
                  <a:pt x="331752" y="233756"/>
                  <a:pt x="404965" y="248697"/>
                  <a:pt x="396000" y="269615"/>
                </a:cubicBezTo>
                <a:cubicBezTo>
                  <a:pt x="387035" y="290533"/>
                  <a:pt x="298882" y="344321"/>
                  <a:pt x="261529" y="332368"/>
                </a:cubicBezTo>
                <a:cubicBezTo>
                  <a:pt x="224176" y="320415"/>
                  <a:pt x="197282" y="239732"/>
                  <a:pt x="171882" y="197897"/>
                </a:cubicBezTo>
                <a:cubicBezTo>
                  <a:pt x="146482" y="156062"/>
                  <a:pt x="134529" y="102274"/>
                  <a:pt x="109129" y="81356"/>
                </a:cubicBezTo>
                <a:cubicBezTo>
                  <a:pt x="83729" y="60438"/>
                  <a:pt x="-13388" y="76874"/>
                  <a:pt x="1553" y="63427"/>
                </a:cubicBezTo>
                <a:close/>
              </a:path>
            </a:pathLst>
          </a:custGeom>
          <a:solidFill>
            <a:srgbClr val="7C9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7818578" y="3422948"/>
            <a:ext cx="563423" cy="524023"/>
          </a:xfrm>
          <a:custGeom>
            <a:avLst/>
            <a:gdLst>
              <a:gd name="connsiteX0" fmla="*/ 7611 w 411675"/>
              <a:gd name="connsiteY0" fmla="*/ 64323 h 278916"/>
              <a:gd name="connsiteX1" fmla="*/ 231729 w 411675"/>
              <a:gd name="connsiteY1" fmla="*/ 46393 h 278916"/>
              <a:gd name="connsiteX2" fmla="*/ 384129 w 411675"/>
              <a:gd name="connsiteY2" fmla="*/ 1570 h 278916"/>
              <a:gd name="connsiteX3" fmla="*/ 411023 w 411675"/>
              <a:gd name="connsiteY3" fmla="*/ 109146 h 278916"/>
              <a:gd name="connsiteX4" fmla="*/ 375164 w 411675"/>
              <a:gd name="connsiteY4" fmla="*/ 171899 h 278916"/>
              <a:gd name="connsiteX5" fmla="*/ 285517 w 411675"/>
              <a:gd name="connsiteY5" fmla="*/ 270511 h 278916"/>
              <a:gd name="connsiteX6" fmla="*/ 160011 w 411675"/>
              <a:gd name="connsiteY6" fmla="*/ 270511 h 278916"/>
              <a:gd name="connsiteX7" fmla="*/ 88294 w 411675"/>
              <a:gd name="connsiteY7" fmla="*/ 243617 h 278916"/>
              <a:gd name="connsiteX8" fmla="*/ 52435 w 411675"/>
              <a:gd name="connsiteY8" fmla="*/ 118111 h 278916"/>
              <a:gd name="connsiteX9" fmla="*/ 7611 w 411675"/>
              <a:gd name="connsiteY9" fmla="*/ 64323 h 27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1675" h="278916">
                <a:moveTo>
                  <a:pt x="7611" y="64323"/>
                </a:moveTo>
                <a:cubicBezTo>
                  <a:pt x="37493" y="52370"/>
                  <a:pt x="168976" y="56852"/>
                  <a:pt x="231729" y="46393"/>
                </a:cubicBezTo>
                <a:cubicBezTo>
                  <a:pt x="294482" y="35934"/>
                  <a:pt x="354247" y="-8889"/>
                  <a:pt x="384129" y="1570"/>
                </a:cubicBezTo>
                <a:cubicBezTo>
                  <a:pt x="414011" y="12029"/>
                  <a:pt x="412517" y="80758"/>
                  <a:pt x="411023" y="109146"/>
                </a:cubicBezTo>
                <a:cubicBezTo>
                  <a:pt x="409529" y="137534"/>
                  <a:pt x="396082" y="145005"/>
                  <a:pt x="375164" y="171899"/>
                </a:cubicBezTo>
                <a:cubicBezTo>
                  <a:pt x="354246" y="198793"/>
                  <a:pt x="321376" y="254076"/>
                  <a:pt x="285517" y="270511"/>
                </a:cubicBezTo>
                <a:cubicBezTo>
                  <a:pt x="249658" y="286946"/>
                  <a:pt x="192882" y="274993"/>
                  <a:pt x="160011" y="270511"/>
                </a:cubicBezTo>
                <a:cubicBezTo>
                  <a:pt x="127140" y="266029"/>
                  <a:pt x="106223" y="269017"/>
                  <a:pt x="88294" y="243617"/>
                </a:cubicBezTo>
                <a:cubicBezTo>
                  <a:pt x="70365" y="218217"/>
                  <a:pt x="59906" y="145005"/>
                  <a:pt x="52435" y="118111"/>
                </a:cubicBezTo>
                <a:cubicBezTo>
                  <a:pt x="44964" y="91217"/>
                  <a:pt x="-22271" y="76276"/>
                  <a:pt x="7611" y="643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2977748" y="1533543"/>
            <a:ext cx="679104" cy="476505"/>
          </a:xfrm>
          <a:custGeom>
            <a:avLst/>
            <a:gdLst>
              <a:gd name="connsiteX0" fmla="*/ 7499 w 255292"/>
              <a:gd name="connsiteY0" fmla="*/ 134660 h 219288"/>
              <a:gd name="connsiteX1" fmla="*/ 231617 w 255292"/>
              <a:gd name="connsiteY1" fmla="*/ 189 h 219288"/>
              <a:gd name="connsiteX2" fmla="*/ 240581 w 255292"/>
              <a:gd name="connsiteY2" fmla="*/ 107766 h 219288"/>
              <a:gd name="connsiteX3" fmla="*/ 159899 w 255292"/>
              <a:gd name="connsiteY3" fmla="*/ 215342 h 219288"/>
              <a:gd name="connsiteX4" fmla="*/ 61287 w 255292"/>
              <a:gd name="connsiteY4" fmla="*/ 188448 h 219288"/>
              <a:gd name="connsiteX5" fmla="*/ 7499 w 255292"/>
              <a:gd name="connsiteY5" fmla="*/ 134660 h 21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292" h="219288">
                <a:moveTo>
                  <a:pt x="7499" y="134660"/>
                </a:moveTo>
                <a:cubicBezTo>
                  <a:pt x="35887" y="103283"/>
                  <a:pt x="192770" y="4671"/>
                  <a:pt x="231617" y="189"/>
                </a:cubicBezTo>
                <a:cubicBezTo>
                  <a:pt x="270464" y="-4293"/>
                  <a:pt x="252534" y="71907"/>
                  <a:pt x="240581" y="107766"/>
                </a:cubicBezTo>
                <a:cubicBezTo>
                  <a:pt x="228628" y="143625"/>
                  <a:pt x="189781" y="201895"/>
                  <a:pt x="159899" y="215342"/>
                </a:cubicBezTo>
                <a:cubicBezTo>
                  <a:pt x="130017" y="228789"/>
                  <a:pt x="83699" y="204883"/>
                  <a:pt x="61287" y="188448"/>
                </a:cubicBezTo>
                <a:cubicBezTo>
                  <a:pt x="38875" y="172013"/>
                  <a:pt x="-20889" y="166037"/>
                  <a:pt x="7499" y="1346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3669716" y="958645"/>
            <a:ext cx="565598" cy="458128"/>
          </a:xfrm>
          <a:custGeom>
            <a:avLst/>
            <a:gdLst>
              <a:gd name="connsiteX0" fmla="*/ 5813 w 243968"/>
              <a:gd name="connsiteY0" fmla="*/ 63331 h 180208"/>
              <a:gd name="connsiteX1" fmla="*/ 122355 w 243968"/>
              <a:gd name="connsiteY1" fmla="*/ 579 h 180208"/>
              <a:gd name="connsiteX2" fmla="*/ 220966 w 243968"/>
              <a:gd name="connsiteY2" fmla="*/ 36437 h 180208"/>
              <a:gd name="connsiteX3" fmla="*/ 238896 w 243968"/>
              <a:gd name="connsiteY3" fmla="*/ 108155 h 180208"/>
              <a:gd name="connsiteX4" fmla="*/ 149249 w 243968"/>
              <a:gd name="connsiteY4" fmla="*/ 179873 h 180208"/>
              <a:gd name="connsiteX5" fmla="*/ 95460 w 243968"/>
              <a:gd name="connsiteY5" fmla="*/ 135049 h 180208"/>
              <a:gd name="connsiteX6" fmla="*/ 23743 w 243968"/>
              <a:gd name="connsiteY6" fmla="*/ 135049 h 180208"/>
              <a:gd name="connsiteX7" fmla="*/ 5813 w 243968"/>
              <a:gd name="connsiteY7" fmla="*/ 63331 h 180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968" h="180208">
                <a:moveTo>
                  <a:pt x="5813" y="63331"/>
                </a:moveTo>
                <a:cubicBezTo>
                  <a:pt x="22248" y="40919"/>
                  <a:pt x="86496" y="5061"/>
                  <a:pt x="122355" y="579"/>
                </a:cubicBezTo>
                <a:cubicBezTo>
                  <a:pt x="158214" y="-3903"/>
                  <a:pt x="201543" y="18508"/>
                  <a:pt x="220966" y="36437"/>
                </a:cubicBezTo>
                <a:cubicBezTo>
                  <a:pt x="240389" y="54366"/>
                  <a:pt x="250849" y="84249"/>
                  <a:pt x="238896" y="108155"/>
                </a:cubicBezTo>
                <a:cubicBezTo>
                  <a:pt x="226943" y="132061"/>
                  <a:pt x="173155" y="175391"/>
                  <a:pt x="149249" y="179873"/>
                </a:cubicBezTo>
                <a:cubicBezTo>
                  <a:pt x="125343" y="184355"/>
                  <a:pt x="116378" y="142520"/>
                  <a:pt x="95460" y="135049"/>
                </a:cubicBezTo>
                <a:cubicBezTo>
                  <a:pt x="74542" y="127578"/>
                  <a:pt x="35696" y="147002"/>
                  <a:pt x="23743" y="135049"/>
                </a:cubicBezTo>
                <a:cubicBezTo>
                  <a:pt x="11790" y="123096"/>
                  <a:pt x="-10622" y="85743"/>
                  <a:pt x="5813" y="633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7687734" y="4859868"/>
            <a:ext cx="430305" cy="707455"/>
          </a:xfrm>
          <a:custGeom>
            <a:avLst/>
            <a:gdLst>
              <a:gd name="connsiteX0" fmla="*/ 26894 w 202203"/>
              <a:gd name="connsiteY0" fmla="*/ 81112 h 260646"/>
              <a:gd name="connsiteX1" fmla="*/ 107577 w 202203"/>
              <a:gd name="connsiteY1" fmla="*/ 430 h 260646"/>
              <a:gd name="connsiteX2" fmla="*/ 179294 w 202203"/>
              <a:gd name="connsiteY2" fmla="*/ 54218 h 260646"/>
              <a:gd name="connsiteX3" fmla="*/ 197224 w 202203"/>
              <a:gd name="connsiteY3" fmla="*/ 161795 h 260646"/>
              <a:gd name="connsiteX4" fmla="*/ 98612 w 202203"/>
              <a:gd name="connsiteY4" fmla="*/ 197653 h 260646"/>
              <a:gd name="connsiteX5" fmla="*/ 98612 w 202203"/>
              <a:gd name="connsiteY5" fmla="*/ 260406 h 260646"/>
              <a:gd name="connsiteX6" fmla="*/ 17930 w 202203"/>
              <a:gd name="connsiteY6" fmla="*/ 215583 h 260646"/>
              <a:gd name="connsiteX7" fmla="*/ 0 w 202203"/>
              <a:gd name="connsiteY7" fmla="*/ 125936 h 260646"/>
              <a:gd name="connsiteX8" fmla="*/ 26894 w 202203"/>
              <a:gd name="connsiteY8" fmla="*/ 81112 h 26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203" h="260646">
                <a:moveTo>
                  <a:pt x="26894" y="81112"/>
                </a:moveTo>
                <a:cubicBezTo>
                  <a:pt x="44824" y="60194"/>
                  <a:pt x="82177" y="4912"/>
                  <a:pt x="107577" y="430"/>
                </a:cubicBezTo>
                <a:cubicBezTo>
                  <a:pt x="132977" y="-4052"/>
                  <a:pt x="164353" y="27324"/>
                  <a:pt x="179294" y="54218"/>
                </a:cubicBezTo>
                <a:cubicBezTo>
                  <a:pt x="194235" y="81112"/>
                  <a:pt x="210671" y="137889"/>
                  <a:pt x="197224" y="161795"/>
                </a:cubicBezTo>
                <a:cubicBezTo>
                  <a:pt x="183777" y="185701"/>
                  <a:pt x="115047" y="181218"/>
                  <a:pt x="98612" y="197653"/>
                </a:cubicBezTo>
                <a:cubicBezTo>
                  <a:pt x="82177" y="214088"/>
                  <a:pt x="112059" y="257418"/>
                  <a:pt x="98612" y="260406"/>
                </a:cubicBezTo>
                <a:cubicBezTo>
                  <a:pt x="85165" y="263394"/>
                  <a:pt x="34365" y="237995"/>
                  <a:pt x="17930" y="215583"/>
                </a:cubicBezTo>
                <a:cubicBezTo>
                  <a:pt x="1495" y="193171"/>
                  <a:pt x="0" y="151336"/>
                  <a:pt x="0" y="125936"/>
                </a:cubicBezTo>
                <a:cubicBezTo>
                  <a:pt x="0" y="100536"/>
                  <a:pt x="8964" y="102030"/>
                  <a:pt x="26894" y="811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cxnSp>
        <p:nvCxnSpPr>
          <p:cNvPr id="3075" name="Straight Arrow Connector 3074"/>
          <p:cNvCxnSpPr/>
          <p:nvPr/>
        </p:nvCxnSpPr>
        <p:spPr>
          <a:xfrm>
            <a:off x="3656853" y="549088"/>
            <a:ext cx="15617" cy="3810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7" name="Straight Arrow Connector 3076"/>
          <p:cNvCxnSpPr/>
          <p:nvPr/>
        </p:nvCxnSpPr>
        <p:spPr>
          <a:xfrm>
            <a:off x="6239021" y="2438400"/>
            <a:ext cx="1676815" cy="838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9" name="Straight Arrow Connector 3078"/>
          <p:cNvCxnSpPr/>
          <p:nvPr/>
        </p:nvCxnSpPr>
        <p:spPr>
          <a:xfrm flipH="1" flipV="1">
            <a:off x="8230252" y="5437000"/>
            <a:ext cx="967138" cy="81140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1" name="Straight Arrow Connector 3080"/>
          <p:cNvCxnSpPr/>
          <p:nvPr/>
        </p:nvCxnSpPr>
        <p:spPr>
          <a:xfrm>
            <a:off x="2241992" y="1756894"/>
            <a:ext cx="735756" cy="1031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9328" y="4419840"/>
            <a:ext cx="3451411" cy="229496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2382" y="378792"/>
            <a:ext cx="3266935" cy="217399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1818680" y="2916173"/>
            <a:ext cx="4616736" cy="1470340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Population loss is inevitable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Disturbance is required for long term population survival</a:t>
            </a:r>
          </a:p>
        </p:txBody>
      </p:sp>
    </p:spTree>
    <p:extLst>
      <p:ext uri="{BB962C8B-B14F-4D97-AF65-F5344CB8AC3E}">
        <p14:creationId xmlns:p14="http://schemas.microsoft.com/office/powerpoint/2010/main" val="85107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09891-7F85-46F4-8AA7-6D66453C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5" y="55734"/>
            <a:ext cx="10515600" cy="1325563"/>
          </a:xfrm>
        </p:spPr>
        <p:txBody>
          <a:bodyPr/>
          <a:lstStyle/>
          <a:p>
            <a:r>
              <a:rPr lang="en-US" dirty="0"/>
              <a:t>SFS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C2B54-65FF-47EA-9A5E-12DACEFF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95" y="1253331"/>
            <a:ext cx="4422914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Population monitoring since 2002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Restoration and habitat monitoring since 2011</a:t>
            </a:r>
          </a:p>
        </p:txBody>
      </p:sp>
      <p:pic>
        <p:nvPicPr>
          <p:cNvPr id="6" name="Picture 5" descr="A picture containing grass, outdoor, tree, plant&#10;&#10;Description automatically generated">
            <a:extLst>
              <a:ext uri="{FF2B5EF4-FFF2-40B4-BE49-F238E27FC236}">
                <a16:creationId xmlns:a16="http://schemas.microsoft.com/office/drawing/2014/main" id="{948636C8-6BC8-484B-8C7D-F3C1579FE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93" y="449435"/>
            <a:ext cx="7945507" cy="595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2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C895F0A6-559E-45C5-98E2-7BE1BCF81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822" y="92083"/>
            <a:ext cx="8902355" cy="667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993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09891-7F85-46F4-8AA7-6D66453C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5" y="55734"/>
            <a:ext cx="10515600" cy="1325563"/>
          </a:xfrm>
        </p:spPr>
        <p:txBody>
          <a:bodyPr/>
          <a:lstStyle/>
          <a:p>
            <a:r>
              <a:rPr lang="en-US" dirty="0"/>
              <a:t>SERDP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C2B54-65FF-47EA-9A5E-12DACEFF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95" y="1253331"/>
            <a:ext cx="3518453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Perform SFS Habitat Restoration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Monitor Habitat Quality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Monitor Dispersal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Assess Demography</a:t>
            </a:r>
          </a:p>
        </p:txBody>
      </p:sp>
      <p:pic>
        <p:nvPicPr>
          <p:cNvPr id="5" name="Picture 4" descr="A butterfly on a leaf&#10;&#10;Description automatically generated with medium confidence">
            <a:extLst>
              <a:ext uri="{FF2B5EF4-FFF2-40B4-BE49-F238E27FC236}">
                <a16:creationId xmlns:a16="http://schemas.microsoft.com/office/drawing/2014/main" id="{8472AE99-D3B4-4432-947D-747D33F85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48" y="490744"/>
            <a:ext cx="8547652" cy="587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15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9920750-D5DB-43D4-B520-82CC36CB8AAD}"/>
              </a:ext>
            </a:extLst>
          </p:cNvPr>
          <p:cNvSpPr txBox="1">
            <a:spLocks/>
          </p:cNvSpPr>
          <p:nvPr/>
        </p:nvSpPr>
        <p:spPr>
          <a:xfrm>
            <a:off x="5462835" y="-138481"/>
            <a:ext cx="4960918" cy="10654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Habitat Restoration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13E87E1-5D8C-46B1-B896-A871681A2CAB}"/>
              </a:ext>
            </a:extLst>
          </p:cNvPr>
          <p:cNvSpPr txBox="1">
            <a:spLocks/>
          </p:cNvSpPr>
          <p:nvPr/>
        </p:nvSpPr>
        <p:spPr>
          <a:xfrm>
            <a:off x="5462835" y="1992448"/>
            <a:ext cx="4417898" cy="1325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00" dirty="0"/>
              <a:t>Corridors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Installed 5m wide corridors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Connected restored plots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477E92B-183E-419F-AB76-C6A7F734CE5F}"/>
              </a:ext>
            </a:extLst>
          </p:cNvPr>
          <p:cNvSpPr txBox="1">
            <a:spLocks/>
          </p:cNvSpPr>
          <p:nvPr/>
        </p:nvSpPr>
        <p:spPr>
          <a:xfrm>
            <a:off x="5462835" y="778452"/>
            <a:ext cx="4417898" cy="1151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00" dirty="0"/>
              <a:t>Create New Plots (6)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Re-restoration of established plots (8)</a:t>
            </a:r>
          </a:p>
        </p:txBody>
      </p:sp>
      <p:pic>
        <p:nvPicPr>
          <p:cNvPr id="5" name="Picture 4" descr="A group of people climbing a tree&#10;&#10;Description automatically generated with low confidence">
            <a:extLst>
              <a:ext uri="{FF2B5EF4-FFF2-40B4-BE49-F238E27FC236}">
                <a16:creationId xmlns:a16="http://schemas.microsoft.com/office/drawing/2014/main" id="{4E5E88B4-633F-4C02-9273-0F755B40DC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7285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3333CC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2483</TotalTime>
  <Words>424</Words>
  <Application>Microsoft Office PowerPoint</Application>
  <PresentationFormat>Widescreen</PresentationFormat>
  <Paragraphs>84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Lucida Sans</vt:lpstr>
      <vt:lpstr>Times New Roman</vt:lpstr>
      <vt:lpstr>Default Design</vt:lpstr>
      <vt:lpstr>Office Theme</vt:lpstr>
      <vt:lpstr>PowerPoint Presentation</vt:lpstr>
      <vt:lpstr>Where to find St. Francis’ Satyr</vt:lpstr>
      <vt:lpstr>PowerPoint Presentation</vt:lpstr>
      <vt:lpstr>PowerPoint Presentation</vt:lpstr>
      <vt:lpstr>PowerPoint Presentation</vt:lpstr>
      <vt:lpstr>SFS Research</vt:lpstr>
      <vt:lpstr>PowerPoint Presentation</vt:lpstr>
      <vt:lpstr>SERDP Tasks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Michigan State University-Kellogg Biological Station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Haddad</dc:creator>
  <cp:lastModifiedBy>Pavlik, David</cp:lastModifiedBy>
  <cp:revision>297</cp:revision>
  <dcterms:created xsi:type="dcterms:W3CDTF">2018-08-24T20:38:58Z</dcterms:created>
  <dcterms:modified xsi:type="dcterms:W3CDTF">2022-03-09T13:01:09Z</dcterms:modified>
</cp:coreProperties>
</file>