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406" r:id="rId3"/>
    <p:sldId id="266" r:id="rId4"/>
    <p:sldId id="262" r:id="rId5"/>
    <p:sldId id="408" r:id="rId6"/>
    <p:sldId id="258" r:id="rId7"/>
    <p:sldId id="396" r:id="rId8"/>
    <p:sldId id="405" r:id="rId9"/>
    <p:sldId id="407" r:id="rId10"/>
    <p:sldId id="411" r:id="rId11"/>
    <p:sldId id="410" r:id="rId12"/>
    <p:sldId id="409" r:id="rId13"/>
    <p:sldId id="412" r:id="rId14"/>
    <p:sldId id="413" r:id="rId15"/>
    <p:sldId id="265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34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63"/>
    <p:restoredTop sz="96327"/>
  </p:normalViewPr>
  <p:slideViewPr>
    <p:cSldViewPr snapToGrid="0" snapToObjects="1">
      <p:cViewPr varScale="1">
        <p:scale>
          <a:sx n="110" d="100"/>
          <a:sy n="110" d="100"/>
        </p:scale>
        <p:origin x="176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4542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88295-B02C-4327-A374-262B5EEA3D79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EE428-79DA-411C-9B34-38DAE4839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978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88295-B02C-4327-A374-262B5EEA3D79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EE428-79DA-411C-9B34-38DAE4839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558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E4E32453-F64B-B249-99F8-978DE6D0E3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570224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z="4400" b="1" dirty="0">
                <a:solidFill>
                  <a:srgbClr val="3B7564"/>
                </a:solidFill>
                <a:latin typeface="+mj-lt"/>
              </a:rPr>
              <a:t>SLIDE HEADER LINE ONE</a:t>
            </a:r>
            <a:br>
              <a:rPr lang="en-US" sz="4400" b="1" dirty="0">
                <a:solidFill>
                  <a:srgbClr val="3B7564"/>
                </a:solidFill>
                <a:latin typeface="+mj-lt"/>
              </a:rPr>
            </a:br>
            <a:r>
              <a:rPr lang="en-US" sz="4400" b="1" dirty="0">
                <a:solidFill>
                  <a:srgbClr val="3B7564"/>
                </a:solidFill>
                <a:latin typeface="+mj-lt"/>
              </a:rPr>
              <a:t>LINE TWO</a:t>
            </a:r>
          </a:p>
        </p:txBody>
      </p:sp>
    </p:spTree>
    <p:extLst>
      <p:ext uri="{BB962C8B-B14F-4D97-AF65-F5344CB8AC3E}">
        <p14:creationId xmlns:p14="http://schemas.microsoft.com/office/powerpoint/2010/main" val="3910448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7630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hannah.plumpton@ncwildlife.org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125E9D9-6088-9A46-8253-B2686EC11934}"/>
              </a:ext>
            </a:extLst>
          </p:cNvPr>
          <p:cNvSpPr txBox="1"/>
          <p:nvPr/>
        </p:nvSpPr>
        <p:spPr>
          <a:xfrm>
            <a:off x="1140823" y="2198990"/>
            <a:ext cx="663157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b="1" dirty="0">
                <a:solidFill>
                  <a:srgbClr val="0063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Northern Bobwhite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A6A536-EB55-B645-8BBC-9270104A579F}"/>
              </a:ext>
            </a:extLst>
          </p:cNvPr>
          <p:cNvSpPr txBox="1"/>
          <p:nvPr/>
        </p:nvSpPr>
        <p:spPr>
          <a:xfrm>
            <a:off x="291736" y="5103674"/>
            <a:ext cx="87869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i="1" dirty="0">
                <a:solidFill>
                  <a:srgbClr val="0063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Hannah Plumpton </a:t>
            </a:r>
          </a:p>
          <a:p>
            <a:pPr algn="ctr"/>
            <a:r>
              <a:rPr lang="en-US" sz="3000" i="1" dirty="0">
                <a:solidFill>
                  <a:srgbClr val="0063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Upland Game Bird Biologist</a:t>
            </a:r>
          </a:p>
          <a:p>
            <a:pPr algn="ctr"/>
            <a:r>
              <a:rPr lang="en-US" sz="3000" i="1" dirty="0">
                <a:solidFill>
                  <a:srgbClr val="0063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North Carolina Wildlife Resources Commission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C2A88C-66C3-270B-2F0F-07E1F4FA292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289" y="3041075"/>
            <a:ext cx="2817421" cy="211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0926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F5A9AF-542B-66A3-A5A4-0B610289A5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898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96FC576-AE30-4C09-A12C-0582F2A6A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716818-FD28-E4D9-1E1D-AF1B3B89E3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4574266" cy="34289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6D5DAA-1A50-36B5-544F-8326B7930C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9714" y="10"/>
            <a:ext cx="4574286" cy="34289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4F94B1-2296-06BF-DA1B-A479BD8DE4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3429000"/>
            <a:ext cx="4574266" cy="342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075AC0-F428-228B-3FF0-84A3E9F887C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9714" y="3429000"/>
            <a:ext cx="457428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552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7730B6B-020F-4884-149A-B8C5130E4D65}"/>
              </a:ext>
            </a:extLst>
          </p:cNvPr>
          <p:cNvSpPr txBox="1"/>
          <p:nvPr/>
        </p:nvSpPr>
        <p:spPr>
          <a:xfrm>
            <a:off x="372592" y="1813173"/>
            <a:ext cx="8771407" cy="460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B7564"/>
                </a:solidFill>
              </a:rPr>
              <a:t>Perception vs reality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B7564"/>
                </a:solidFill>
              </a:rPr>
              <a:t>Perceived good habitat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B7564"/>
                </a:solidFill>
              </a:rPr>
              <a:t>Pastures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B7564"/>
                </a:solidFill>
              </a:rPr>
              <a:t>Hard to maintain quality habitat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B7564"/>
                </a:solidFill>
              </a:rPr>
              <a:t>Long growing seasons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B7564"/>
                </a:solidFill>
              </a:rPr>
              <a:t>Need lots of disturbance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B7564"/>
                </a:solidFill>
              </a:rPr>
              <a:t>Labor intensive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B7564"/>
                </a:solidFill>
              </a:rPr>
              <a:t>Expensive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B7564"/>
                </a:solidFill>
              </a:rPr>
              <a:t>Need to stay on top of 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3B7564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3B7564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5E6223-4CE6-E580-3612-0A097D096A3F}"/>
              </a:ext>
            </a:extLst>
          </p:cNvPr>
          <p:cNvSpPr txBox="1"/>
          <p:nvPr/>
        </p:nvSpPr>
        <p:spPr>
          <a:xfrm>
            <a:off x="1739840" y="291617"/>
            <a:ext cx="52465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006341"/>
                </a:solidFill>
                <a:latin typeface="+mj-lt"/>
              </a:rPr>
              <a:t>Current Challenges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C435C0-F57D-C97B-FBD3-62B9C165C4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594" y="1891223"/>
            <a:ext cx="4018405" cy="307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8681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7730B6B-020F-4884-149A-B8C5130E4D65}"/>
              </a:ext>
            </a:extLst>
          </p:cNvPr>
          <p:cNvSpPr txBox="1"/>
          <p:nvPr/>
        </p:nvSpPr>
        <p:spPr>
          <a:xfrm>
            <a:off x="3897493" y="2162380"/>
            <a:ext cx="524650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B7564"/>
                </a:solidFill>
              </a:rPr>
              <a:t>Fallow weedy areas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B7564"/>
                </a:solidFill>
              </a:rPr>
              <a:t>Establishment of native grasses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B7564"/>
                </a:solidFill>
              </a:rPr>
              <a:t>Warm season bunch grasses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B7564"/>
                </a:solidFill>
              </a:rPr>
              <a:t>Field boarders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B7564"/>
                </a:solidFill>
              </a:rPr>
              <a:t>Forest Management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B7564"/>
                </a:solidFill>
              </a:rPr>
              <a:t>Thinning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B7564"/>
                </a:solidFill>
              </a:rPr>
              <a:t>Installation of forest openings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B7564"/>
                </a:solidFill>
              </a:rPr>
              <a:t>Controlled Burning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3B7564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3B7564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899E2C-F558-1451-1ADC-4F72B56EAAC2}"/>
              </a:ext>
            </a:extLst>
          </p:cNvPr>
          <p:cNvSpPr txBox="1"/>
          <p:nvPr/>
        </p:nvSpPr>
        <p:spPr>
          <a:xfrm>
            <a:off x="1739840" y="291617"/>
            <a:ext cx="52465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006341"/>
                </a:solidFill>
                <a:latin typeface="+mj-lt"/>
              </a:rPr>
              <a:t>Habitat Practices</a:t>
            </a:r>
          </a:p>
        </p:txBody>
      </p:sp>
      <p:pic>
        <p:nvPicPr>
          <p:cNvPr id="5" name="Picture 4" descr="A landscape with trees and bushes&#10;&#10;Description automatically generated">
            <a:extLst>
              <a:ext uri="{FF2B5EF4-FFF2-40B4-BE49-F238E27FC236}">
                <a16:creationId xmlns:a16="http://schemas.microsoft.com/office/drawing/2014/main" id="{E18B6921-FB93-0B35-1856-D8E277C99A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1"/>
          <a:stretch/>
        </p:blipFill>
        <p:spPr>
          <a:xfrm>
            <a:off x="-2" y="1621746"/>
            <a:ext cx="3783727" cy="2618126"/>
          </a:xfrm>
          <a:prstGeom prst="rect">
            <a:avLst/>
          </a:prstGeom>
        </p:spPr>
      </p:pic>
      <p:pic>
        <p:nvPicPr>
          <p:cNvPr id="7" name="Picture 6" descr="A field of grass and bushes&#10;&#10;Description automatically generated">
            <a:extLst>
              <a:ext uri="{FF2B5EF4-FFF2-40B4-BE49-F238E27FC236}">
                <a16:creationId xmlns:a16="http://schemas.microsoft.com/office/drawing/2014/main" id="{73F56BD4-118B-B998-C3BD-6FA874E014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1"/>
          <a:stretch/>
        </p:blipFill>
        <p:spPr>
          <a:xfrm>
            <a:off x="0" y="4239872"/>
            <a:ext cx="3783725" cy="261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4829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269B6B-49C3-A026-0DA2-4DE93099A6EB}"/>
              </a:ext>
            </a:extLst>
          </p:cNvPr>
          <p:cNvSpPr txBox="1"/>
          <p:nvPr/>
        </p:nvSpPr>
        <p:spPr>
          <a:xfrm>
            <a:off x="201716" y="1608521"/>
            <a:ext cx="5514402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B7564"/>
                </a:solidFill>
              </a:rPr>
              <a:t>Public Land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B7564"/>
                </a:solidFill>
              </a:rPr>
              <a:t>Not enough staff</a:t>
            </a:r>
          </a:p>
          <a:p>
            <a:pPr marL="12573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B7564"/>
                </a:solidFill>
              </a:rPr>
              <a:t>Lots of okay habitat</a:t>
            </a:r>
          </a:p>
          <a:p>
            <a:pPr marL="12573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B7564"/>
                </a:solidFill>
              </a:rPr>
              <a:t>Little great habitat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B7564"/>
                </a:solidFill>
              </a:rPr>
              <a:t>Caswell Small Game Focal Area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3B7564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B7564"/>
                </a:solidFill>
              </a:rPr>
              <a:t>Private Lands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B7564"/>
                </a:solidFill>
              </a:rPr>
              <a:t>Don’t know how to do the work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B7564"/>
                </a:solidFill>
              </a:rPr>
              <a:t>Unable to find contractors </a:t>
            </a:r>
          </a:p>
          <a:p>
            <a:pPr marL="12573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B7564"/>
                </a:solidFill>
              </a:rPr>
              <a:t>Small acre property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3B7564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628D64-EC0F-F64E-5211-1F7203201AB7}"/>
              </a:ext>
            </a:extLst>
          </p:cNvPr>
          <p:cNvSpPr txBox="1"/>
          <p:nvPr/>
        </p:nvSpPr>
        <p:spPr>
          <a:xfrm>
            <a:off x="1652754" y="258901"/>
            <a:ext cx="53489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006341"/>
                </a:solidFill>
                <a:latin typeface="+mj-lt"/>
              </a:rPr>
              <a:t>Biggest Limitations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EE170F-406B-D729-A624-BFD917AD4A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071" y="1088572"/>
            <a:ext cx="3587930" cy="26909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BD2446-B50B-85DA-30A0-066246DFC5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071" y="3780446"/>
            <a:ext cx="3587927" cy="269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6471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8DF5B7A-7785-49C6-B4EB-252FF28C2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" y="228600"/>
            <a:ext cx="2138628" cy="6638625"/>
            <a:chOff x="2487613" y="285750"/>
            <a:chExt cx="2428875" cy="5654676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78BD0529-90E2-47B4-8D13-CEE11A154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AE127430-162B-43FD-A02F-6E8AD8FD9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7A6023CB-BCF4-4A3C-B04B-EFF677921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98B0FCF0-0865-45E1-977A-5BFDD0EFC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C1FF2792-ADB4-44D2-B7EF-6E3503725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B7B0F0A2-D4CD-4EA5-96E9-9E282F25CD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FBBC4912-27C6-4C5E-9C40-AE9B6644E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127E474D-BE64-49E8-8C82-691642D0B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A385E451-43CB-441B-83EE-28ACB6BCB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5BF91B89-051C-49D8-9029-83A1F52B0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42329880-D64F-4074-ABE4-348FDC7FB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2FAD4595-5B16-442B-A756-924FB136A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F9B151E-1B34-4FA6-A53D-B92F787D9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412" y="-786"/>
            <a:ext cx="1767505" cy="6854040"/>
            <a:chOff x="6627813" y="194833"/>
            <a:chExt cx="1952625" cy="5678918"/>
          </a:xfrm>
        </p:grpSpPr>
        <p:sp>
          <p:nvSpPr>
            <p:cNvPr id="24" name="Freeform 27">
              <a:extLst>
                <a:ext uri="{FF2B5EF4-FFF2-40B4-BE49-F238E27FC236}">
                  <a16:creationId xmlns:a16="http://schemas.microsoft.com/office/drawing/2014/main" id="{617ED8F6-0AA2-4080-ADCB-6C7CE17598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8">
              <a:extLst>
                <a:ext uri="{FF2B5EF4-FFF2-40B4-BE49-F238E27FC236}">
                  <a16:creationId xmlns:a16="http://schemas.microsoft.com/office/drawing/2014/main" id="{76F017FD-AF02-4E22-A564-5DCC93F53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9">
              <a:extLst>
                <a:ext uri="{FF2B5EF4-FFF2-40B4-BE49-F238E27FC236}">
                  <a16:creationId xmlns:a16="http://schemas.microsoft.com/office/drawing/2014/main" id="{61F8A187-FAA8-4625-AC70-EE2C7499D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30">
              <a:extLst>
                <a:ext uri="{FF2B5EF4-FFF2-40B4-BE49-F238E27FC236}">
                  <a16:creationId xmlns:a16="http://schemas.microsoft.com/office/drawing/2014/main" id="{6D431C21-669A-42BC-A2DF-9092CA729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31">
              <a:extLst>
                <a:ext uri="{FF2B5EF4-FFF2-40B4-BE49-F238E27FC236}">
                  <a16:creationId xmlns:a16="http://schemas.microsoft.com/office/drawing/2014/main" id="{D143DDDF-3A80-4C43-BBCF-8EC1280102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32">
              <a:extLst>
                <a:ext uri="{FF2B5EF4-FFF2-40B4-BE49-F238E27FC236}">
                  <a16:creationId xmlns:a16="http://schemas.microsoft.com/office/drawing/2014/main" id="{313BFF88-4BDD-4CC4-A514-C7D655779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3">
              <a:extLst>
                <a:ext uri="{FF2B5EF4-FFF2-40B4-BE49-F238E27FC236}">
                  <a16:creationId xmlns:a16="http://schemas.microsoft.com/office/drawing/2014/main" id="{BA235B4A-F8AD-4C1E-9074-356253813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4">
              <a:extLst>
                <a:ext uri="{FF2B5EF4-FFF2-40B4-BE49-F238E27FC236}">
                  <a16:creationId xmlns:a16="http://schemas.microsoft.com/office/drawing/2014/main" id="{281D9204-5CB0-44D1-B01F-5FFF6B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5">
              <a:extLst>
                <a:ext uri="{FF2B5EF4-FFF2-40B4-BE49-F238E27FC236}">
                  <a16:creationId xmlns:a16="http://schemas.microsoft.com/office/drawing/2014/main" id="{4DD213C5-5C2A-403A-AAEF-E495E64AE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6">
              <a:extLst>
                <a:ext uri="{FF2B5EF4-FFF2-40B4-BE49-F238E27FC236}">
                  <a16:creationId xmlns:a16="http://schemas.microsoft.com/office/drawing/2014/main" id="{3D07FF46-5E32-4BEE-B85D-107AD341D4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7">
              <a:extLst>
                <a:ext uri="{FF2B5EF4-FFF2-40B4-BE49-F238E27FC236}">
                  <a16:creationId xmlns:a16="http://schemas.microsoft.com/office/drawing/2014/main" id="{4E5AE900-6815-4A65-9A96-CA280B3A8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8">
              <a:extLst>
                <a:ext uri="{FF2B5EF4-FFF2-40B4-BE49-F238E27FC236}">
                  <a16:creationId xmlns:a16="http://schemas.microsoft.com/office/drawing/2014/main" id="{45EA57FC-ADA4-45DD-98E7-B0615C5306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9FFA7C60-EEB5-45DC-B964-20A76F776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9" name="Freeform 11">
            <a:extLst>
              <a:ext uri="{FF2B5EF4-FFF2-40B4-BE49-F238E27FC236}">
                <a16:creationId xmlns:a16="http://schemas.microsoft.com/office/drawing/2014/main" id="{7D84F46B-82DB-461C-88AC-F6C66B593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3141" y="714375"/>
            <a:ext cx="1191394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80827F-36E2-9318-A37E-3381A04C23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786243-166B-F387-2C0D-E07949F16ABE}"/>
              </a:ext>
            </a:extLst>
          </p:cNvPr>
          <p:cNvSpPr txBox="1"/>
          <p:nvPr/>
        </p:nvSpPr>
        <p:spPr>
          <a:xfrm>
            <a:off x="681259" y="5544711"/>
            <a:ext cx="77763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Hannah Plumpton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Upland Game Bird Biologist</a:t>
            </a:r>
          </a:p>
          <a:p>
            <a:pPr algn="ctr"/>
            <a:r>
              <a:rPr lang="en-US" b="1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hannah.plumpton@ncwildlife.org</a:t>
            </a:r>
            <a:r>
              <a:rPr lang="en-US" b="1" dirty="0">
                <a:solidFill>
                  <a:srgbClr val="0070C0"/>
                </a:solidFill>
              </a:rPr>
              <a:t>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45DE82-37EE-5A21-C5D4-041A79113126}"/>
              </a:ext>
            </a:extLst>
          </p:cNvPr>
          <p:cNvSpPr txBox="1"/>
          <p:nvPr/>
        </p:nvSpPr>
        <p:spPr>
          <a:xfrm>
            <a:off x="2587417" y="4365746"/>
            <a:ext cx="41781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136959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062A04-C65D-BC47-BA87-ECA6DA3F9BE7}"/>
              </a:ext>
            </a:extLst>
          </p:cNvPr>
          <p:cNvSpPr txBox="1"/>
          <p:nvPr/>
        </p:nvSpPr>
        <p:spPr>
          <a:xfrm>
            <a:off x="372592" y="1586749"/>
            <a:ext cx="8771407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B7564"/>
                </a:solidFill>
              </a:rPr>
              <a:t>Upland Game Bird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B7564"/>
                </a:solidFill>
              </a:rPr>
              <a:t>Populations may change 50% annually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B7564"/>
                </a:solidFill>
              </a:rPr>
              <a:t>Annual nesting success – 25%-75%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B7564"/>
                </a:solidFill>
              </a:rPr>
              <a:t>Annual Survival – 20%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dirty="0">
              <a:solidFill>
                <a:srgbClr val="3B7564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B7564"/>
                </a:solidFill>
              </a:rPr>
              <a:t>High reproductive capacity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B7564"/>
                </a:solidFill>
              </a:rPr>
              <a:t>Large clutches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B7564"/>
                </a:solidFill>
              </a:rPr>
              <a:t>Multiple nesting attempts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B7564"/>
                </a:solidFill>
              </a:rPr>
              <a:t>Potential for high population growth</a:t>
            </a:r>
          </a:p>
        </p:txBody>
      </p:sp>
      <p:sp>
        <p:nvSpPr>
          <p:cNvPr id="12" name="Title 13">
            <a:extLst>
              <a:ext uri="{FF2B5EF4-FFF2-40B4-BE49-F238E27FC236}">
                <a16:creationId xmlns:a16="http://schemas.microsoft.com/office/drawing/2014/main" id="{403437DE-5B6A-DA46-8F51-F49FFD8D5A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25930" y="434752"/>
            <a:ext cx="4004310" cy="944595"/>
          </a:xfrm>
          <a:prstGeom prst="rect">
            <a:avLst/>
          </a:prstGeom>
        </p:spPr>
        <p:txBody>
          <a:bodyPr/>
          <a:lstStyle/>
          <a:p>
            <a:r>
              <a:rPr lang="en-US" sz="3600" b="1" dirty="0">
                <a:solidFill>
                  <a:srgbClr val="3B7564"/>
                </a:solidFill>
                <a:latin typeface="+mj-lt"/>
              </a:rPr>
              <a:t>Bobwhite Quail</a:t>
            </a:r>
          </a:p>
        </p:txBody>
      </p:sp>
      <p:pic>
        <p:nvPicPr>
          <p:cNvPr id="6" name="Picture 5" descr="A bird standing in the grass&#10;&#10;Description automatically generated with medium confidence">
            <a:extLst>
              <a:ext uri="{FF2B5EF4-FFF2-40B4-BE49-F238E27FC236}">
                <a16:creationId xmlns:a16="http://schemas.microsoft.com/office/drawing/2014/main" id="{0013DE96-FBBC-F793-0717-90288D3D1A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520" y="3659778"/>
            <a:ext cx="3840479" cy="28803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7F9F81-FF37-41D9-8984-F676ABEBA62F}"/>
              </a:ext>
            </a:extLst>
          </p:cNvPr>
          <p:cNvSpPr txBox="1"/>
          <p:nvPr/>
        </p:nvSpPr>
        <p:spPr>
          <a:xfrm>
            <a:off x="5303520" y="6540137"/>
            <a:ext cx="27954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6341"/>
                </a:solidFill>
              </a:rPr>
              <a:t>© Tom Mast | Macaulay Library</a:t>
            </a:r>
          </a:p>
        </p:txBody>
      </p:sp>
    </p:spTree>
    <p:extLst>
      <p:ext uri="{BB962C8B-B14F-4D97-AF65-F5344CB8AC3E}">
        <p14:creationId xmlns:p14="http://schemas.microsoft.com/office/powerpoint/2010/main" val="352560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2AED57-D4DE-FDB6-6F64-8D453A9C8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388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9A1D9C-7680-72C3-E521-3914083CD4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4998666"/>
          </a:xfrm>
          <a:prstGeom prst="rect">
            <a:avLst/>
          </a:prstGeom>
        </p:spPr>
      </p:pic>
      <p:pic>
        <p:nvPicPr>
          <p:cNvPr id="6" name="Picture 5" descr="A screenshot of a white text&#10;&#10;Description automatically generated">
            <a:extLst>
              <a:ext uri="{FF2B5EF4-FFF2-40B4-BE49-F238E27FC236}">
                <a16:creationId xmlns:a16="http://schemas.microsoft.com/office/drawing/2014/main" id="{15A42ABA-1B9A-34C1-DE97-51D1B0B0A5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9259" y="3988526"/>
            <a:ext cx="2494741" cy="286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586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7730B6B-020F-4884-149A-B8C5130E4D65}"/>
              </a:ext>
            </a:extLst>
          </p:cNvPr>
          <p:cNvSpPr txBox="1"/>
          <p:nvPr/>
        </p:nvSpPr>
        <p:spPr>
          <a:xfrm>
            <a:off x="5190309" y="1504927"/>
            <a:ext cx="3972467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B7564"/>
                </a:solidFill>
              </a:rPr>
              <a:t>85% overall decline range wide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B7564"/>
                </a:solidFill>
              </a:rPr>
              <a:t>1966 to 2014 BBS data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3B7564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B7564"/>
                </a:solidFill>
              </a:rPr>
              <a:t>NC Species of Greatest Conservation Need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3B7564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B7564"/>
                </a:solidFill>
              </a:rPr>
              <a:t>Valuable game species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3B7564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B7564"/>
                </a:solidFill>
              </a:rPr>
              <a:t>NC 2022-23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B7564"/>
                </a:solidFill>
              </a:rPr>
              <a:t>Estimated 6,164 hunters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B7564"/>
                </a:solidFill>
              </a:rPr>
              <a:t>Estimated 21,673 birds harvested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3B7564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3B7564"/>
              </a:solidFill>
            </a:endParaRPr>
          </a:p>
        </p:txBody>
      </p:sp>
      <p:sp>
        <p:nvSpPr>
          <p:cNvPr id="5" name="Title 13">
            <a:extLst>
              <a:ext uri="{FF2B5EF4-FFF2-40B4-BE49-F238E27FC236}">
                <a16:creationId xmlns:a16="http://schemas.microsoft.com/office/drawing/2014/main" id="{E6EB620B-4A07-C29A-6A6B-E56C325A12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25930" y="434752"/>
            <a:ext cx="4004310" cy="944595"/>
          </a:xfrm>
          <a:prstGeom prst="rect">
            <a:avLst/>
          </a:prstGeom>
        </p:spPr>
        <p:txBody>
          <a:bodyPr/>
          <a:lstStyle/>
          <a:p>
            <a:r>
              <a:rPr lang="en-US" sz="3600" b="1" dirty="0">
                <a:solidFill>
                  <a:srgbClr val="3B7564"/>
                </a:solidFill>
                <a:latin typeface="+mj-lt"/>
              </a:rPr>
              <a:t>Bobwhite Quail</a:t>
            </a:r>
          </a:p>
        </p:txBody>
      </p:sp>
      <p:pic>
        <p:nvPicPr>
          <p:cNvPr id="7" name="Picture 6" descr="A dog standing on a dirt path next to bushes&#10;&#10;Description automatically generated">
            <a:extLst>
              <a:ext uri="{FF2B5EF4-FFF2-40B4-BE49-F238E27FC236}">
                <a16:creationId xmlns:a16="http://schemas.microsoft.com/office/drawing/2014/main" id="{69C9B6F9-77BA-CFED-E085-AA83F6F143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1" r="16193"/>
          <a:stretch/>
        </p:blipFill>
        <p:spPr>
          <a:xfrm>
            <a:off x="204254" y="1574439"/>
            <a:ext cx="4689962" cy="505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107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F6F756-7003-F918-CF9F-01891312C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3567339"/>
            <a:ext cx="7886700" cy="283346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6341"/>
                </a:solidFill>
                <a:latin typeface="+mj-lt"/>
              </a:rPr>
              <a:t>Prefer grassland/rangelands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341"/>
                </a:solidFill>
                <a:latin typeface="+mj-lt"/>
              </a:rPr>
              <a:t>Areas with bare ground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341"/>
                </a:solidFill>
                <a:latin typeface="+mj-lt"/>
              </a:rPr>
              <a:t>Lots of forbs (broad leaf plants)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341"/>
                </a:solidFill>
                <a:latin typeface="+mj-lt"/>
              </a:rPr>
              <a:t>Shrubs for cover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6341"/>
                </a:solidFill>
                <a:latin typeface="+mj-lt"/>
              </a:rPr>
              <a:t>Can be found in open woodlands, pine savannahs, agricultural areas</a:t>
            </a:r>
          </a:p>
        </p:txBody>
      </p:sp>
      <p:pic>
        <p:nvPicPr>
          <p:cNvPr id="5" name="Picture 4" descr="A bird on a fence post&#10;&#10;Description automatically generated">
            <a:extLst>
              <a:ext uri="{FF2B5EF4-FFF2-40B4-BE49-F238E27FC236}">
                <a16:creationId xmlns:a16="http://schemas.microsoft.com/office/drawing/2014/main" id="{3AF1E29F-C3FF-4B8D-B2BC-7CE0798617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8746" y="1123406"/>
            <a:ext cx="5246507" cy="23742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96C2EA-01F9-3809-C0BB-6415C840B80D}"/>
              </a:ext>
            </a:extLst>
          </p:cNvPr>
          <p:cNvSpPr txBox="1"/>
          <p:nvPr/>
        </p:nvSpPr>
        <p:spPr>
          <a:xfrm>
            <a:off x="1739840" y="291617"/>
            <a:ext cx="52465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006341"/>
                </a:solidFill>
                <a:latin typeface="+mj-lt"/>
              </a:rPr>
              <a:t>Current Challenges</a:t>
            </a:r>
          </a:p>
        </p:txBody>
      </p:sp>
    </p:spTree>
    <p:extLst>
      <p:ext uri="{BB962C8B-B14F-4D97-AF65-F5344CB8AC3E}">
        <p14:creationId xmlns:p14="http://schemas.microsoft.com/office/powerpoint/2010/main" val="1119908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948470-63EB-7C30-3D2C-620934D7BD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4572000" cy="3429000"/>
          </a:xfrm>
          <a:prstGeom prst="rect">
            <a:avLst/>
          </a:prstGeom>
        </p:spPr>
      </p:pic>
      <p:pic>
        <p:nvPicPr>
          <p:cNvPr id="6" name="Picture 4" descr="#2 Mark's CREP and Partridge Pea 8-30-02">
            <a:extLst>
              <a:ext uri="{FF2B5EF4-FFF2-40B4-BE49-F238E27FC236}">
                <a16:creationId xmlns:a16="http://schemas.microsoft.com/office/drawing/2014/main" id="{05B97D9B-9563-2489-0BCF-043F1208F1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9714" y="10"/>
            <a:ext cx="4574286" cy="3428990"/>
          </a:xfrm>
          <a:prstGeom prst="rect">
            <a:avLst/>
          </a:prstGeom>
        </p:spPr>
      </p:pic>
      <p:pic>
        <p:nvPicPr>
          <p:cNvPr id="4" name="Picture 13" descr="longleaf &amp; wiregrass, SHG">
            <a:extLst>
              <a:ext uri="{FF2B5EF4-FFF2-40B4-BE49-F238E27FC236}">
                <a16:creationId xmlns:a16="http://schemas.microsoft.com/office/drawing/2014/main" id="{46FD2B6C-F213-425D-2B09-FAE9529155BE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3429000"/>
            <a:ext cx="4574266" cy="3429000"/>
          </a:xfrm>
          <a:prstGeom prst="rect">
            <a:avLst/>
          </a:prstGeom>
          <a:solidFill>
            <a:srgbClr val="00CC00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8933D3-5B1C-CDF6-8B17-AB46F31E2C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9714" y="3429000"/>
            <a:ext cx="457428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9621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01D448-250F-2018-74A2-7607F85A0A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4574266" cy="34289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55201F-7BDC-A405-A608-7117075BB4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9714" y="10"/>
            <a:ext cx="4574286" cy="34289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831694-44F8-A4E6-294C-E1AF53E72A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3429000"/>
            <a:ext cx="4574266" cy="3429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57034A-16C1-6278-80EE-E5636A8BAE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9714" y="3429000"/>
            <a:ext cx="457428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863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7730B6B-020F-4884-149A-B8C5130E4D65}"/>
              </a:ext>
            </a:extLst>
          </p:cNvPr>
          <p:cNvSpPr txBox="1"/>
          <p:nvPr/>
        </p:nvSpPr>
        <p:spPr>
          <a:xfrm>
            <a:off x="4715483" y="1623832"/>
            <a:ext cx="427590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B7564"/>
                </a:solidFill>
              </a:rPr>
              <a:t>Urban/suburban sprawl</a:t>
            </a:r>
          </a:p>
          <a:p>
            <a:pPr marL="342900" indent="-34290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B7564"/>
                </a:solidFill>
              </a:rPr>
              <a:t>Decline in grasslands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B7564"/>
                </a:solidFill>
              </a:rPr>
              <a:t>Sod forming grasses</a:t>
            </a:r>
          </a:p>
          <a:p>
            <a:pPr marL="342900" indent="-34290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B7564"/>
                </a:solidFill>
              </a:rPr>
              <a:t>Changing forestry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B7564"/>
                </a:solidFill>
              </a:rPr>
              <a:t>High basal area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B7564"/>
                </a:solidFill>
              </a:rPr>
              <a:t>Little understory</a:t>
            </a:r>
          </a:p>
          <a:p>
            <a:pPr marL="342900" indent="-34290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B7564"/>
                </a:solidFill>
              </a:rPr>
              <a:t>Intensification of agriculture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B7564"/>
                </a:solidFill>
              </a:rPr>
              <a:t>Maximizing production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B7564"/>
                </a:solidFill>
              </a:rPr>
              <a:t>Removal of fencerows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B7564"/>
                </a:solidFill>
              </a:rPr>
              <a:t>Mowing ditches</a:t>
            </a:r>
          </a:p>
          <a:p>
            <a:pPr marL="342900" indent="-34290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B7564"/>
                </a:solidFill>
              </a:rPr>
              <a:t>Increase use of pesticides</a:t>
            </a:r>
            <a:endParaRPr lang="en-US" sz="2000" dirty="0">
              <a:solidFill>
                <a:srgbClr val="3B7564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5D28D6-8265-DCBE-779E-50B493302618}"/>
              </a:ext>
            </a:extLst>
          </p:cNvPr>
          <p:cNvSpPr txBox="1"/>
          <p:nvPr/>
        </p:nvSpPr>
        <p:spPr>
          <a:xfrm>
            <a:off x="1739840" y="291617"/>
            <a:ext cx="52465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006341"/>
                </a:solidFill>
                <a:latin typeface="+mj-lt"/>
              </a:rPr>
              <a:t>Current Challenges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EE2411-0909-C693-0373-58E84586D1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26" y="1622098"/>
            <a:ext cx="4096867" cy="494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972966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Custom 9">
      <a:dk1>
        <a:srgbClr val="006341"/>
      </a:dk1>
      <a:lt1>
        <a:srgbClr val="FFFFFF"/>
      </a:lt1>
      <a:dk2>
        <a:srgbClr val="000000"/>
      </a:dk2>
      <a:lt2>
        <a:srgbClr val="FEFFFF"/>
      </a:lt2>
      <a:accent1>
        <a:srgbClr val="006341"/>
      </a:accent1>
      <a:accent2>
        <a:srgbClr val="FFB627"/>
      </a:accent2>
      <a:accent3>
        <a:srgbClr val="935100"/>
      </a:accent3>
      <a:accent4>
        <a:srgbClr val="583100"/>
      </a:accent4>
      <a:accent5>
        <a:srgbClr val="5E5E5E"/>
      </a:accent5>
      <a:accent6>
        <a:srgbClr val="A9A9A9"/>
      </a:accent6>
      <a:hlink>
        <a:srgbClr val="E78702"/>
      </a:hlink>
      <a:folHlink>
        <a:srgbClr val="59300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{04785F0A-2A01-6548-8072-C7F9B51F66DD}tf10001069</Template>
  <TotalTime>2238</TotalTime>
  <Words>257</Words>
  <Application>Microsoft Office PowerPoint</Application>
  <PresentationFormat>On-screen Show (4:3)</PresentationFormat>
  <Paragraphs>78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Times New Roman</vt:lpstr>
      <vt:lpstr>Wingdings 3</vt:lpstr>
      <vt:lpstr>Wisp</vt:lpstr>
      <vt:lpstr>PowerPoint Presentation</vt:lpstr>
      <vt:lpstr>Bobwhite Quail</vt:lpstr>
      <vt:lpstr>PowerPoint Presentation</vt:lpstr>
      <vt:lpstr>PowerPoint Presentation</vt:lpstr>
      <vt:lpstr>Bobwhite Quail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Mullin, Sarah E</dc:creator>
  <cp:lastModifiedBy>Plumpton, Hannah</cp:lastModifiedBy>
  <cp:revision>43</cp:revision>
  <dcterms:created xsi:type="dcterms:W3CDTF">2020-11-02T13:30:45Z</dcterms:created>
  <dcterms:modified xsi:type="dcterms:W3CDTF">2023-12-05T18:35:45Z</dcterms:modified>
</cp:coreProperties>
</file>