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6C887-E56C-4EC1-A9FB-BD583D9959CB}" v="6" dt="2024-10-07T14:17:09.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30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e Costes" userId="hCcZbt6Xy3DikLc90SeJqtQvrmfMMIiXcjrXBnSCgx4=" providerId="None" clId="Web-{4536C887-E56C-4EC1-A9FB-BD583D9959CB}"/>
    <pc:docChg chg="modSld">
      <pc:chgData name="Lydie Costes" userId="hCcZbt6Xy3DikLc90SeJqtQvrmfMMIiXcjrXBnSCgx4=" providerId="None" clId="Web-{4536C887-E56C-4EC1-A9FB-BD583D9959CB}" dt="2024-10-07T14:17:09.094" v="4"/>
      <pc:docMkLst>
        <pc:docMk/>
      </pc:docMkLst>
      <pc:sldChg chg="addSp delSp modSp">
        <pc:chgData name="Lydie Costes" userId="hCcZbt6Xy3DikLc90SeJqtQvrmfMMIiXcjrXBnSCgx4=" providerId="None" clId="Web-{4536C887-E56C-4EC1-A9FB-BD583D9959CB}" dt="2024-10-07T14:17:09.094" v="4"/>
        <pc:sldMkLst>
          <pc:docMk/>
          <pc:sldMk cId="813674444" sldId="257"/>
        </pc:sldMkLst>
        <pc:spChg chg="add del mod">
          <ac:chgData name="Lydie Costes" userId="hCcZbt6Xy3DikLc90SeJqtQvrmfMMIiXcjrXBnSCgx4=" providerId="None" clId="Web-{4536C887-E56C-4EC1-A9FB-BD583D9959CB}" dt="2024-10-07T14:17:09.094" v="4"/>
          <ac:spMkLst>
            <pc:docMk/>
            <pc:sldMk cId="813674444" sldId="257"/>
            <ac:spMk id="4" creationId="{25A75361-76FB-F48A-5F3E-2595DDC787CC}"/>
          </ac:spMkLst>
        </pc:spChg>
        <pc:picChg chg="del">
          <ac:chgData name="Lydie Costes" userId="hCcZbt6Xy3DikLc90SeJqtQvrmfMMIiXcjrXBnSCgx4=" providerId="None" clId="Web-{4536C887-E56C-4EC1-A9FB-BD583D9959CB}" dt="2024-10-07T14:17:02.937" v="3"/>
          <ac:picMkLst>
            <pc:docMk/>
            <pc:sldMk cId="813674444" sldId="257"/>
            <ac:picMk id="5" creationId="{74B56E06-141B-A1A2-018A-D19BB20DB972}"/>
          </ac:picMkLst>
        </pc:picChg>
      </pc:sldChg>
      <pc:sldChg chg="modSp">
        <pc:chgData name="Lydie Costes" userId="hCcZbt6Xy3DikLc90SeJqtQvrmfMMIiXcjrXBnSCgx4=" providerId="None" clId="Web-{4536C887-E56C-4EC1-A9FB-BD583D9959CB}" dt="2024-10-07T14:16:39.077" v="2" actId="20577"/>
        <pc:sldMkLst>
          <pc:docMk/>
          <pc:sldMk cId="0" sldId="258"/>
        </pc:sldMkLst>
        <pc:spChg chg="mod">
          <ac:chgData name="Lydie Costes" userId="hCcZbt6Xy3DikLc90SeJqtQvrmfMMIiXcjrXBnSCgx4=" providerId="None" clId="Web-{4536C887-E56C-4EC1-A9FB-BD583D9959CB}" dt="2024-10-07T14:16:39.077" v="2" actId="20577"/>
          <ac:spMkLst>
            <pc:docMk/>
            <pc:sldMk cId="0" sldId="258"/>
            <ac:spMk id="3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470970-7BE6-4F6C-AB9C-BDC3CF6A85FD}"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3A552C6-A9C9-4D22-A142-2414201A0C42}" type="slidenum">
              <a:rPr lang="en-US" smtClean="0"/>
              <a:t>‹#›</a:t>
            </a:fld>
            <a:endParaRPr lang="en-US"/>
          </a:p>
        </p:txBody>
      </p:sp>
    </p:spTree>
    <p:extLst>
      <p:ext uri="{BB962C8B-B14F-4D97-AF65-F5344CB8AC3E}">
        <p14:creationId xmlns:p14="http://schemas.microsoft.com/office/powerpoint/2010/main" val="163043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70970-7BE6-4F6C-AB9C-BDC3CF6A85FD}"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3A552C6-A9C9-4D22-A142-2414201A0C42}" type="slidenum">
              <a:rPr lang="en-US" smtClean="0"/>
              <a:t>‹#›</a:t>
            </a:fld>
            <a:endParaRPr lang="en-US"/>
          </a:p>
        </p:txBody>
      </p:sp>
    </p:spTree>
    <p:extLst>
      <p:ext uri="{BB962C8B-B14F-4D97-AF65-F5344CB8AC3E}">
        <p14:creationId xmlns:p14="http://schemas.microsoft.com/office/powerpoint/2010/main" val="339892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70970-7BE6-4F6C-AB9C-BDC3CF6A85FD}"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3A552C6-A9C9-4D22-A142-2414201A0C42}" type="slidenum">
              <a:rPr lang="en-US" smtClean="0"/>
              <a:t>‹#›</a:t>
            </a:fld>
            <a:endParaRPr lang="en-US"/>
          </a:p>
        </p:txBody>
      </p:sp>
    </p:spTree>
    <p:extLst>
      <p:ext uri="{BB962C8B-B14F-4D97-AF65-F5344CB8AC3E}">
        <p14:creationId xmlns:p14="http://schemas.microsoft.com/office/powerpoint/2010/main" val="152453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70970-7BE6-4F6C-AB9C-BDC3CF6A85FD}"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3A552C6-A9C9-4D22-A142-2414201A0C42}"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70997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70970-7BE6-4F6C-AB9C-BDC3CF6A85FD}"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3A552C6-A9C9-4D22-A142-2414201A0C42}" type="slidenum">
              <a:rPr lang="en-US" smtClean="0"/>
              <a:t>‹#›</a:t>
            </a:fld>
            <a:endParaRPr lang="en-US"/>
          </a:p>
        </p:txBody>
      </p:sp>
    </p:spTree>
    <p:extLst>
      <p:ext uri="{BB962C8B-B14F-4D97-AF65-F5344CB8AC3E}">
        <p14:creationId xmlns:p14="http://schemas.microsoft.com/office/powerpoint/2010/main" val="1093717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B470970-7BE6-4F6C-AB9C-BDC3CF6A85FD}"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552C6-A9C9-4D22-A142-2414201A0C42}" type="slidenum">
              <a:rPr lang="en-US" smtClean="0"/>
              <a:t>‹#›</a:t>
            </a:fld>
            <a:endParaRPr lang="en-US"/>
          </a:p>
        </p:txBody>
      </p:sp>
    </p:spTree>
    <p:extLst>
      <p:ext uri="{BB962C8B-B14F-4D97-AF65-F5344CB8AC3E}">
        <p14:creationId xmlns:p14="http://schemas.microsoft.com/office/powerpoint/2010/main" val="263419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B470970-7BE6-4F6C-AB9C-BDC3CF6A85FD}"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552C6-A9C9-4D22-A142-2414201A0C42}" type="slidenum">
              <a:rPr lang="en-US" smtClean="0"/>
              <a:t>‹#›</a:t>
            </a:fld>
            <a:endParaRPr lang="en-US"/>
          </a:p>
        </p:txBody>
      </p:sp>
    </p:spTree>
    <p:extLst>
      <p:ext uri="{BB962C8B-B14F-4D97-AF65-F5344CB8AC3E}">
        <p14:creationId xmlns:p14="http://schemas.microsoft.com/office/powerpoint/2010/main" val="2931442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70970-7BE6-4F6C-AB9C-BDC3CF6A85FD}"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552C6-A9C9-4D22-A142-2414201A0C42}" type="slidenum">
              <a:rPr lang="en-US" smtClean="0"/>
              <a:t>‹#›</a:t>
            </a:fld>
            <a:endParaRPr lang="en-US"/>
          </a:p>
        </p:txBody>
      </p:sp>
    </p:spTree>
    <p:extLst>
      <p:ext uri="{BB962C8B-B14F-4D97-AF65-F5344CB8AC3E}">
        <p14:creationId xmlns:p14="http://schemas.microsoft.com/office/powerpoint/2010/main" val="1307760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B470970-7BE6-4F6C-AB9C-BDC3CF6A85FD}" type="datetimeFigureOut">
              <a:rPr lang="en-US" smtClean="0"/>
              <a:t>10/7/2024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3A552C6-A9C9-4D22-A142-2414201A0C42}" type="slidenum">
              <a:rPr lang="en-US" smtClean="0"/>
              <a:t>‹#›</a:t>
            </a:fld>
            <a:endParaRPr lang="en-US"/>
          </a:p>
        </p:txBody>
      </p:sp>
    </p:spTree>
    <p:extLst>
      <p:ext uri="{BB962C8B-B14F-4D97-AF65-F5344CB8AC3E}">
        <p14:creationId xmlns:p14="http://schemas.microsoft.com/office/powerpoint/2010/main" val="129408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70970-7BE6-4F6C-AB9C-BDC3CF6A85FD}"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552C6-A9C9-4D22-A142-2414201A0C42}" type="slidenum">
              <a:rPr lang="en-US" smtClean="0"/>
              <a:t>‹#›</a:t>
            </a:fld>
            <a:endParaRPr lang="en-US"/>
          </a:p>
        </p:txBody>
      </p:sp>
    </p:spTree>
    <p:extLst>
      <p:ext uri="{BB962C8B-B14F-4D97-AF65-F5344CB8AC3E}">
        <p14:creationId xmlns:p14="http://schemas.microsoft.com/office/powerpoint/2010/main" val="145977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70970-7BE6-4F6C-AB9C-BDC3CF6A85FD}"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3A552C6-A9C9-4D22-A142-2414201A0C42}" type="slidenum">
              <a:rPr lang="en-US" smtClean="0"/>
              <a:t>‹#›</a:t>
            </a:fld>
            <a:endParaRPr lang="en-US"/>
          </a:p>
        </p:txBody>
      </p:sp>
    </p:spTree>
    <p:extLst>
      <p:ext uri="{BB962C8B-B14F-4D97-AF65-F5344CB8AC3E}">
        <p14:creationId xmlns:p14="http://schemas.microsoft.com/office/powerpoint/2010/main" val="2525255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470970-7BE6-4F6C-AB9C-BDC3CF6A85FD}"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552C6-A9C9-4D22-A142-2414201A0C42}" type="slidenum">
              <a:rPr lang="en-US" smtClean="0"/>
              <a:t>‹#›</a:t>
            </a:fld>
            <a:endParaRPr lang="en-US"/>
          </a:p>
        </p:txBody>
      </p:sp>
    </p:spTree>
    <p:extLst>
      <p:ext uri="{BB962C8B-B14F-4D97-AF65-F5344CB8AC3E}">
        <p14:creationId xmlns:p14="http://schemas.microsoft.com/office/powerpoint/2010/main" val="232918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470970-7BE6-4F6C-AB9C-BDC3CF6A85FD}" type="datetimeFigureOut">
              <a:rPr lang="en-US" smtClean="0"/>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552C6-A9C9-4D22-A142-2414201A0C42}" type="slidenum">
              <a:rPr lang="en-US" smtClean="0"/>
              <a:t>‹#›</a:t>
            </a:fld>
            <a:endParaRPr lang="en-US"/>
          </a:p>
        </p:txBody>
      </p:sp>
    </p:spTree>
    <p:extLst>
      <p:ext uri="{BB962C8B-B14F-4D97-AF65-F5344CB8AC3E}">
        <p14:creationId xmlns:p14="http://schemas.microsoft.com/office/powerpoint/2010/main" val="85559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470970-7BE6-4F6C-AB9C-BDC3CF6A85FD}"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552C6-A9C9-4D22-A142-2414201A0C42}" type="slidenum">
              <a:rPr lang="en-US" smtClean="0"/>
              <a:t>‹#›</a:t>
            </a:fld>
            <a:endParaRPr lang="en-US"/>
          </a:p>
        </p:txBody>
      </p:sp>
    </p:spTree>
    <p:extLst>
      <p:ext uri="{BB962C8B-B14F-4D97-AF65-F5344CB8AC3E}">
        <p14:creationId xmlns:p14="http://schemas.microsoft.com/office/powerpoint/2010/main" val="345565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B470970-7BE6-4F6C-AB9C-BDC3CF6A85FD}" type="datetimeFigureOut">
              <a:rPr lang="en-US" smtClean="0"/>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552C6-A9C9-4D22-A142-2414201A0C42}" type="slidenum">
              <a:rPr lang="en-US" smtClean="0"/>
              <a:t>‹#›</a:t>
            </a:fld>
            <a:endParaRPr lang="en-US"/>
          </a:p>
        </p:txBody>
      </p:sp>
    </p:spTree>
    <p:extLst>
      <p:ext uri="{BB962C8B-B14F-4D97-AF65-F5344CB8AC3E}">
        <p14:creationId xmlns:p14="http://schemas.microsoft.com/office/powerpoint/2010/main" val="116160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70970-7BE6-4F6C-AB9C-BDC3CF6A85FD}"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552C6-A9C9-4D22-A142-2414201A0C42}" type="slidenum">
              <a:rPr lang="en-US" smtClean="0"/>
              <a:t>‹#›</a:t>
            </a:fld>
            <a:endParaRPr lang="en-US"/>
          </a:p>
        </p:txBody>
      </p:sp>
    </p:spTree>
    <p:extLst>
      <p:ext uri="{BB962C8B-B14F-4D97-AF65-F5344CB8AC3E}">
        <p14:creationId xmlns:p14="http://schemas.microsoft.com/office/powerpoint/2010/main" val="99297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70970-7BE6-4F6C-AB9C-BDC3CF6A85FD}"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552C6-A9C9-4D22-A142-2414201A0C42}" type="slidenum">
              <a:rPr lang="en-US" smtClean="0"/>
              <a:t>‹#›</a:t>
            </a:fld>
            <a:endParaRPr lang="en-US"/>
          </a:p>
        </p:txBody>
      </p:sp>
    </p:spTree>
    <p:extLst>
      <p:ext uri="{BB962C8B-B14F-4D97-AF65-F5344CB8AC3E}">
        <p14:creationId xmlns:p14="http://schemas.microsoft.com/office/powerpoint/2010/main" val="368956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B470970-7BE6-4F6C-AB9C-BDC3CF6A85FD}" type="datetimeFigureOut">
              <a:rPr lang="en-US" smtClean="0"/>
              <a:t>10/7/2024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3A552C6-A9C9-4D22-A142-2414201A0C42}" type="slidenum">
              <a:rPr lang="en-US" smtClean="0"/>
              <a:t>‹#›</a:t>
            </a:fld>
            <a:endParaRPr lang="en-US"/>
          </a:p>
        </p:txBody>
      </p:sp>
    </p:spTree>
    <p:extLst>
      <p:ext uri="{BB962C8B-B14F-4D97-AF65-F5344CB8AC3E}">
        <p14:creationId xmlns:p14="http://schemas.microsoft.com/office/powerpoint/2010/main" val="29393663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hyperlink" Target="http://www.fs.usd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83FD-9BE5-BE0F-7077-C694697D5AC7}"/>
              </a:ext>
            </a:extLst>
          </p:cNvPr>
          <p:cNvSpPr>
            <a:spLocks noGrp="1"/>
          </p:cNvSpPr>
          <p:nvPr>
            <p:ph type="ctrTitle"/>
          </p:nvPr>
        </p:nvSpPr>
        <p:spPr/>
        <p:txBody>
          <a:bodyPr/>
          <a:lstStyle/>
          <a:p>
            <a:r>
              <a:rPr lang="en-US" sz="3600" dirty="0">
                <a:latin typeface="Castellar" panose="020A0402060406010301" pitchFamily="18" charset="0"/>
              </a:rPr>
              <a:t>Calloway Forest Preserve</a:t>
            </a:r>
          </a:p>
        </p:txBody>
      </p:sp>
      <p:sp>
        <p:nvSpPr>
          <p:cNvPr id="3" name="Subtitle 2">
            <a:extLst>
              <a:ext uri="{FF2B5EF4-FFF2-40B4-BE49-F238E27FC236}">
                <a16:creationId xmlns:a16="http://schemas.microsoft.com/office/drawing/2014/main" id="{269ABA19-CA23-EB1C-FFCC-B5A0A5633F55}"/>
              </a:ext>
            </a:extLst>
          </p:cNvPr>
          <p:cNvSpPr>
            <a:spLocks noGrp="1"/>
          </p:cNvSpPr>
          <p:nvPr>
            <p:ph type="subTitle" idx="1"/>
          </p:nvPr>
        </p:nvSpPr>
        <p:spPr/>
        <p:txBody>
          <a:bodyPr/>
          <a:lstStyle/>
          <a:p>
            <a:pPr algn="ctr"/>
            <a:r>
              <a:rPr lang="en-US" dirty="0">
                <a:latin typeface="Copperplate Gothic Bold" panose="020E0705020206020404" pitchFamily="34" charset="0"/>
              </a:rPr>
              <a:t>Significant Finds &amp; Ancient Features</a:t>
            </a:r>
          </a:p>
          <a:p>
            <a:pPr algn="ctr"/>
            <a:r>
              <a:rPr lang="en-US" dirty="0">
                <a:latin typeface="Copperplate Gothic Bold" panose="020E0705020206020404" pitchFamily="34" charset="0"/>
              </a:rPr>
              <a:t>      By: Harlen Chavis Jr.   </a:t>
            </a:r>
          </a:p>
        </p:txBody>
      </p:sp>
    </p:spTree>
    <p:extLst>
      <p:ext uri="{BB962C8B-B14F-4D97-AF65-F5344CB8AC3E}">
        <p14:creationId xmlns:p14="http://schemas.microsoft.com/office/powerpoint/2010/main" val="3708686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466786"/>
            </a:gs>
            <a:gs pos="50000">
              <a:srgbClr val="59652E"/>
            </a:gs>
            <a:gs pos="100000">
              <a:srgbClr val="3A230A"/>
            </a:gs>
          </a:gsLst>
          <a:lin ang="2519868" scaled="0"/>
        </a:gradFill>
        <a:effectLst/>
      </p:bgPr>
    </p:bg>
    <p:spTree>
      <p:nvGrpSpPr>
        <p:cNvPr id="1" name="Shape 95"/>
        <p:cNvGrpSpPr/>
        <p:nvPr/>
      </p:nvGrpSpPr>
      <p:grpSpPr>
        <a:xfrm>
          <a:off x="0" y="0"/>
          <a:ext cx="0" cy="0"/>
          <a:chOff x="0" y="0"/>
          <a:chExt cx="0" cy="0"/>
        </a:xfrm>
      </p:grpSpPr>
      <p:grpSp>
        <p:nvGrpSpPr>
          <p:cNvPr id="96" name="Google Shape;96;p8"/>
          <p:cNvGrpSpPr/>
          <p:nvPr/>
        </p:nvGrpSpPr>
        <p:grpSpPr>
          <a:xfrm>
            <a:off x="-3176" y="0"/>
            <a:ext cx="12192000" cy="6858000"/>
            <a:chOff x="-3176" y="0"/>
            <a:chExt cx="12192000" cy="6858000"/>
          </a:xfrm>
        </p:grpSpPr>
        <p:sp>
          <p:nvSpPr>
            <p:cNvPr id="97" name="Google Shape;97;p8"/>
            <p:cNvSpPr/>
            <p:nvPr/>
          </p:nvSpPr>
          <p:spPr>
            <a:xfrm>
              <a:off x="0" y="0"/>
              <a:ext cx="12188700" cy="6858000"/>
            </a:xfrm>
            <a:prstGeom prst="rect">
              <a:avLst/>
            </a:prstGeom>
            <a:gradFill>
              <a:gsLst>
                <a:gs pos="0">
                  <a:srgbClr val="466786"/>
                </a:gs>
                <a:gs pos="50000">
                  <a:srgbClr val="59652E"/>
                </a:gs>
                <a:gs pos="100000">
                  <a:srgbClr val="3A230A"/>
                </a:gs>
              </a:gsLst>
              <a:lin ang="251986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98" name="Google Shape;98;p8"/>
            <p:cNvPicPr preferRelativeResize="0"/>
            <p:nvPr/>
          </p:nvPicPr>
          <p:blipFill rotWithShape="1">
            <a:blip r:embed="rId2">
              <a:alphaModFix amt="10000"/>
            </a:blip>
            <a:srcRect/>
            <a:stretch/>
          </p:blipFill>
          <p:spPr>
            <a:xfrm>
              <a:off x="-3176" y="0"/>
              <a:ext cx="12192000" cy="6858000"/>
            </a:xfrm>
            <a:prstGeom prst="rect">
              <a:avLst/>
            </a:prstGeom>
            <a:noFill/>
            <a:ln>
              <a:noFill/>
            </a:ln>
          </p:spPr>
        </p:pic>
      </p:grpSp>
      <p:pic>
        <p:nvPicPr>
          <p:cNvPr id="99" name="Google Shape;99;p8" descr="A hand holding a rock&#10;&#10;Description automatically generated with low confidence"/>
          <p:cNvPicPr preferRelativeResize="0"/>
          <p:nvPr/>
        </p:nvPicPr>
        <p:blipFill rotWithShape="1">
          <a:blip r:embed="rId3">
            <a:alphaModFix/>
          </a:blip>
          <a:srcRect t="9747"/>
          <a:stretch/>
        </p:blipFill>
        <p:spPr>
          <a:xfrm rot="5400000">
            <a:off x="6440157" y="1107653"/>
            <a:ext cx="6856320" cy="4641012"/>
          </a:xfrm>
          <a:prstGeom prst="rect">
            <a:avLst/>
          </a:prstGeom>
          <a:noFill/>
          <a:ln>
            <a:noFill/>
          </a:ln>
        </p:spPr>
      </p:pic>
      <p:sp>
        <p:nvSpPr>
          <p:cNvPr id="100" name="Google Shape;100;p8"/>
          <p:cNvSpPr/>
          <p:nvPr/>
        </p:nvSpPr>
        <p:spPr>
          <a:xfrm>
            <a:off x="2" y="609600"/>
            <a:ext cx="7967100" cy="13683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txBox="1">
            <a:spLocks noGrp="1"/>
          </p:cNvSpPr>
          <p:nvPr>
            <p:ph type="title"/>
          </p:nvPr>
        </p:nvSpPr>
        <p:spPr>
          <a:xfrm>
            <a:off x="121920" y="753228"/>
            <a:ext cx="7729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Jacques Francois Shadow"/>
              <a:buNone/>
            </a:pPr>
            <a:r>
              <a:rPr lang="en-US">
                <a:latin typeface="Jacques Francois Shadow"/>
                <a:ea typeface="Jacques Francois Shadow"/>
                <a:cs typeface="Jacques Francois Shadow"/>
                <a:sym typeface="Jacques Francois Shadow"/>
              </a:rPr>
              <a:t>Broken Chert Spearhead </a:t>
            </a:r>
            <a:endParaRPr/>
          </a:p>
        </p:txBody>
      </p:sp>
      <p:pic>
        <p:nvPicPr>
          <p:cNvPr id="102" name="Google Shape;102;p8"/>
          <p:cNvPicPr preferRelativeResize="0"/>
          <p:nvPr/>
        </p:nvPicPr>
        <p:blipFill rotWithShape="1">
          <a:blip r:embed="rId4">
            <a:alphaModFix/>
          </a:blip>
          <a:srcRect/>
          <a:stretch/>
        </p:blipFill>
        <p:spPr>
          <a:xfrm>
            <a:off x="2" y="1970240"/>
            <a:ext cx="7967048" cy="321164"/>
          </a:xfrm>
          <a:prstGeom prst="rect">
            <a:avLst/>
          </a:prstGeom>
          <a:noFill/>
          <a:ln>
            <a:noFill/>
          </a:ln>
        </p:spPr>
      </p:pic>
      <p:sp>
        <p:nvSpPr>
          <p:cNvPr id="103" name="Google Shape;103;p8"/>
          <p:cNvSpPr txBox="1">
            <a:spLocks noGrp="1"/>
          </p:cNvSpPr>
          <p:nvPr>
            <p:ph type="body" idx="1"/>
          </p:nvPr>
        </p:nvSpPr>
        <p:spPr>
          <a:xfrm>
            <a:off x="680321" y="2336873"/>
            <a:ext cx="6423300" cy="35994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90000"/>
              </a:lnSpc>
              <a:spcBef>
                <a:spcPts val="0"/>
              </a:spcBef>
              <a:spcAft>
                <a:spcPts val="0"/>
              </a:spcAft>
              <a:buClr>
                <a:schemeClr val="lt1"/>
              </a:buClr>
              <a:buSzPts val="2000"/>
              <a:buChar char="•"/>
            </a:pPr>
            <a:r>
              <a:rPr lang="en-US" sz="2000"/>
              <a:t>This broken spearhead was found at the intersection of two roads in Calloway Forest. This sandhills intersection is a great place to stop and take a break. While taking a break, I explored one of the small hills and discovered this broken spearhead or atlatl point laying atop the sand dune. This broken point is believed to be from the Archaic period 8,000-3,000 B.C. It seems to be made from “Spotted Chert” that was found in abundance at Morrow Mountain in the Uwharrie Mountains by Ancient Indigenous people. Chert is a volcanic rock type that was formed about 300-400 million years ago. The Uwharrie Mountains are believed to have formed at the same time of the Appalachian Mountains, the oldest Mountain range in North America.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466786"/>
            </a:gs>
            <a:gs pos="50000">
              <a:srgbClr val="59652E"/>
            </a:gs>
            <a:gs pos="100000">
              <a:srgbClr val="3A230A"/>
            </a:gs>
          </a:gsLst>
          <a:lin ang="2519868" scaled="0"/>
        </a:gradFill>
        <a:effectLst/>
      </p:bgPr>
    </p:bg>
    <p:spTree>
      <p:nvGrpSpPr>
        <p:cNvPr id="1" name="Shape 104"/>
        <p:cNvGrpSpPr/>
        <p:nvPr/>
      </p:nvGrpSpPr>
      <p:grpSpPr>
        <a:xfrm>
          <a:off x="0" y="0"/>
          <a:ext cx="0" cy="0"/>
          <a:chOff x="0" y="0"/>
          <a:chExt cx="0" cy="0"/>
        </a:xfrm>
      </p:grpSpPr>
      <p:sp>
        <p:nvSpPr>
          <p:cNvPr id="105" name="Google Shape;105;p9"/>
          <p:cNvSpPr txBox="1">
            <a:spLocks noGrp="1"/>
          </p:cNvSpPr>
          <p:nvPr>
            <p:ph type="title"/>
          </p:nvPr>
        </p:nvSpPr>
        <p:spPr>
          <a:xfrm>
            <a:off x="680321" y="753228"/>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Jacques Francois Shadow"/>
              <a:buNone/>
            </a:pPr>
            <a:r>
              <a:rPr lang="en-US" sz="5400">
                <a:latin typeface="Jacques Francois Shadow"/>
                <a:ea typeface="Jacques Francois Shadow"/>
                <a:cs typeface="Jacques Francois Shadow"/>
                <a:sym typeface="Jacques Francois Shadow"/>
              </a:rPr>
              <a:t>Red Ochre Pipe Pre-form </a:t>
            </a:r>
            <a:endParaRPr/>
          </a:p>
        </p:txBody>
      </p:sp>
      <p:sp>
        <p:nvSpPr>
          <p:cNvPr id="106" name="Google Shape;106;p9"/>
          <p:cNvSpPr txBox="1">
            <a:spLocks noGrp="1"/>
          </p:cNvSpPr>
          <p:nvPr>
            <p:ph type="body" idx="1"/>
          </p:nvPr>
        </p:nvSpPr>
        <p:spPr>
          <a:xfrm>
            <a:off x="680321" y="2336873"/>
            <a:ext cx="5211900" cy="3599400"/>
          </a:xfrm>
          <a:prstGeom prst="rect">
            <a:avLst/>
          </a:prstGeom>
          <a:noFill/>
          <a:ln>
            <a:noFill/>
          </a:ln>
        </p:spPr>
        <p:txBody>
          <a:bodyPr spcFirstLastPara="1" wrap="square" lIns="91425" tIns="45700" rIns="91425" bIns="45700" anchor="t" anchorCtr="0">
            <a:normAutofit fontScale="77500" lnSpcReduction="10000"/>
          </a:bodyPr>
          <a:lstStyle/>
          <a:p>
            <a:pPr marL="228600" lvl="0" indent="-200025" algn="l" rtl="0">
              <a:lnSpc>
                <a:spcPct val="90000"/>
              </a:lnSpc>
              <a:spcBef>
                <a:spcPts val="0"/>
              </a:spcBef>
              <a:spcAft>
                <a:spcPts val="0"/>
              </a:spcAft>
              <a:buClr>
                <a:schemeClr val="lt1"/>
              </a:buClr>
              <a:buSzPct val="100000"/>
              <a:buChar char="•"/>
            </a:pPr>
            <a:r>
              <a:rPr lang="en-US" sz="2000"/>
              <a:t>This Red Ochre pipe is rare and hardly never found in this state type, a pre-form state. The reason this pipe was found in a pre-form state is because it is believed that the mouth of the bowl was broken during it’s manufacture of the drilling process. When the mouth of the bowl broke, it was discarded. The pipe is suggested to be from at least 5,000 B.C. (Archaic period). It was found on the bank of a washed-out roadway in Calloway Forest. With the help of Mr. Perry Hurt at the NC Museum of Art, we were able to test this material and conclude that it is indeed “Red Ochre”, first discovered by John Lederer, “A source of Red Paint in Cheraw country close to the Yadkin river” &amp; located Douglas L. Rights in Moore County, NC used as body paint. The Red Ochre general samples found at Calloway are now on display at the NC Museum of Art in Raleigh in an exhibit titled “Seeing Red”. </a:t>
            </a:r>
            <a:endParaRPr/>
          </a:p>
        </p:txBody>
      </p:sp>
      <p:pic>
        <p:nvPicPr>
          <p:cNvPr id="107" name="Google Shape;107;p9" descr="A hand holding a rock&#10;&#10;Description automatically generated with medium confidence"/>
          <p:cNvPicPr preferRelativeResize="0"/>
          <p:nvPr/>
        </p:nvPicPr>
        <p:blipFill rotWithShape="1">
          <a:blip r:embed="rId2">
            <a:alphaModFix/>
          </a:blip>
          <a:srcRect t="229"/>
          <a:stretch/>
        </p:blipFill>
        <p:spPr>
          <a:xfrm rot="5400000">
            <a:off x="8404533" y="2930493"/>
            <a:ext cx="4423718" cy="2887603"/>
          </a:xfrm>
          <a:prstGeom prst="rect">
            <a:avLst/>
          </a:prstGeom>
          <a:noFill/>
          <a:ln>
            <a:noFill/>
          </a:ln>
          <a:effectLst>
            <a:outerShdw blurRad="76200" dist="63500" dir="5040000" algn="tl" rotWithShape="0">
              <a:srgbClr val="000000">
                <a:alpha val="40780"/>
              </a:srgbClr>
            </a:outerShdw>
          </a:effectLst>
        </p:spPr>
      </p:pic>
      <p:pic>
        <p:nvPicPr>
          <p:cNvPr id="108" name="Google Shape;108;p9" descr="A picture containing person, holding, hand&#10;&#10;Description automatically generated"/>
          <p:cNvPicPr preferRelativeResize="0"/>
          <p:nvPr/>
        </p:nvPicPr>
        <p:blipFill rotWithShape="1">
          <a:blip r:embed="rId3">
            <a:alphaModFix/>
          </a:blip>
          <a:srcRect/>
          <a:stretch/>
        </p:blipFill>
        <p:spPr>
          <a:xfrm rot="5400000">
            <a:off x="5226091" y="2828643"/>
            <a:ext cx="4423718" cy="30913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0"/>
          <p:cNvSpPr txBox="1">
            <a:spLocks noGrp="1"/>
          </p:cNvSpPr>
          <p:nvPr>
            <p:ph type="title"/>
          </p:nvPr>
        </p:nvSpPr>
        <p:spPr>
          <a:xfrm>
            <a:off x="680321" y="753228"/>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Jacques Francois Shadow"/>
              <a:buNone/>
            </a:pPr>
            <a:r>
              <a:rPr lang="en-US" sz="4800">
                <a:latin typeface="Jacques Francois Shadow"/>
                <a:ea typeface="Jacques Francois Shadow"/>
                <a:cs typeface="Jacques Francois Shadow"/>
                <a:sym typeface="Jacques Francois Shadow"/>
              </a:rPr>
              <a:t>Conclusion</a:t>
            </a:r>
            <a:endParaRPr/>
          </a:p>
        </p:txBody>
      </p:sp>
      <p:sp>
        <p:nvSpPr>
          <p:cNvPr id="111" name="Google Shape;111;p10"/>
          <p:cNvSpPr txBox="1">
            <a:spLocks noGrp="1"/>
          </p:cNvSpPr>
          <p:nvPr>
            <p:ph type="body" idx="1"/>
          </p:nvPr>
        </p:nvSpPr>
        <p:spPr>
          <a:xfrm>
            <a:off x="0" y="1940011"/>
            <a:ext cx="12192000" cy="4917900"/>
          </a:xfrm>
          <a:prstGeom prst="rect">
            <a:avLst/>
          </a:prstGeom>
          <a:noFill/>
          <a:ln>
            <a:noFill/>
          </a:ln>
        </p:spPr>
        <p:txBody>
          <a:bodyPr spcFirstLastPara="1" wrap="square" lIns="91425" tIns="45700" rIns="91425" bIns="45700" anchor="t" anchorCtr="0">
            <a:normAutofit lnSpcReduction="20000"/>
          </a:bodyPr>
          <a:lstStyle/>
          <a:p>
            <a:pPr marL="228600" lvl="0" indent="-236220" algn="l" rtl="0">
              <a:lnSpc>
                <a:spcPct val="90000"/>
              </a:lnSpc>
              <a:spcBef>
                <a:spcPts val="0"/>
              </a:spcBef>
              <a:spcAft>
                <a:spcPts val="0"/>
              </a:spcAft>
              <a:buClr>
                <a:schemeClr val="lt1"/>
              </a:buClr>
              <a:buSzPts val="1600"/>
              <a:buChar char="•"/>
            </a:pPr>
            <a:r>
              <a:rPr lang="en-US" sz="1600"/>
              <a:t>Calloway Forest is a vast Long Leaf Pine Savanah that is home to a lot of special species, several types of grasses such as wire grass, and a 3,000-acre variety of trees and geographical features. These geographical features come in the form of extrusive rock called “volcanic tuff” that peaks out from the sandhills here. Basalt (quickly cooled lava), would have formed Red Ochre, the volcanic tuff extruded from the earth’s surface also around 1.5 million years ago. The extrusive volcanic tuff would form bluffs or a type of cliff face here at Calloway, these volcanic rock outcroppings could have provided a special material for the first inhabitants living in this area some 10,000 years ago in the beginning of the Archaic period. Several petroglyphs were discovered here at Calloway carved into the same group of volcanic tuff rock group, the first one discovered was the depiction of a curved stone knife blade or “stone lance” that could date back as far as the Archaic period and as late as the Mississippian period 1,000-1600 A.D. The second petroglyph discovered was two handprints overlapping each other into a flat alter shaped out crop of volcanic tuff about 30 yards from the first petroglyph. The third carving or petroglyph appears to be a medicine wheel, this petroglyph has already shown up here in North Carolina, carved into the more famous “Judaculla” rock in Jackson County. My belief is that during an event termed the “Alta thermal” Natives living in the mountainous areas of North Carolina would have left higher elevated areas because of this time of “frozen drought” and traveled to seek a source of more abundant water. They would have found that areas like Calloway Forest and modern Robeson County &amp; Scotland, Hoke, Moore and Cumberland counties would have been the best viable areas to sustain their way of life. Here at Calloway the First Nation people who would have first called it home also brought their culture and ceremony with them. They would have practiced Green Corn ceremony, they would have developed an epicenter for this ceremony, now deemed “Harlen’s Bluff” where the three petroglyphs reside. This site was where members of the clan would have broken many pottery vessels made from clay &amp; red ochre, this was believed to have released the soul of the pottery vessel and they then would have made new pottery vessels. The men would have drunk a form of black drink made from the ink berry plant that seems to be more abundant than Yupon holly at Calloway, a form of cleansing the body. The women would have been scratched with fish teeth; this was meant to cleanse the body by bleeding out. These First Nation people saw value in the raw material on this landscape, they made smoking pipes from Red Ochre, they brought certain tools with them like the Adze blade made of rhyolite and they would have inhabited Calloway Forest for thousands of years. Until this day, we still dwell, live, exist and inhabit the lands surrounding Calloway Forest and are forever grateful for the friendship and relationships that have been forged with The Nature Conservancy and the State of North Carolina.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A269-A06B-B44B-1416-1247A5AF061B}"/>
              </a:ext>
            </a:extLst>
          </p:cNvPr>
          <p:cNvSpPr>
            <a:spLocks noGrp="1"/>
          </p:cNvSpPr>
          <p:nvPr>
            <p:ph type="title"/>
          </p:nvPr>
        </p:nvSpPr>
        <p:spPr/>
        <p:txBody>
          <a:bodyPr>
            <a:normAutofit/>
          </a:bodyPr>
          <a:lstStyle/>
          <a:p>
            <a:r>
              <a:rPr lang="en-US" sz="5400" dirty="0">
                <a:latin typeface="Castellar" panose="020A0402060406010301" pitchFamily="18" charset="0"/>
              </a:rPr>
              <a:t>Maps of Calloway </a:t>
            </a:r>
          </a:p>
        </p:txBody>
      </p:sp>
      <p:pic>
        <p:nvPicPr>
          <p:cNvPr id="7" name="Picture 6" descr="Map&#10;&#10;Description automatically generated">
            <a:extLst>
              <a:ext uri="{FF2B5EF4-FFF2-40B4-BE49-F238E27FC236}">
                <a16:creationId xmlns:a16="http://schemas.microsoft.com/office/drawing/2014/main" id="{877616DB-4862-9846-DE3A-40DE0F654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774" y="2100649"/>
            <a:ext cx="3041764" cy="4522572"/>
          </a:xfrm>
          <a:prstGeom prst="rect">
            <a:avLst/>
          </a:prstGeom>
        </p:spPr>
      </p:pic>
      <p:pic>
        <p:nvPicPr>
          <p:cNvPr id="9" name="Picture 8" descr="A sign in front of trees&#10;&#10;Description automatically generated with medium confidence">
            <a:extLst>
              <a:ext uri="{FF2B5EF4-FFF2-40B4-BE49-F238E27FC236}">
                <a16:creationId xmlns:a16="http://schemas.microsoft.com/office/drawing/2014/main" id="{312424DE-FED1-97F9-5879-DDEF6D27E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538" y="2100650"/>
            <a:ext cx="3188179" cy="4522572"/>
          </a:xfrm>
          <a:prstGeom prst="rect">
            <a:avLst/>
          </a:prstGeom>
        </p:spPr>
      </p:pic>
      <p:pic>
        <p:nvPicPr>
          <p:cNvPr id="11" name="Picture 10" descr="A picture containing grass, sky, outdoor, plant&#10;&#10;Description automatically generated">
            <a:extLst>
              <a:ext uri="{FF2B5EF4-FFF2-40B4-BE49-F238E27FC236}">
                <a16:creationId xmlns:a16="http://schemas.microsoft.com/office/drawing/2014/main" id="{41670BE7-1F22-3576-E3CE-5DBCE46B4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717" y="2100650"/>
            <a:ext cx="3041764" cy="4522572"/>
          </a:xfrm>
          <a:prstGeom prst="rect">
            <a:avLst/>
          </a:prstGeom>
        </p:spPr>
      </p:pic>
    </p:spTree>
    <p:extLst>
      <p:ext uri="{BB962C8B-B14F-4D97-AF65-F5344CB8AC3E}">
        <p14:creationId xmlns:p14="http://schemas.microsoft.com/office/powerpoint/2010/main" val="81367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1"/>
          <p:cNvSpPr txBox="1">
            <a:spLocks noGrp="1"/>
          </p:cNvSpPr>
          <p:nvPr>
            <p:ph type="title"/>
          </p:nvPr>
        </p:nvSpPr>
        <p:spPr>
          <a:xfrm>
            <a:off x="680321" y="753228"/>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Jacques Francois Shadow"/>
              <a:buNone/>
            </a:pPr>
            <a:r>
              <a:rPr lang="en-US">
                <a:latin typeface="Jacques Francois Shadow"/>
                <a:ea typeface="Jacques Francois Shadow"/>
                <a:cs typeface="Jacques Francois Shadow"/>
                <a:sym typeface="Jacques Francois Shadow"/>
              </a:rPr>
              <a:t>Petroglyph of Stone Knife </a:t>
            </a:r>
            <a:endParaRPr/>
          </a:p>
        </p:txBody>
      </p:sp>
      <p:sp>
        <p:nvSpPr>
          <p:cNvPr id="34" name="Google Shape;34;p1"/>
          <p:cNvSpPr txBox="1">
            <a:spLocks noGrp="1"/>
          </p:cNvSpPr>
          <p:nvPr>
            <p:ph type="body" idx="1"/>
          </p:nvPr>
        </p:nvSpPr>
        <p:spPr>
          <a:xfrm>
            <a:off x="680320" y="2317416"/>
            <a:ext cx="9613800" cy="4540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600"/>
              <a:buChar char="•"/>
            </a:pPr>
            <a:r>
              <a:rPr lang="en-US" sz="1600" dirty="0"/>
              <a:t>The location of a possible ancient stone petroglyph was located in Calloway Forest carved into a volcanic boulder in a rock outcropping. The Stone Knife carving has the appearance of having corner notches and a steam, similar to a Stone Blade or Lance that was a symbol of a Warriors Society during the  Mississippian Era. </a:t>
            </a:r>
            <a:endParaRPr lang="en-US"/>
          </a:p>
          <a:p>
            <a:pPr marL="228600" lvl="0" indent="-76200" algn="l" rtl="0">
              <a:lnSpc>
                <a:spcPct val="90000"/>
              </a:lnSpc>
              <a:spcBef>
                <a:spcPts val="1000"/>
              </a:spcBef>
              <a:spcAft>
                <a:spcPts val="0"/>
              </a:spcAft>
              <a:buClr>
                <a:schemeClr val="lt1"/>
              </a:buClr>
              <a:buSzPts val="2400"/>
              <a:buNone/>
            </a:pPr>
            <a:endParaRPr/>
          </a:p>
        </p:txBody>
      </p:sp>
      <p:pic>
        <p:nvPicPr>
          <p:cNvPr id="35" name="Google Shape;35;p1"/>
          <p:cNvPicPr preferRelativeResize="0"/>
          <p:nvPr/>
        </p:nvPicPr>
        <p:blipFill rotWithShape="1">
          <a:blip r:embed="rId2">
            <a:alphaModFix/>
          </a:blip>
          <a:srcRect/>
          <a:stretch/>
        </p:blipFill>
        <p:spPr>
          <a:xfrm>
            <a:off x="1593772" y="3429000"/>
            <a:ext cx="3588778" cy="3140817"/>
          </a:xfrm>
          <a:prstGeom prst="rect">
            <a:avLst/>
          </a:prstGeom>
          <a:noFill/>
          <a:ln>
            <a:noFill/>
          </a:ln>
        </p:spPr>
      </p:pic>
      <p:pic>
        <p:nvPicPr>
          <p:cNvPr id="36" name="Google Shape;36;p1"/>
          <p:cNvPicPr preferRelativeResize="0"/>
          <p:nvPr/>
        </p:nvPicPr>
        <p:blipFill rotWithShape="1">
          <a:blip r:embed="rId3">
            <a:alphaModFix/>
          </a:blip>
          <a:srcRect/>
          <a:stretch/>
        </p:blipFill>
        <p:spPr>
          <a:xfrm>
            <a:off x="6096000" y="3429000"/>
            <a:ext cx="2897474" cy="31408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466786"/>
            </a:gs>
            <a:gs pos="50000">
              <a:srgbClr val="59652E"/>
            </a:gs>
            <a:gs pos="100000">
              <a:srgbClr val="3A230A"/>
            </a:gs>
          </a:gsLst>
          <a:lin ang="2519868" scaled="0"/>
        </a:gradFill>
        <a:effectLst/>
      </p:bgPr>
    </p:bg>
    <p:spTree>
      <p:nvGrpSpPr>
        <p:cNvPr id="1" name="Shape 37"/>
        <p:cNvGrpSpPr/>
        <p:nvPr/>
      </p:nvGrpSpPr>
      <p:grpSpPr>
        <a:xfrm>
          <a:off x="0" y="0"/>
          <a:ext cx="0" cy="0"/>
          <a:chOff x="0" y="0"/>
          <a:chExt cx="0" cy="0"/>
        </a:xfrm>
      </p:grpSpPr>
      <p:grpSp>
        <p:nvGrpSpPr>
          <p:cNvPr id="38" name="Google Shape;38;p2"/>
          <p:cNvGrpSpPr/>
          <p:nvPr/>
        </p:nvGrpSpPr>
        <p:grpSpPr>
          <a:xfrm>
            <a:off x="-3176" y="0"/>
            <a:ext cx="12192000" cy="6858000"/>
            <a:chOff x="-3176" y="0"/>
            <a:chExt cx="12192000" cy="6858000"/>
          </a:xfrm>
        </p:grpSpPr>
        <p:sp>
          <p:nvSpPr>
            <p:cNvPr id="39" name="Google Shape;39;p2"/>
            <p:cNvSpPr/>
            <p:nvPr/>
          </p:nvSpPr>
          <p:spPr>
            <a:xfrm>
              <a:off x="0" y="0"/>
              <a:ext cx="12188700" cy="6858000"/>
            </a:xfrm>
            <a:prstGeom prst="rect">
              <a:avLst/>
            </a:prstGeom>
            <a:gradFill>
              <a:gsLst>
                <a:gs pos="0">
                  <a:srgbClr val="466786"/>
                </a:gs>
                <a:gs pos="50000">
                  <a:srgbClr val="59652E"/>
                </a:gs>
                <a:gs pos="100000">
                  <a:srgbClr val="3A230A"/>
                </a:gs>
              </a:gsLst>
              <a:lin ang="251986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40" name="Google Shape;40;p2"/>
            <p:cNvPicPr preferRelativeResize="0"/>
            <p:nvPr/>
          </p:nvPicPr>
          <p:blipFill rotWithShape="1">
            <a:blip r:embed="rId2">
              <a:alphaModFix amt="10000"/>
            </a:blip>
            <a:srcRect/>
            <a:stretch/>
          </p:blipFill>
          <p:spPr>
            <a:xfrm>
              <a:off x="-3176" y="0"/>
              <a:ext cx="12192000" cy="6858000"/>
            </a:xfrm>
            <a:prstGeom prst="rect">
              <a:avLst/>
            </a:prstGeom>
            <a:noFill/>
            <a:ln>
              <a:noFill/>
            </a:ln>
          </p:spPr>
        </p:pic>
      </p:grpSp>
      <p:sp>
        <p:nvSpPr>
          <p:cNvPr id="41" name="Google Shape;41;p2"/>
          <p:cNvSpPr txBox="1">
            <a:spLocks noGrp="1"/>
          </p:cNvSpPr>
          <p:nvPr>
            <p:ph type="body" idx="1"/>
          </p:nvPr>
        </p:nvSpPr>
        <p:spPr>
          <a:xfrm>
            <a:off x="680325" y="2336875"/>
            <a:ext cx="5415600" cy="3599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900"/>
              <a:buChar char="•"/>
            </a:pPr>
            <a:r>
              <a:rPr lang="en-US" sz="1900"/>
              <a:t>About 30 yards away from the Stone Knife petroglyph, exists a flat stone “altar” of volcanic tuff that is a definite natural formation that may have been altered or used as a ceremonial altar during Green Corn Ceremony in the sandhills. Within the stone altar, overlapping handprints seem to exists carved into the soft volcanic rock.Petroglyphs like this could be as old as the Archaic period &amp; older. Handprints represent “Existence” in Native Culture. </a:t>
            </a:r>
            <a:endParaRPr/>
          </a:p>
        </p:txBody>
      </p:sp>
      <p:pic>
        <p:nvPicPr>
          <p:cNvPr id="42" name="Google Shape;42;p2" descr="A close-up of a rock&#10;&#10;Description automatically generated with low confidence"/>
          <p:cNvPicPr preferRelativeResize="0"/>
          <p:nvPr/>
        </p:nvPicPr>
        <p:blipFill rotWithShape="1">
          <a:blip r:embed="rId3">
            <a:alphaModFix/>
          </a:blip>
          <a:srcRect r="15597"/>
          <a:stretch/>
        </p:blipFill>
        <p:spPr>
          <a:xfrm rot="5400000">
            <a:off x="5714250" y="381747"/>
            <a:ext cx="6856319" cy="6092825"/>
          </a:xfrm>
          <a:prstGeom prst="rect">
            <a:avLst/>
          </a:prstGeom>
          <a:noFill/>
          <a:ln>
            <a:noFill/>
          </a:ln>
        </p:spPr>
      </p:pic>
      <p:sp>
        <p:nvSpPr>
          <p:cNvPr id="43" name="Google Shape;43;p2"/>
          <p:cNvSpPr/>
          <p:nvPr/>
        </p:nvSpPr>
        <p:spPr>
          <a:xfrm>
            <a:off x="2" y="609600"/>
            <a:ext cx="6499800" cy="13683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txBox="1">
            <a:spLocks noGrp="1"/>
          </p:cNvSpPr>
          <p:nvPr>
            <p:ph type="title"/>
          </p:nvPr>
        </p:nvSpPr>
        <p:spPr>
          <a:xfrm>
            <a:off x="680321" y="753228"/>
            <a:ext cx="50415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Jacques Francois Shadow"/>
              <a:buNone/>
            </a:pPr>
            <a:r>
              <a:rPr lang="en-US" sz="2800">
                <a:latin typeface="Jacques Francois Shadow"/>
                <a:ea typeface="Jacques Francois Shadow"/>
                <a:cs typeface="Jacques Francois Shadow"/>
                <a:sym typeface="Jacques Francois Shadow"/>
              </a:rPr>
              <a:t>Overlapping Handprints in Stone </a:t>
            </a:r>
            <a:endParaRPr/>
          </a:p>
        </p:txBody>
      </p:sp>
      <p:pic>
        <p:nvPicPr>
          <p:cNvPr id="45" name="Google Shape;45;p2"/>
          <p:cNvPicPr preferRelativeResize="0"/>
          <p:nvPr/>
        </p:nvPicPr>
        <p:blipFill rotWithShape="1">
          <a:blip r:embed="rId4">
            <a:alphaModFix/>
          </a:blip>
          <a:srcRect/>
          <a:stretch/>
        </p:blipFill>
        <p:spPr>
          <a:xfrm>
            <a:off x="2" y="1970240"/>
            <a:ext cx="6492239" cy="2617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466786"/>
            </a:gs>
            <a:gs pos="50000">
              <a:srgbClr val="59652E"/>
            </a:gs>
            <a:gs pos="100000">
              <a:srgbClr val="3A230A"/>
            </a:gs>
          </a:gsLst>
          <a:lin ang="2519868" scaled="0"/>
        </a:gradFill>
        <a:effectLst/>
      </p:bgPr>
    </p:bg>
    <p:spTree>
      <p:nvGrpSpPr>
        <p:cNvPr id="1" name="Shape 46"/>
        <p:cNvGrpSpPr/>
        <p:nvPr/>
      </p:nvGrpSpPr>
      <p:grpSpPr>
        <a:xfrm>
          <a:off x="0" y="0"/>
          <a:ext cx="0" cy="0"/>
          <a:chOff x="0" y="0"/>
          <a:chExt cx="0" cy="0"/>
        </a:xfrm>
      </p:grpSpPr>
      <p:grpSp>
        <p:nvGrpSpPr>
          <p:cNvPr id="47" name="Google Shape;47;p3"/>
          <p:cNvGrpSpPr/>
          <p:nvPr/>
        </p:nvGrpSpPr>
        <p:grpSpPr>
          <a:xfrm>
            <a:off x="-1" y="0"/>
            <a:ext cx="12192000" cy="6858000"/>
            <a:chOff x="-3176" y="0"/>
            <a:chExt cx="12192000" cy="6858000"/>
          </a:xfrm>
        </p:grpSpPr>
        <p:sp>
          <p:nvSpPr>
            <p:cNvPr id="48" name="Google Shape;48;p3"/>
            <p:cNvSpPr/>
            <p:nvPr/>
          </p:nvSpPr>
          <p:spPr>
            <a:xfrm>
              <a:off x="0" y="0"/>
              <a:ext cx="12188700" cy="6858000"/>
            </a:xfrm>
            <a:prstGeom prst="rect">
              <a:avLst/>
            </a:prstGeom>
            <a:gradFill>
              <a:gsLst>
                <a:gs pos="0">
                  <a:srgbClr val="466786"/>
                </a:gs>
                <a:gs pos="50000">
                  <a:srgbClr val="59652E"/>
                </a:gs>
                <a:gs pos="100000">
                  <a:srgbClr val="3A230A"/>
                </a:gs>
              </a:gsLst>
              <a:lin ang="251986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49" name="Google Shape;49;p3"/>
            <p:cNvPicPr preferRelativeResize="0"/>
            <p:nvPr/>
          </p:nvPicPr>
          <p:blipFill rotWithShape="1">
            <a:blip r:embed="rId2">
              <a:alphaModFix amt="10000"/>
            </a:blip>
            <a:srcRect/>
            <a:stretch/>
          </p:blipFill>
          <p:spPr>
            <a:xfrm>
              <a:off x="-3176" y="0"/>
              <a:ext cx="12192000" cy="6858000"/>
            </a:xfrm>
            <a:prstGeom prst="rect">
              <a:avLst/>
            </a:prstGeom>
            <a:noFill/>
            <a:ln>
              <a:noFill/>
            </a:ln>
          </p:spPr>
        </p:pic>
      </p:grpSp>
      <p:sp>
        <p:nvSpPr>
          <p:cNvPr id="50" name="Google Shape;50;p3"/>
          <p:cNvSpPr/>
          <p:nvPr/>
        </p:nvSpPr>
        <p:spPr>
          <a:xfrm>
            <a:off x="2" y="609600"/>
            <a:ext cx="6499800" cy="13683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txBox="1">
            <a:spLocks noGrp="1"/>
          </p:cNvSpPr>
          <p:nvPr>
            <p:ph type="title"/>
          </p:nvPr>
        </p:nvSpPr>
        <p:spPr>
          <a:xfrm>
            <a:off x="680321" y="753228"/>
            <a:ext cx="5632200" cy="1080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Trebuchet MS"/>
              <a:buNone/>
            </a:pPr>
            <a:r>
              <a:rPr lang="en-US">
                <a:latin typeface="Jacques Francois Shadow"/>
                <a:ea typeface="Jacques Francois Shadow"/>
                <a:cs typeface="Jacques Francois Shadow"/>
                <a:sym typeface="Jacques Francois Shadow"/>
              </a:rPr>
              <a:t>Medicine Wheel Petroglyph</a:t>
            </a:r>
            <a:r>
              <a:rPr lang="en-US"/>
              <a:t> </a:t>
            </a:r>
            <a:endParaRPr/>
          </a:p>
        </p:txBody>
      </p:sp>
      <p:pic>
        <p:nvPicPr>
          <p:cNvPr id="52" name="Google Shape;52;p3"/>
          <p:cNvPicPr preferRelativeResize="0"/>
          <p:nvPr/>
        </p:nvPicPr>
        <p:blipFill rotWithShape="1">
          <a:blip r:embed="rId3">
            <a:alphaModFix/>
          </a:blip>
          <a:srcRect/>
          <a:stretch/>
        </p:blipFill>
        <p:spPr>
          <a:xfrm>
            <a:off x="2" y="1970240"/>
            <a:ext cx="6492239" cy="261714"/>
          </a:xfrm>
          <a:prstGeom prst="rect">
            <a:avLst/>
          </a:prstGeom>
          <a:noFill/>
          <a:ln>
            <a:noFill/>
          </a:ln>
        </p:spPr>
      </p:pic>
      <p:sp>
        <p:nvSpPr>
          <p:cNvPr id="53" name="Google Shape;53;p3"/>
          <p:cNvSpPr txBox="1">
            <a:spLocks noGrp="1"/>
          </p:cNvSpPr>
          <p:nvPr>
            <p:ph type="body" idx="1"/>
          </p:nvPr>
        </p:nvSpPr>
        <p:spPr>
          <a:xfrm>
            <a:off x="680322" y="2336873"/>
            <a:ext cx="5632200" cy="3599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Char char="•"/>
            </a:pPr>
            <a:r>
              <a:rPr lang="en-US" sz="2000"/>
              <a:t>The carved depiction of what appears to be a turtle shell, that we have realized, is a medicine wheel, is also carved into the same stone boulder that the stone knife petroglyph is carved in. This medicine wheel  depiction seems to be similar to the one carved into Judaculla rock in Jackson County, NC. The Department of Agriculture has a Rock Art Survey that is currently locating and documenting petroglyphs, pictographs &amp; mud glyphs.  </a:t>
            </a:r>
            <a:endParaRPr/>
          </a:p>
          <a:p>
            <a:pPr marL="228600" lvl="0" indent="-228600" algn="l" rtl="0">
              <a:lnSpc>
                <a:spcPct val="90000"/>
              </a:lnSpc>
              <a:spcBef>
                <a:spcPts val="1000"/>
              </a:spcBef>
              <a:spcAft>
                <a:spcPts val="0"/>
              </a:spcAft>
              <a:buClr>
                <a:schemeClr val="lt1"/>
              </a:buClr>
              <a:buSzPts val="2000"/>
              <a:buChar char="•"/>
            </a:pPr>
            <a:r>
              <a:rPr lang="en-US" sz="2000" u="sng">
                <a:solidFill>
                  <a:schemeClr val="hlink"/>
                </a:solidFill>
                <a:hlinkClick r:id="rId4"/>
              </a:rPr>
              <a:t>www.fs.usda.gov</a:t>
            </a:r>
            <a:r>
              <a:rPr lang="en-US" sz="2000"/>
              <a:t> </a:t>
            </a:r>
            <a:endParaRPr/>
          </a:p>
        </p:txBody>
      </p:sp>
      <p:pic>
        <p:nvPicPr>
          <p:cNvPr id="54" name="Google Shape;54;p3" descr="A picture containing text&#10;&#10;Description automatically generated"/>
          <p:cNvPicPr preferRelativeResize="0"/>
          <p:nvPr/>
        </p:nvPicPr>
        <p:blipFill rotWithShape="1">
          <a:blip r:embed="rId5">
            <a:alphaModFix/>
          </a:blip>
          <a:srcRect t="38126" b="34988"/>
          <a:stretch/>
        </p:blipFill>
        <p:spPr>
          <a:xfrm>
            <a:off x="6984386" y="3632401"/>
            <a:ext cx="4719805" cy="2743529"/>
          </a:xfrm>
          <a:prstGeom prst="rect">
            <a:avLst/>
          </a:prstGeom>
          <a:noFill/>
          <a:ln w="9525" cap="flat" cmpd="sng">
            <a:solidFill>
              <a:srgbClr val="FF9900"/>
            </a:solidFill>
            <a:prstDash val="solid"/>
            <a:round/>
            <a:headEnd type="none" w="sm" len="sm"/>
            <a:tailEnd type="none" w="sm" len="sm"/>
          </a:ln>
          <a:effectLst>
            <a:outerShdw blurRad="76200" dist="63500" dir="5040000" algn="tl" rotWithShape="0">
              <a:srgbClr val="000000">
                <a:alpha val="40780"/>
              </a:srgbClr>
            </a:outerShdw>
          </a:effectLst>
        </p:spPr>
      </p:pic>
      <p:pic>
        <p:nvPicPr>
          <p:cNvPr id="55" name="Google Shape;55;p3" descr="A close-up of a rock&#10;&#10;Description automatically generated with low confidence"/>
          <p:cNvPicPr preferRelativeResize="0"/>
          <p:nvPr/>
        </p:nvPicPr>
        <p:blipFill rotWithShape="1">
          <a:blip r:embed="rId6">
            <a:alphaModFix/>
          </a:blip>
          <a:srcRect/>
          <a:stretch/>
        </p:blipFill>
        <p:spPr>
          <a:xfrm>
            <a:off x="7538936" y="116732"/>
            <a:ext cx="3239311" cy="34435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466786"/>
            </a:gs>
            <a:gs pos="50000">
              <a:srgbClr val="59652E"/>
            </a:gs>
            <a:gs pos="100000">
              <a:srgbClr val="3A230A"/>
            </a:gs>
          </a:gsLst>
          <a:lin ang="2519868" scaled="0"/>
        </a:gradFill>
        <a:effectLst/>
      </p:bgPr>
    </p:bg>
    <p:spTree>
      <p:nvGrpSpPr>
        <p:cNvPr id="1" name="Shape 56"/>
        <p:cNvGrpSpPr/>
        <p:nvPr/>
      </p:nvGrpSpPr>
      <p:grpSpPr>
        <a:xfrm>
          <a:off x="0" y="0"/>
          <a:ext cx="0" cy="0"/>
          <a:chOff x="0" y="0"/>
          <a:chExt cx="0" cy="0"/>
        </a:xfrm>
      </p:grpSpPr>
      <p:grpSp>
        <p:nvGrpSpPr>
          <p:cNvPr id="57" name="Google Shape;57;p4"/>
          <p:cNvGrpSpPr/>
          <p:nvPr/>
        </p:nvGrpSpPr>
        <p:grpSpPr>
          <a:xfrm>
            <a:off x="-3176" y="0"/>
            <a:ext cx="12192000" cy="6858000"/>
            <a:chOff x="-3176" y="0"/>
            <a:chExt cx="12192000" cy="6858000"/>
          </a:xfrm>
        </p:grpSpPr>
        <p:sp>
          <p:nvSpPr>
            <p:cNvPr id="58" name="Google Shape;58;p4"/>
            <p:cNvSpPr/>
            <p:nvPr/>
          </p:nvSpPr>
          <p:spPr>
            <a:xfrm>
              <a:off x="0" y="0"/>
              <a:ext cx="12188700" cy="6858000"/>
            </a:xfrm>
            <a:prstGeom prst="rect">
              <a:avLst/>
            </a:prstGeom>
            <a:gradFill>
              <a:gsLst>
                <a:gs pos="0">
                  <a:srgbClr val="466786"/>
                </a:gs>
                <a:gs pos="50000">
                  <a:srgbClr val="59652E"/>
                </a:gs>
                <a:gs pos="100000">
                  <a:srgbClr val="3A230A"/>
                </a:gs>
              </a:gsLst>
              <a:lin ang="251986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59" name="Google Shape;59;p4"/>
            <p:cNvPicPr preferRelativeResize="0"/>
            <p:nvPr/>
          </p:nvPicPr>
          <p:blipFill rotWithShape="1">
            <a:blip r:embed="rId2">
              <a:alphaModFix amt="10000"/>
            </a:blip>
            <a:srcRect/>
            <a:stretch/>
          </p:blipFill>
          <p:spPr>
            <a:xfrm>
              <a:off x="-3176" y="0"/>
              <a:ext cx="12192000" cy="6858000"/>
            </a:xfrm>
            <a:prstGeom prst="rect">
              <a:avLst/>
            </a:prstGeom>
            <a:noFill/>
            <a:ln>
              <a:noFill/>
            </a:ln>
          </p:spPr>
        </p:pic>
      </p:grpSp>
      <p:sp>
        <p:nvSpPr>
          <p:cNvPr id="60" name="Google Shape;60;p4"/>
          <p:cNvSpPr/>
          <p:nvPr/>
        </p:nvSpPr>
        <p:spPr>
          <a:xfrm>
            <a:off x="2" y="609600"/>
            <a:ext cx="6499800" cy="13683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txBox="1">
            <a:spLocks noGrp="1"/>
          </p:cNvSpPr>
          <p:nvPr>
            <p:ph type="title"/>
          </p:nvPr>
        </p:nvSpPr>
        <p:spPr>
          <a:xfrm>
            <a:off x="680321" y="753228"/>
            <a:ext cx="5632200" cy="1080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Jacques Francois Shadow"/>
              <a:buNone/>
            </a:pPr>
            <a:r>
              <a:rPr lang="en-US">
                <a:latin typeface="Jacques Francois Shadow"/>
                <a:ea typeface="Jacques Francois Shadow"/>
                <a:cs typeface="Jacques Francois Shadow"/>
                <a:sym typeface="Jacques Francois Shadow"/>
              </a:rPr>
              <a:t>Fabric Stamped Pottery Sherds</a:t>
            </a:r>
            <a:endParaRPr/>
          </a:p>
        </p:txBody>
      </p:sp>
      <p:pic>
        <p:nvPicPr>
          <p:cNvPr id="62" name="Google Shape;62;p4"/>
          <p:cNvPicPr preferRelativeResize="0"/>
          <p:nvPr/>
        </p:nvPicPr>
        <p:blipFill rotWithShape="1">
          <a:blip r:embed="rId3">
            <a:alphaModFix/>
          </a:blip>
          <a:srcRect/>
          <a:stretch/>
        </p:blipFill>
        <p:spPr>
          <a:xfrm>
            <a:off x="2" y="1970240"/>
            <a:ext cx="6492239" cy="261714"/>
          </a:xfrm>
          <a:prstGeom prst="rect">
            <a:avLst/>
          </a:prstGeom>
          <a:noFill/>
          <a:ln>
            <a:noFill/>
          </a:ln>
        </p:spPr>
      </p:pic>
      <p:sp>
        <p:nvSpPr>
          <p:cNvPr id="63" name="Google Shape;63;p4"/>
          <p:cNvSpPr txBox="1">
            <a:spLocks noGrp="1"/>
          </p:cNvSpPr>
          <p:nvPr>
            <p:ph type="body" idx="1"/>
          </p:nvPr>
        </p:nvSpPr>
        <p:spPr>
          <a:xfrm>
            <a:off x="680325" y="2336875"/>
            <a:ext cx="5811900" cy="35994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400"/>
              <a:buChar char="•"/>
            </a:pPr>
            <a:r>
              <a:rPr lang="en-US"/>
              <a:t>Fabric stamped pottery is said to be made in the Late Woodland period 600-1000 A.D. Joffrey Coe suggest that the fabric was woven river cane, and then wrapped on a paddle and stamped on wet clay. This was the creation of sophisticated artist that were first nations engineers. These pottery sherds were found about 200 yards north of the petroglyph location.  </a:t>
            </a:r>
            <a:endParaRPr/>
          </a:p>
        </p:txBody>
      </p:sp>
      <p:pic>
        <p:nvPicPr>
          <p:cNvPr id="64" name="Google Shape;64;p4" descr="A picture containing person, outdoor, ground, hand&#10;&#10;Description automatically generated"/>
          <p:cNvPicPr preferRelativeResize="0"/>
          <p:nvPr/>
        </p:nvPicPr>
        <p:blipFill rotWithShape="1">
          <a:blip r:embed="rId4">
            <a:alphaModFix/>
          </a:blip>
          <a:srcRect l="12383" r="42550"/>
          <a:stretch/>
        </p:blipFill>
        <p:spPr>
          <a:xfrm rot="5400000">
            <a:off x="7926247" y="-457227"/>
            <a:ext cx="2836085" cy="4719803"/>
          </a:xfrm>
          <a:prstGeom prst="rect">
            <a:avLst/>
          </a:prstGeom>
          <a:noFill/>
          <a:ln>
            <a:noFill/>
          </a:ln>
          <a:effectLst>
            <a:outerShdw blurRad="76200" dist="63500" dir="5040000" algn="tl" rotWithShape="0">
              <a:srgbClr val="000000">
                <a:alpha val="40780"/>
              </a:srgbClr>
            </a:outerShdw>
          </a:effectLst>
        </p:spPr>
      </p:pic>
      <p:pic>
        <p:nvPicPr>
          <p:cNvPr id="65" name="Google Shape;65;p4" descr="A hand holding a rock&#10;&#10;Description automatically generated with medium confidence"/>
          <p:cNvPicPr preferRelativeResize="0"/>
          <p:nvPr/>
        </p:nvPicPr>
        <p:blipFill rotWithShape="1">
          <a:blip r:embed="rId5">
            <a:alphaModFix/>
          </a:blip>
          <a:srcRect l="20995" r="35408"/>
          <a:stretch/>
        </p:blipFill>
        <p:spPr>
          <a:xfrm rot="5400000">
            <a:off x="7972524" y="2644264"/>
            <a:ext cx="2743530" cy="4719803"/>
          </a:xfrm>
          <a:prstGeom prst="rect">
            <a:avLst/>
          </a:prstGeom>
          <a:noFill/>
          <a:ln>
            <a:noFill/>
          </a:ln>
          <a:effectLst>
            <a:outerShdw blurRad="76200" dist="63500" dir="5040000" algn="tl" rotWithShape="0">
              <a:srgbClr val="000000">
                <a:alpha val="4078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466786"/>
            </a:gs>
            <a:gs pos="50000">
              <a:srgbClr val="59652E"/>
            </a:gs>
            <a:gs pos="100000">
              <a:srgbClr val="3A230A"/>
            </a:gs>
          </a:gsLst>
          <a:lin ang="2519868" scaled="0"/>
        </a:gradFill>
        <a:effectLst/>
      </p:bgPr>
    </p:bg>
    <p:spTree>
      <p:nvGrpSpPr>
        <p:cNvPr id="1" name="Shape 66"/>
        <p:cNvGrpSpPr/>
        <p:nvPr/>
      </p:nvGrpSpPr>
      <p:grpSpPr>
        <a:xfrm>
          <a:off x="0" y="0"/>
          <a:ext cx="0" cy="0"/>
          <a:chOff x="0" y="0"/>
          <a:chExt cx="0" cy="0"/>
        </a:xfrm>
      </p:grpSpPr>
      <p:grpSp>
        <p:nvGrpSpPr>
          <p:cNvPr id="67" name="Google Shape;67;p5"/>
          <p:cNvGrpSpPr/>
          <p:nvPr/>
        </p:nvGrpSpPr>
        <p:grpSpPr>
          <a:xfrm>
            <a:off x="-3176" y="0"/>
            <a:ext cx="12192000" cy="6858000"/>
            <a:chOff x="-3176" y="0"/>
            <a:chExt cx="12192000" cy="6858000"/>
          </a:xfrm>
        </p:grpSpPr>
        <p:sp>
          <p:nvSpPr>
            <p:cNvPr id="68" name="Google Shape;68;p5"/>
            <p:cNvSpPr/>
            <p:nvPr/>
          </p:nvSpPr>
          <p:spPr>
            <a:xfrm>
              <a:off x="0" y="0"/>
              <a:ext cx="12188700" cy="6858000"/>
            </a:xfrm>
            <a:prstGeom prst="rect">
              <a:avLst/>
            </a:prstGeom>
            <a:gradFill>
              <a:gsLst>
                <a:gs pos="0">
                  <a:srgbClr val="466786"/>
                </a:gs>
                <a:gs pos="50000">
                  <a:srgbClr val="59652E"/>
                </a:gs>
                <a:gs pos="100000">
                  <a:srgbClr val="3A230A"/>
                </a:gs>
              </a:gsLst>
              <a:lin ang="251986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69" name="Google Shape;69;p5"/>
            <p:cNvPicPr preferRelativeResize="0"/>
            <p:nvPr/>
          </p:nvPicPr>
          <p:blipFill rotWithShape="1">
            <a:blip r:embed="rId2">
              <a:alphaModFix amt="10000"/>
            </a:blip>
            <a:srcRect/>
            <a:stretch/>
          </p:blipFill>
          <p:spPr>
            <a:xfrm>
              <a:off x="-3176" y="0"/>
              <a:ext cx="12192000" cy="6858000"/>
            </a:xfrm>
            <a:prstGeom prst="rect">
              <a:avLst/>
            </a:prstGeom>
            <a:noFill/>
            <a:ln>
              <a:noFill/>
            </a:ln>
          </p:spPr>
        </p:pic>
      </p:grpSp>
      <p:sp>
        <p:nvSpPr>
          <p:cNvPr id="70" name="Google Shape;70;p5"/>
          <p:cNvSpPr/>
          <p:nvPr/>
        </p:nvSpPr>
        <p:spPr>
          <a:xfrm>
            <a:off x="2" y="609600"/>
            <a:ext cx="6499800" cy="13683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txBox="1">
            <a:spLocks noGrp="1"/>
          </p:cNvSpPr>
          <p:nvPr>
            <p:ph type="title"/>
          </p:nvPr>
        </p:nvSpPr>
        <p:spPr>
          <a:xfrm>
            <a:off x="207264" y="753228"/>
            <a:ext cx="62850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Jacques Francois Shadow"/>
              <a:buNone/>
            </a:pPr>
            <a:r>
              <a:rPr lang="en-US" sz="2800">
                <a:latin typeface="Jacques Francois Shadow"/>
                <a:ea typeface="Jacques Francois Shadow"/>
                <a:cs typeface="Jacques Francois Shadow"/>
                <a:sym typeface="Jacques Francois Shadow"/>
              </a:rPr>
              <a:t>Randolph Projectile Point </a:t>
            </a:r>
            <a:endParaRPr/>
          </a:p>
        </p:txBody>
      </p:sp>
      <p:pic>
        <p:nvPicPr>
          <p:cNvPr id="72" name="Google Shape;72;p5"/>
          <p:cNvPicPr preferRelativeResize="0"/>
          <p:nvPr/>
        </p:nvPicPr>
        <p:blipFill rotWithShape="1">
          <a:blip r:embed="rId3">
            <a:alphaModFix/>
          </a:blip>
          <a:srcRect/>
          <a:stretch/>
        </p:blipFill>
        <p:spPr>
          <a:xfrm>
            <a:off x="2" y="1970240"/>
            <a:ext cx="6492239" cy="261714"/>
          </a:xfrm>
          <a:prstGeom prst="rect">
            <a:avLst/>
          </a:prstGeom>
          <a:noFill/>
          <a:ln>
            <a:noFill/>
          </a:ln>
        </p:spPr>
      </p:pic>
      <p:sp>
        <p:nvSpPr>
          <p:cNvPr id="73" name="Google Shape;73;p5"/>
          <p:cNvSpPr txBox="1">
            <a:spLocks noGrp="1"/>
          </p:cNvSpPr>
          <p:nvPr>
            <p:ph type="body" idx="1"/>
          </p:nvPr>
        </p:nvSpPr>
        <p:spPr>
          <a:xfrm>
            <a:off x="680322" y="2336873"/>
            <a:ext cx="5632200" cy="3599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n-US"/>
              <a:t>A white quartz Randolph projectile point was found about 20 feet away from the fabric stamped pottery shards. The eye appeal of a cluster of white quartz flakes tipped me off that there was a projectile point around. Randolph points are said to be made from 1725-1800 A.D. Which suggest a later existence of Native people's during this time period.</a:t>
            </a:r>
            <a:endParaRPr/>
          </a:p>
        </p:txBody>
      </p:sp>
      <p:pic>
        <p:nvPicPr>
          <p:cNvPr id="74" name="Google Shape;74;p5" descr="A picture containing plant, tree&#10;&#10;Description automatically generated"/>
          <p:cNvPicPr preferRelativeResize="0"/>
          <p:nvPr/>
        </p:nvPicPr>
        <p:blipFill rotWithShape="1">
          <a:blip r:embed="rId4">
            <a:alphaModFix/>
          </a:blip>
          <a:srcRect l="7147" r="47787"/>
          <a:stretch/>
        </p:blipFill>
        <p:spPr>
          <a:xfrm rot="5400000">
            <a:off x="7785394" y="-878627"/>
            <a:ext cx="3131742" cy="5266942"/>
          </a:xfrm>
          <a:prstGeom prst="rect">
            <a:avLst/>
          </a:prstGeom>
          <a:noFill/>
          <a:ln>
            <a:noFill/>
          </a:ln>
          <a:effectLst>
            <a:outerShdw blurRad="76200" dist="63500" dir="5040000" algn="tl" rotWithShape="0">
              <a:srgbClr val="000000">
                <a:alpha val="40780"/>
              </a:srgbClr>
            </a:outerShdw>
          </a:effectLst>
        </p:spPr>
      </p:pic>
      <p:pic>
        <p:nvPicPr>
          <p:cNvPr id="75" name="Google Shape;75;p5" descr="A hand holding a rock&#10;&#10;Description automatically generated with medium confidence"/>
          <p:cNvPicPr preferRelativeResize="0"/>
          <p:nvPr/>
        </p:nvPicPr>
        <p:blipFill rotWithShape="1">
          <a:blip r:embed="rId5">
            <a:alphaModFix/>
          </a:blip>
          <a:srcRect l="19360" r="37043"/>
          <a:stretch/>
        </p:blipFill>
        <p:spPr>
          <a:xfrm rot="5400000">
            <a:off x="7832950" y="2517244"/>
            <a:ext cx="3036628" cy="5266942"/>
          </a:xfrm>
          <a:prstGeom prst="rect">
            <a:avLst/>
          </a:prstGeom>
          <a:noFill/>
          <a:ln>
            <a:noFill/>
          </a:ln>
          <a:effectLst>
            <a:outerShdw blurRad="76200" dist="63500" dir="5040000" algn="tl" rotWithShape="0">
              <a:srgbClr val="000000">
                <a:alpha val="4078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466786"/>
            </a:gs>
            <a:gs pos="50000">
              <a:srgbClr val="59652E"/>
            </a:gs>
            <a:gs pos="100000">
              <a:srgbClr val="3A230A"/>
            </a:gs>
          </a:gsLst>
          <a:lin ang="2519868" scaled="0"/>
        </a:gradFill>
        <a:effectLst/>
      </p:bgPr>
    </p:bg>
    <p:spTree>
      <p:nvGrpSpPr>
        <p:cNvPr id="1" name="Shape 76"/>
        <p:cNvGrpSpPr/>
        <p:nvPr/>
      </p:nvGrpSpPr>
      <p:grpSpPr>
        <a:xfrm>
          <a:off x="0" y="0"/>
          <a:ext cx="0" cy="0"/>
          <a:chOff x="0" y="0"/>
          <a:chExt cx="0" cy="0"/>
        </a:xfrm>
      </p:grpSpPr>
      <p:grpSp>
        <p:nvGrpSpPr>
          <p:cNvPr id="77" name="Google Shape;77;p6"/>
          <p:cNvGrpSpPr/>
          <p:nvPr/>
        </p:nvGrpSpPr>
        <p:grpSpPr>
          <a:xfrm>
            <a:off x="-3176" y="0"/>
            <a:ext cx="12192000" cy="6858000"/>
            <a:chOff x="-3176" y="0"/>
            <a:chExt cx="12192000" cy="6858000"/>
          </a:xfrm>
        </p:grpSpPr>
        <p:sp>
          <p:nvSpPr>
            <p:cNvPr id="78" name="Google Shape;78;p6"/>
            <p:cNvSpPr/>
            <p:nvPr/>
          </p:nvSpPr>
          <p:spPr>
            <a:xfrm>
              <a:off x="0" y="0"/>
              <a:ext cx="12188700" cy="6858000"/>
            </a:xfrm>
            <a:prstGeom prst="rect">
              <a:avLst/>
            </a:prstGeom>
            <a:gradFill>
              <a:gsLst>
                <a:gs pos="0">
                  <a:srgbClr val="466786"/>
                </a:gs>
                <a:gs pos="50000">
                  <a:srgbClr val="59652E"/>
                </a:gs>
                <a:gs pos="100000">
                  <a:srgbClr val="3A230A"/>
                </a:gs>
              </a:gsLst>
              <a:lin ang="251986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79" name="Google Shape;79;p6"/>
            <p:cNvPicPr preferRelativeResize="0"/>
            <p:nvPr/>
          </p:nvPicPr>
          <p:blipFill rotWithShape="1">
            <a:blip r:embed="rId2">
              <a:alphaModFix amt="10000"/>
            </a:blip>
            <a:srcRect/>
            <a:stretch/>
          </p:blipFill>
          <p:spPr>
            <a:xfrm>
              <a:off x="-3176" y="0"/>
              <a:ext cx="12192000" cy="6858000"/>
            </a:xfrm>
            <a:prstGeom prst="rect">
              <a:avLst/>
            </a:prstGeom>
            <a:noFill/>
            <a:ln>
              <a:noFill/>
            </a:ln>
          </p:spPr>
        </p:pic>
      </p:grpSp>
      <p:sp>
        <p:nvSpPr>
          <p:cNvPr id="80" name="Google Shape;80;p6"/>
          <p:cNvSpPr/>
          <p:nvPr/>
        </p:nvSpPr>
        <p:spPr>
          <a:xfrm>
            <a:off x="2" y="609600"/>
            <a:ext cx="6499800" cy="13683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txBox="1">
            <a:spLocks noGrp="1"/>
          </p:cNvSpPr>
          <p:nvPr>
            <p:ph type="title"/>
          </p:nvPr>
        </p:nvSpPr>
        <p:spPr>
          <a:xfrm>
            <a:off x="680321" y="753228"/>
            <a:ext cx="56322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Jacques Francois Shadow"/>
              <a:buNone/>
            </a:pPr>
            <a:r>
              <a:rPr lang="en-US" sz="4400">
                <a:latin typeface="Jacques Francois Shadow"/>
                <a:ea typeface="Jacques Francois Shadow"/>
                <a:cs typeface="Jacques Francois Shadow"/>
                <a:sym typeface="Jacques Francois Shadow"/>
              </a:rPr>
              <a:t>Paint Bowl </a:t>
            </a:r>
            <a:endParaRPr/>
          </a:p>
        </p:txBody>
      </p:sp>
      <p:pic>
        <p:nvPicPr>
          <p:cNvPr id="82" name="Google Shape;82;p6"/>
          <p:cNvPicPr preferRelativeResize="0"/>
          <p:nvPr/>
        </p:nvPicPr>
        <p:blipFill rotWithShape="1">
          <a:blip r:embed="rId3">
            <a:alphaModFix/>
          </a:blip>
          <a:srcRect/>
          <a:stretch/>
        </p:blipFill>
        <p:spPr>
          <a:xfrm>
            <a:off x="2" y="1970240"/>
            <a:ext cx="6492239" cy="261714"/>
          </a:xfrm>
          <a:prstGeom prst="rect">
            <a:avLst/>
          </a:prstGeom>
          <a:noFill/>
          <a:ln>
            <a:noFill/>
          </a:ln>
        </p:spPr>
      </p:pic>
      <p:sp>
        <p:nvSpPr>
          <p:cNvPr id="83" name="Google Shape;83;p6"/>
          <p:cNvSpPr txBox="1">
            <a:spLocks noGrp="1"/>
          </p:cNvSpPr>
          <p:nvPr>
            <p:ph type="body" idx="1"/>
          </p:nvPr>
        </p:nvSpPr>
        <p:spPr>
          <a:xfrm>
            <a:off x="680322" y="2336873"/>
            <a:ext cx="5632200" cy="3599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Char char="•"/>
            </a:pPr>
            <a:r>
              <a:rPr lang="en-US" sz="2000"/>
              <a:t>Recovered about 200 yards above the location of the petroglyphs. This paint bowl was made from Red Ochre (iron oxide) that is found in abundance at Calloway. The outside of the bowl glistens &amp; shimmers with a natural inclusion of crystal and quartz embedded in the outer crust. Paint Bowl’s are believed to contain a natural red ochre powder that would have been used to make a paint used for art, ceremony and everyday use by Indigenous people. </a:t>
            </a:r>
            <a:endParaRPr/>
          </a:p>
        </p:txBody>
      </p:sp>
      <p:pic>
        <p:nvPicPr>
          <p:cNvPr id="84" name="Google Shape;84;p6" descr="A person holding a snake&#10;&#10;Description automatically generated with low confidence"/>
          <p:cNvPicPr preferRelativeResize="0"/>
          <p:nvPr/>
        </p:nvPicPr>
        <p:blipFill rotWithShape="1">
          <a:blip r:embed="rId4">
            <a:alphaModFix/>
          </a:blip>
          <a:srcRect l="20310" r="34623"/>
          <a:stretch/>
        </p:blipFill>
        <p:spPr>
          <a:xfrm rot="5400000">
            <a:off x="7878356" y="-785661"/>
            <a:ext cx="2836085" cy="5376673"/>
          </a:xfrm>
          <a:prstGeom prst="rect">
            <a:avLst/>
          </a:prstGeom>
          <a:noFill/>
          <a:ln>
            <a:noFill/>
          </a:ln>
          <a:effectLst>
            <a:outerShdw blurRad="76200" dist="63500" dir="5040000" algn="tl" rotWithShape="0">
              <a:srgbClr val="000000">
                <a:alpha val="40780"/>
              </a:srgbClr>
            </a:outerShdw>
          </a:effectLst>
        </p:spPr>
      </p:pic>
      <p:pic>
        <p:nvPicPr>
          <p:cNvPr id="85" name="Google Shape;85;p6" descr="A picture containing person, outdoor, hand&#10;&#10;Description automatically generated"/>
          <p:cNvPicPr preferRelativeResize="0"/>
          <p:nvPr/>
        </p:nvPicPr>
        <p:blipFill rotWithShape="1">
          <a:blip r:embed="rId5">
            <a:alphaModFix/>
          </a:blip>
          <a:srcRect l="24705" r="31698"/>
          <a:stretch/>
        </p:blipFill>
        <p:spPr>
          <a:xfrm rot="5400000">
            <a:off x="7730030" y="2402126"/>
            <a:ext cx="3024429" cy="5484980"/>
          </a:xfrm>
          <a:prstGeom prst="rect">
            <a:avLst/>
          </a:prstGeom>
          <a:noFill/>
          <a:ln>
            <a:noFill/>
          </a:ln>
          <a:effectLst>
            <a:outerShdw blurRad="76200" dist="63500" dir="5040000" algn="tl" rotWithShape="0">
              <a:srgbClr val="000000">
                <a:alpha val="4078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466786"/>
            </a:gs>
            <a:gs pos="50000">
              <a:srgbClr val="59652E"/>
            </a:gs>
            <a:gs pos="100000">
              <a:srgbClr val="3A230A"/>
            </a:gs>
          </a:gsLst>
          <a:lin ang="2519868" scaled="0"/>
        </a:gradFill>
        <a:effectLst/>
      </p:bgPr>
    </p:bg>
    <p:spTree>
      <p:nvGrpSpPr>
        <p:cNvPr id="1" name="Shape 86"/>
        <p:cNvGrpSpPr/>
        <p:nvPr/>
      </p:nvGrpSpPr>
      <p:grpSpPr>
        <a:xfrm>
          <a:off x="0" y="0"/>
          <a:ext cx="0" cy="0"/>
          <a:chOff x="0" y="0"/>
          <a:chExt cx="0" cy="0"/>
        </a:xfrm>
      </p:grpSpPr>
      <p:grpSp>
        <p:nvGrpSpPr>
          <p:cNvPr id="87" name="Google Shape;87;p7"/>
          <p:cNvGrpSpPr/>
          <p:nvPr/>
        </p:nvGrpSpPr>
        <p:grpSpPr>
          <a:xfrm>
            <a:off x="-3176" y="0"/>
            <a:ext cx="12192000" cy="6858000"/>
            <a:chOff x="-3176" y="0"/>
            <a:chExt cx="12192000" cy="6858000"/>
          </a:xfrm>
        </p:grpSpPr>
        <p:sp>
          <p:nvSpPr>
            <p:cNvPr id="88" name="Google Shape;88;p7"/>
            <p:cNvSpPr/>
            <p:nvPr/>
          </p:nvSpPr>
          <p:spPr>
            <a:xfrm>
              <a:off x="0" y="0"/>
              <a:ext cx="12188700" cy="6858000"/>
            </a:xfrm>
            <a:prstGeom prst="rect">
              <a:avLst/>
            </a:prstGeom>
            <a:gradFill>
              <a:gsLst>
                <a:gs pos="0">
                  <a:srgbClr val="466786"/>
                </a:gs>
                <a:gs pos="50000">
                  <a:srgbClr val="59652E"/>
                </a:gs>
                <a:gs pos="100000">
                  <a:srgbClr val="3A230A"/>
                </a:gs>
              </a:gsLst>
              <a:lin ang="251986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89" name="Google Shape;89;p7"/>
            <p:cNvPicPr preferRelativeResize="0"/>
            <p:nvPr/>
          </p:nvPicPr>
          <p:blipFill rotWithShape="1">
            <a:blip r:embed="rId2">
              <a:alphaModFix amt="10000"/>
            </a:blip>
            <a:srcRect/>
            <a:stretch/>
          </p:blipFill>
          <p:spPr>
            <a:xfrm>
              <a:off x="-3176" y="0"/>
              <a:ext cx="12192000" cy="6858000"/>
            </a:xfrm>
            <a:prstGeom prst="rect">
              <a:avLst/>
            </a:prstGeom>
            <a:noFill/>
            <a:ln>
              <a:noFill/>
            </a:ln>
          </p:spPr>
        </p:pic>
      </p:grpSp>
      <p:sp>
        <p:nvSpPr>
          <p:cNvPr id="90" name="Google Shape;90;p7"/>
          <p:cNvSpPr txBox="1">
            <a:spLocks noGrp="1"/>
          </p:cNvSpPr>
          <p:nvPr>
            <p:ph type="body" idx="1"/>
          </p:nvPr>
        </p:nvSpPr>
        <p:spPr>
          <a:xfrm>
            <a:off x="680322" y="2336873"/>
            <a:ext cx="5041500" cy="35994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lt1"/>
              </a:buClr>
              <a:buSzPts val="2000"/>
              <a:buChar char="•"/>
            </a:pPr>
            <a:r>
              <a:rPr lang="en-US" sz="2000"/>
              <a:t>This broken stone adze blade was recovered at the basin of the furthest two rock outcroppings on the property at Calloway Forest, on a pile of white sand. The adze blade seems to be made from rhyolite and would have been used in the late Woodland period to the Mississippian period to aid in the manufacture of dugout canoes and other wooden objects of necessity. This Artifact represents a time period of 4,000 B.C.-1,000 C.E. Just the presence of this Artifact at Calloway proves Continous occupation there. </a:t>
            </a:r>
            <a:endParaRPr sz="2000"/>
          </a:p>
        </p:txBody>
      </p:sp>
      <p:pic>
        <p:nvPicPr>
          <p:cNvPr id="91" name="Google Shape;91;p7" descr="A person holding a rock&#10;&#10;Description automatically generated with medium confidence"/>
          <p:cNvPicPr preferRelativeResize="0"/>
          <p:nvPr/>
        </p:nvPicPr>
        <p:blipFill rotWithShape="1">
          <a:blip r:embed="rId3">
            <a:alphaModFix/>
          </a:blip>
          <a:srcRect r="15597"/>
          <a:stretch/>
        </p:blipFill>
        <p:spPr>
          <a:xfrm rot="5400000">
            <a:off x="5714252" y="381748"/>
            <a:ext cx="6856320" cy="6092822"/>
          </a:xfrm>
          <a:prstGeom prst="rect">
            <a:avLst/>
          </a:prstGeom>
          <a:noFill/>
          <a:ln>
            <a:noFill/>
          </a:ln>
        </p:spPr>
      </p:pic>
      <p:sp>
        <p:nvSpPr>
          <p:cNvPr id="92" name="Google Shape;92;p7"/>
          <p:cNvSpPr/>
          <p:nvPr/>
        </p:nvSpPr>
        <p:spPr>
          <a:xfrm>
            <a:off x="2" y="609600"/>
            <a:ext cx="6499800" cy="13683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txBox="1">
            <a:spLocks noGrp="1"/>
          </p:cNvSpPr>
          <p:nvPr>
            <p:ph type="title"/>
          </p:nvPr>
        </p:nvSpPr>
        <p:spPr>
          <a:xfrm>
            <a:off x="121920" y="753228"/>
            <a:ext cx="6254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Jacques Francois Shadow"/>
              <a:buNone/>
            </a:pPr>
            <a:r>
              <a:rPr lang="en-US" sz="2800">
                <a:latin typeface="Jacques Francois Shadow"/>
                <a:ea typeface="Jacques Francois Shadow"/>
                <a:cs typeface="Jacques Francois Shadow"/>
                <a:sym typeface="Jacques Francois Shadow"/>
              </a:rPr>
              <a:t>Broken Stone Adze Blade </a:t>
            </a:r>
            <a:endParaRPr/>
          </a:p>
        </p:txBody>
      </p:sp>
      <p:pic>
        <p:nvPicPr>
          <p:cNvPr id="94" name="Google Shape;94;p7"/>
          <p:cNvPicPr preferRelativeResize="0"/>
          <p:nvPr/>
        </p:nvPicPr>
        <p:blipFill rotWithShape="1">
          <a:blip r:embed="rId4">
            <a:alphaModFix/>
          </a:blip>
          <a:srcRect/>
          <a:stretch/>
        </p:blipFill>
        <p:spPr>
          <a:xfrm>
            <a:off x="2" y="1970240"/>
            <a:ext cx="6492239" cy="261714"/>
          </a:xfrm>
          <a:prstGeom prst="rect">
            <a:avLst/>
          </a:prstGeom>
          <a:noFill/>
          <a:ln>
            <a:noFill/>
          </a:ln>
        </p:spPr>
      </p:pic>
    </p:spTree>
  </p:cSld>
  <p:clrMapOvr>
    <a:masterClrMapping/>
  </p:clrMapOvr>
</p:sld>
</file>

<file path=ppt/theme/theme1.xml><?xml version="1.0" encoding="utf-8"?>
<a:theme xmlns:a="http://schemas.openxmlformats.org/drawingml/2006/main" name="Berli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0</TotalTime>
  <Words>1524</Words>
  <Application>Microsoft Office PowerPoint</Application>
  <PresentationFormat>Widescreen</PresentationFormat>
  <Paragraphs>25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Berlin</vt:lpstr>
      <vt:lpstr>Calloway Forest Preserve</vt:lpstr>
      <vt:lpstr>Maps of Calloway </vt:lpstr>
      <vt:lpstr>Petroglyph of Stone Knife </vt:lpstr>
      <vt:lpstr>Overlapping Handprints in Stone </vt:lpstr>
      <vt:lpstr>Medicine Wheel Petroglyph </vt:lpstr>
      <vt:lpstr>Fabric Stamped Pottery Sherds</vt:lpstr>
      <vt:lpstr>Randolph Projectile Point </vt:lpstr>
      <vt:lpstr>Paint Bowl </vt:lpstr>
      <vt:lpstr>Broken Stone Adze Blade </vt:lpstr>
      <vt:lpstr>Broken Chert Spearhead </vt:lpstr>
      <vt:lpstr>Red Ochre Pipe Pre-form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Calloway Forest Preserve</dc:title>
  <dc:creator>Lydie Costes (CONTRACTOR)</dc:creator>
  <cp:lastModifiedBy>Lydie Costes</cp:lastModifiedBy>
  <cp:revision>7</cp:revision>
  <dcterms:modified xsi:type="dcterms:W3CDTF">2024-10-07T14:17:38Z</dcterms:modified>
</cp:coreProperties>
</file>